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305" r:id="rId5"/>
    <p:sldId id="259" r:id="rId6"/>
    <p:sldId id="276" r:id="rId7"/>
    <p:sldId id="307" r:id="rId8"/>
    <p:sldId id="261" r:id="rId9"/>
    <p:sldId id="309" r:id="rId10"/>
    <p:sldId id="262" r:id="rId11"/>
    <p:sldId id="263" r:id="rId12"/>
    <p:sldId id="308" r:id="rId13"/>
    <p:sldId id="264" r:id="rId14"/>
    <p:sldId id="265" r:id="rId15"/>
    <p:sldId id="266" r:id="rId16"/>
    <p:sldId id="267" r:id="rId17"/>
    <p:sldId id="320" r:id="rId18"/>
    <p:sldId id="271" r:id="rId19"/>
    <p:sldId id="317" r:id="rId20"/>
    <p:sldId id="272" r:id="rId21"/>
    <p:sldId id="310" r:id="rId22"/>
    <p:sldId id="312" r:id="rId23"/>
    <p:sldId id="411" r:id="rId24"/>
    <p:sldId id="311" r:id="rId25"/>
    <p:sldId id="321" r:id="rId26"/>
    <p:sldId id="322" r:id="rId27"/>
    <p:sldId id="323" r:id="rId28"/>
    <p:sldId id="324" r:id="rId29"/>
    <p:sldId id="325" r:id="rId30"/>
    <p:sldId id="326" r:id="rId31"/>
    <p:sldId id="327" r:id="rId32"/>
    <p:sldId id="330" r:id="rId33"/>
    <p:sldId id="329" r:id="rId34"/>
    <p:sldId id="328" r:id="rId35"/>
    <p:sldId id="273" r:id="rId36"/>
    <p:sldId id="313" r:id="rId37"/>
    <p:sldId id="314" r:id="rId38"/>
    <p:sldId id="318" r:id="rId39"/>
    <p:sldId id="316" r:id="rId40"/>
    <p:sldId id="341" r:id="rId41"/>
    <p:sldId id="340" r:id="rId42"/>
    <p:sldId id="332" r:id="rId43"/>
    <p:sldId id="342" r:id="rId44"/>
    <p:sldId id="302" r:id="rId45"/>
    <p:sldId id="380" r:id="rId46"/>
    <p:sldId id="343" r:id="rId47"/>
    <p:sldId id="345" r:id="rId48"/>
    <p:sldId id="344" r:id="rId49"/>
    <p:sldId id="352" r:id="rId50"/>
    <p:sldId id="348" r:id="rId51"/>
    <p:sldId id="356" r:id="rId52"/>
    <p:sldId id="349" r:id="rId53"/>
    <p:sldId id="381" r:id="rId54"/>
    <p:sldId id="350" r:id="rId55"/>
    <p:sldId id="351" r:id="rId56"/>
    <p:sldId id="353" r:id="rId57"/>
    <p:sldId id="382" r:id="rId58"/>
    <p:sldId id="357" r:id="rId59"/>
    <p:sldId id="355" r:id="rId60"/>
    <p:sldId id="383" r:id="rId61"/>
    <p:sldId id="358" r:id="rId62"/>
    <p:sldId id="359" r:id="rId63"/>
    <p:sldId id="360" r:id="rId64"/>
    <p:sldId id="361" r:id="rId65"/>
    <p:sldId id="384" r:id="rId66"/>
    <p:sldId id="362" r:id="rId67"/>
    <p:sldId id="363" r:id="rId68"/>
    <p:sldId id="364" r:id="rId69"/>
    <p:sldId id="365" r:id="rId70"/>
    <p:sldId id="331" r:id="rId71"/>
    <p:sldId id="333" r:id="rId72"/>
    <p:sldId id="366" r:id="rId73"/>
    <p:sldId id="370" r:id="rId74"/>
    <p:sldId id="371" r:id="rId75"/>
    <p:sldId id="367" r:id="rId76"/>
    <p:sldId id="368" r:id="rId77"/>
    <p:sldId id="334" r:id="rId78"/>
    <p:sldId id="335" r:id="rId79"/>
    <p:sldId id="385" r:id="rId80"/>
    <p:sldId id="387" r:id="rId81"/>
    <p:sldId id="386" r:id="rId82"/>
    <p:sldId id="338" r:id="rId83"/>
    <p:sldId id="372" r:id="rId84"/>
    <p:sldId id="374" r:id="rId85"/>
    <p:sldId id="375" r:id="rId86"/>
    <p:sldId id="377" r:id="rId87"/>
    <p:sldId id="391" r:id="rId88"/>
    <p:sldId id="392" r:id="rId89"/>
    <p:sldId id="393" r:id="rId90"/>
    <p:sldId id="394" r:id="rId91"/>
    <p:sldId id="395" r:id="rId92"/>
    <p:sldId id="396" r:id="rId93"/>
    <p:sldId id="397" r:id="rId94"/>
    <p:sldId id="388" r:id="rId95"/>
    <p:sldId id="378" r:id="rId96"/>
    <p:sldId id="398" r:id="rId97"/>
    <p:sldId id="399" r:id="rId98"/>
    <p:sldId id="400" r:id="rId99"/>
    <p:sldId id="401" r:id="rId100"/>
    <p:sldId id="402" r:id="rId101"/>
    <p:sldId id="389" r:id="rId102"/>
    <p:sldId id="403" r:id="rId103"/>
    <p:sldId id="407" r:id="rId104"/>
    <p:sldId id="390" r:id="rId105"/>
    <p:sldId id="404" r:id="rId106"/>
    <p:sldId id="405" r:id="rId107"/>
    <p:sldId id="406" r:id="rId108"/>
    <p:sldId id="408" r:id="rId109"/>
    <p:sldId id="409" r:id="rId110"/>
    <p:sldId id="417" r:id="rId111"/>
    <p:sldId id="410" r:id="rId112"/>
    <p:sldId id="412" r:id="rId113"/>
    <p:sldId id="422" r:id="rId114"/>
    <p:sldId id="336" r:id="rId115"/>
    <p:sldId id="418" r:id="rId116"/>
    <p:sldId id="419" r:id="rId117"/>
    <p:sldId id="420" r:id="rId118"/>
    <p:sldId id="421" r:id="rId119"/>
    <p:sldId id="425" r:id="rId120"/>
    <p:sldId id="431" r:id="rId121"/>
    <p:sldId id="413" r:id="rId122"/>
    <p:sldId id="426" r:id="rId123"/>
    <p:sldId id="427" r:id="rId124"/>
    <p:sldId id="433" r:id="rId125"/>
    <p:sldId id="434" r:id="rId126"/>
    <p:sldId id="436" r:id="rId127"/>
    <p:sldId id="414" r:id="rId128"/>
    <p:sldId id="416" r:id="rId129"/>
    <p:sldId id="429" r:id="rId130"/>
    <p:sldId id="339" r:id="rId131"/>
    <p:sldId id="430" r:id="rId132"/>
    <p:sldId id="424" r:id="rId133"/>
    <p:sldId id="437" r:id="rId134"/>
    <p:sldId id="438" r:id="rId135"/>
    <p:sldId id="439" r:id="rId136"/>
    <p:sldId id="337" r:id="rId137"/>
    <p:sldId id="306" r:id="rId138"/>
    <p:sldId id="379" r:id="rId139"/>
    <p:sldId id="440" r:id="rId140"/>
    <p:sldId id="441" r:id="rId141"/>
    <p:sldId id="303" r:id="rId142"/>
    <p:sldId id="304" r:id="rId14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8" autoAdjust="0"/>
    <p:restoredTop sz="94660"/>
  </p:normalViewPr>
  <p:slideViewPr>
    <p:cSldViewPr>
      <p:cViewPr varScale="1">
        <p:scale>
          <a:sx n="74" d="100"/>
          <a:sy n="74" d="100"/>
        </p:scale>
        <p:origin x="-110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18/09/2018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18/09/2018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70.png"/></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otexts.org/fpp2/ets.html" TargetMode="External"/><Relationship Id="rId2" Type="http://schemas.openxmlformats.org/officeDocument/2006/relationships/hyperlink" Target="https://robjhyndman.com/talks/ABS1.pdf" TargetMode="Externa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hyperlink" Target="https://www.stat.berkeley.edu/~arturof/Teaching/STAT248/lab10_part1.html"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www.rdocumentation.org/packages/forecast/versions/8.4/topics/ets"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www.bis.org/publ/work395.pdf" TargetMode="External"/><Relationship Id="rId2" Type="http://schemas.openxmlformats.org/officeDocument/2006/relationships/hyperlink" Target="http://cyclesresearchinstitute.org/pdf/cycles-general/case_for_cycles.pdf" TargetMode="Externa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3.png"/><Relationship Id="rId4" Type="http://schemas.openxmlformats.org/officeDocument/2006/relationships/hyperlink" Target="http://bib.irb.hr/datoteka/816228.objavljen_rad.pdf"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taff.utia.cas.cz/barunik/files/appliedecono/Lecture7.pdf" TargetMode="External"/><Relationship Id="rId2" Type="http://schemas.openxmlformats.org/officeDocument/2006/relationships/hyperlink" Target="https://pdfs.semanticscholar.org/3860/ba5166b6fca4a0e06d2f55479482c89b627e.pdf" TargetMode="External"/><Relationship Id="rId1" Type="http://schemas.openxmlformats.org/officeDocument/2006/relationships/slideLayout" Target="../slideLayouts/slideLayout2.xml"/><Relationship Id="rId6" Type="http://schemas.openxmlformats.org/officeDocument/2006/relationships/hyperlink" Target="https://academic.oup.com/bib/article/4/3/228/252872" TargetMode="External"/><Relationship Id="rId5" Type="http://schemas.openxmlformats.org/officeDocument/2006/relationships/hyperlink" Target="https://mpra.ub.uni-muenchen.de/33583/2/MPRA_paper_33583.pdf" TargetMode="External"/><Relationship Id="rId4" Type="http://schemas.openxmlformats.org/officeDocument/2006/relationships/hyperlink" Target="https://scholar.harvard.edu/files/jorgenson/files/ege_oslo.pdf"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4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5496" y="86767"/>
            <a:ext cx="9001000" cy="1037977"/>
          </a:xfrm>
        </p:spPr>
        <p:txBody>
          <a:bodyPr>
            <a:noAutofit/>
          </a:bodyPr>
          <a:lstStyle/>
          <a:p>
            <a:r>
              <a:rPr lang="es-CR" sz="3600" b="1" dirty="0">
                <a:ln w="9525">
                  <a:solidFill>
                    <a:schemeClr val="bg1"/>
                  </a:solidFill>
                  <a:prstDash val="solid"/>
                </a:ln>
                <a:effectLst>
                  <a:outerShdw blurRad="12700" dist="38100" dir="2700000" algn="tl" rotWithShape="0">
                    <a:schemeClr val="bg1">
                      <a:lumMod val="50000"/>
                    </a:schemeClr>
                  </a:outerShdw>
                </a:effectLst>
              </a:rPr>
              <a:t>Medias móviles, técnicas de descomposición  y los modelos exponenciales. </a:t>
            </a:r>
          </a:p>
        </p:txBody>
      </p:sp>
      <p:sp>
        <p:nvSpPr>
          <p:cNvPr id="3" name="Subtítulo 2"/>
          <p:cNvSpPr>
            <a:spLocks noGrp="1"/>
          </p:cNvSpPr>
          <p:nvPr>
            <p:ph type="subTitle" idx="1"/>
          </p:nvPr>
        </p:nvSpPr>
        <p:spPr>
          <a:xfrm>
            <a:off x="2707704" y="6237312"/>
            <a:ext cx="6400800" cy="576064"/>
          </a:xfrm>
        </p:spPr>
        <p:txBody>
          <a:bodyPr>
            <a:normAutofit lnSpcReduction="10000"/>
          </a:bodyPr>
          <a:lstStyle/>
          <a:p>
            <a:pPr algn="r"/>
            <a:r>
              <a:rPr lang="es-CR" b="1" dirty="0">
                <a:ln w="9525">
                  <a:solidFill>
                    <a:schemeClr val="bg1"/>
                  </a:solidFill>
                  <a:prstDash val="solid"/>
                </a:ln>
                <a:solidFill>
                  <a:schemeClr val="tx1"/>
                </a:solidFill>
                <a:effectLst>
                  <a:outerShdw blurRad="12700" dist="38100" dir="2700000" algn="tl" rotWithShape="0">
                    <a:schemeClr val="bg1">
                      <a:lumMod val="50000"/>
                    </a:schemeClr>
                  </a:outerShdw>
                </a:effectLst>
              </a:rPr>
              <a:t>Oscar Centeno Mora</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31318"/>
            <a:ext cx="8886435" cy="459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8031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7504" y="836712"/>
                <a:ext cx="8928992" cy="5976664"/>
              </a:xfrm>
            </p:spPr>
            <p:txBody>
              <a:bodyPr>
                <a:normAutofit fontScale="92500"/>
              </a:bodyPr>
              <a:lstStyle/>
              <a:p>
                <a:pPr algn="just"/>
                <a:r>
                  <a:rPr lang="es-CR" sz="2400" dirty="0"/>
                  <a:t>Una forma de visualizar el comportamiento medio de la serie es mediante el suavizamiento de ella. La idea central es definir a partir de la serie observada una nueva serie que suavice los efectos ajenos a la tendencia (estacionalidad, ciclicidad y efectos aleatorios), de manera que se pueda determinar la dirección de la tendencia.</a:t>
                </a:r>
              </a:p>
              <a:p>
                <a:pPr algn="just"/>
                <a:endParaRPr lang="es-CR" sz="2400" dirty="0"/>
              </a:p>
              <a:p>
                <a:pPr algn="just"/>
                <a:r>
                  <a:rPr lang="es-CR" sz="2400" dirty="0"/>
                  <a:t>Lo que se hace es usar una expresión lineal que transforma la serie </a:t>
                </a:r>
                <a14:m>
                  <m:oMath xmlns:m="http://schemas.openxmlformats.org/officeDocument/2006/math">
                    <m:r>
                      <a:rPr lang="es-CR" sz="2400" b="0" i="1" smtClean="0">
                        <a:latin typeface="Cambria Math" panose="02040503050406030204" pitchFamily="18" charset="0"/>
                      </a:rPr>
                      <m:t>𝑌</m:t>
                    </m:r>
                    <m:r>
                      <a:rPr lang="es-CR" sz="2400" b="0" i="1" smtClean="0">
                        <a:latin typeface="Cambria Math" panose="02040503050406030204" pitchFamily="18" charset="0"/>
                      </a:rPr>
                      <m:t>(</m:t>
                    </m:r>
                    <m:r>
                      <a:rPr lang="es-CR" sz="2400" b="0" i="1" smtClean="0">
                        <a:latin typeface="Cambria Math" panose="02040503050406030204" pitchFamily="18" charset="0"/>
                      </a:rPr>
                      <m:t>𝑡</m:t>
                    </m:r>
                    <m:r>
                      <a:rPr lang="es-CR" sz="2400" b="0" i="1" smtClean="0">
                        <a:latin typeface="Cambria Math" panose="02040503050406030204" pitchFamily="18" charset="0"/>
                      </a:rPr>
                      <m:t>)</m:t>
                    </m:r>
                  </m:oMath>
                </a14:m>
                <a:r>
                  <a:rPr lang="es-CR" sz="2400" dirty="0"/>
                  <a:t> en una serie suavizada </a:t>
                </a:r>
              </a:p>
              <a:p>
                <a:pPr marL="0" indent="0" algn="just">
                  <a:buNone/>
                </a:pPr>
                <a:endParaRPr lang="es-CR" sz="2400" dirty="0"/>
              </a:p>
              <a:p>
                <a:pPr marL="0" indent="0" algn="ctr">
                  <a:buNone/>
                </a:pPr>
                <a:r>
                  <a:rPr lang="es-CR" sz="2400" b="0" dirty="0"/>
                  <a:t> </a:t>
                </a:r>
                <a14:m>
                  <m:oMath xmlns:m="http://schemas.openxmlformats.org/officeDocument/2006/math">
                    <m:r>
                      <m:rPr>
                        <m:sty m:val="p"/>
                      </m:rPr>
                      <a:rPr lang="es-CR" sz="2400" b="0" i="0" smtClean="0">
                        <a:latin typeface="Cambria Math" panose="02040503050406030204" pitchFamily="18" charset="0"/>
                      </a:rPr>
                      <m:t>Z</m:t>
                    </m:r>
                    <m:d>
                      <m:dPr>
                        <m:ctrlPr>
                          <a:rPr lang="es-CR" sz="2400" b="0" i="1" smtClean="0">
                            <a:latin typeface="Cambria Math"/>
                          </a:rPr>
                        </m:ctrlPr>
                      </m:dPr>
                      <m:e>
                        <m:r>
                          <a:rPr lang="es-CR" sz="2400" i="1">
                            <a:latin typeface="Cambria Math" panose="02040503050406030204" pitchFamily="18" charset="0"/>
                          </a:rPr>
                          <m:t>𝑡</m:t>
                        </m:r>
                      </m:e>
                    </m:d>
                    <m:r>
                      <a:rPr lang="es-CR" sz="2400" b="0" i="1" smtClean="0">
                        <a:latin typeface="Cambria Math" panose="02040503050406030204" pitchFamily="18" charset="0"/>
                      </a:rPr>
                      <m:t>:    </m:t>
                    </m:r>
                    <m:r>
                      <a:rPr lang="es-CR" sz="2400" b="0" i="1" smtClean="0">
                        <a:latin typeface="Cambria Math" panose="02040503050406030204" pitchFamily="18" charset="0"/>
                      </a:rPr>
                      <m:t>𝑍</m:t>
                    </m:r>
                    <m:d>
                      <m:dPr>
                        <m:ctrlPr>
                          <a:rPr lang="es-CR" sz="2400" b="0" i="1" smtClean="0">
                            <a:latin typeface="Cambria Math"/>
                          </a:rPr>
                        </m:ctrlPr>
                      </m:dPr>
                      <m:e>
                        <m:r>
                          <a:rPr lang="es-CR" sz="2400" b="0" i="1" smtClean="0">
                            <a:latin typeface="Cambria Math" panose="02040503050406030204" pitchFamily="18" charset="0"/>
                          </a:rPr>
                          <m:t>𝑡</m:t>
                        </m:r>
                      </m:e>
                    </m:d>
                    <m:r>
                      <a:rPr lang="es-CR" sz="2400" b="0" i="1" smtClean="0">
                        <a:latin typeface="Cambria Math" panose="02040503050406030204" pitchFamily="18" charset="0"/>
                      </a:rPr>
                      <m:t>=</m:t>
                    </m:r>
                    <m:r>
                      <a:rPr lang="es-CR" sz="2400" b="0" i="1" smtClean="0">
                        <a:latin typeface="Cambria Math" panose="02040503050406030204" pitchFamily="18" charset="0"/>
                      </a:rPr>
                      <m:t>𝐹</m:t>
                    </m:r>
                    <m:d>
                      <m:dPr>
                        <m:ctrlPr>
                          <a:rPr lang="es-CR" sz="2400" b="0" i="1" smtClean="0">
                            <a:latin typeface="Cambria Math"/>
                          </a:rPr>
                        </m:ctrlPr>
                      </m:dPr>
                      <m:e>
                        <m:r>
                          <a:rPr lang="es-CR" sz="2400" b="0" i="1" smtClean="0">
                            <a:latin typeface="Cambria Math" panose="02040503050406030204" pitchFamily="18" charset="0"/>
                          </a:rPr>
                          <m:t>𝑌</m:t>
                        </m:r>
                        <m:d>
                          <m:dPr>
                            <m:ctrlPr>
                              <a:rPr lang="es-CR" sz="2400" b="0" i="1" smtClean="0">
                                <a:latin typeface="Cambria Math"/>
                              </a:rPr>
                            </m:ctrlPr>
                          </m:dPr>
                          <m:e>
                            <m:r>
                              <a:rPr lang="es-CR" sz="2400" b="0" i="1" smtClean="0">
                                <a:latin typeface="Cambria Math" panose="02040503050406030204" pitchFamily="18" charset="0"/>
                              </a:rPr>
                              <m:t>𝑡</m:t>
                            </m:r>
                          </m:e>
                        </m:d>
                      </m:e>
                    </m:d>
                    <m:r>
                      <a:rPr lang="es-CR" sz="2400" b="0" i="1" smtClean="0">
                        <a:latin typeface="Cambria Math" panose="02040503050406030204" pitchFamily="18" charset="0"/>
                      </a:rPr>
                      <m:t>,  </m:t>
                    </m:r>
                    <m:r>
                      <a:rPr lang="es-CR" sz="2400" b="0" i="1" smtClean="0">
                        <a:latin typeface="Cambria Math" panose="02040503050406030204" pitchFamily="18" charset="0"/>
                      </a:rPr>
                      <m:t>𝑡</m:t>
                    </m:r>
                    <m:r>
                      <a:rPr lang="es-CR" sz="2400" b="0" i="1" smtClean="0">
                        <a:latin typeface="Cambria Math" panose="02040503050406030204" pitchFamily="18" charset="0"/>
                      </a:rPr>
                      <m:t>=1…</m:t>
                    </m:r>
                    <m:r>
                      <a:rPr lang="es-CR" sz="2400" b="0" i="1" smtClean="0">
                        <a:latin typeface="Cambria Math" panose="02040503050406030204" pitchFamily="18" charset="0"/>
                      </a:rPr>
                      <m:t>𝑛</m:t>
                    </m:r>
                  </m:oMath>
                </a14:m>
                <a:endParaRPr lang="es-CR" sz="2400" b="0" dirty="0"/>
              </a:p>
              <a:p>
                <a:pPr marL="0" indent="0" algn="ctr">
                  <a:buNone/>
                </a:pPr>
                <a:r>
                  <a:rPr lang="es-CR" sz="2400" dirty="0"/>
                  <a:t> </a:t>
                </a:r>
                <a14:m>
                  <m:oMath xmlns:m="http://schemas.openxmlformats.org/officeDocument/2006/math">
                    <m:r>
                      <a:rPr lang="es-CR" sz="2400" i="1">
                        <a:latin typeface="Cambria Math" panose="02040503050406030204" pitchFamily="18" charset="0"/>
                      </a:rPr>
                      <m:t>𝑌</m:t>
                    </m:r>
                    <m:r>
                      <a:rPr lang="es-CR" sz="2400" i="1">
                        <a:latin typeface="Cambria Math" panose="02040503050406030204" pitchFamily="18" charset="0"/>
                      </a:rPr>
                      <m:t>(</m:t>
                    </m:r>
                    <m:r>
                      <a:rPr lang="es-CR" sz="2400" i="1">
                        <a:latin typeface="Cambria Math" panose="02040503050406030204" pitchFamily="18" charset="0"/>
                      </a:rPr>
                      <m:t>𝑡</m:t>
                    </m:r>
                    <m:r>
                      <a:rPr lang="es-CR" sz="2400" i="1">
                        <a:latin typeface="Cambria Math" panose="02040503050406030204" pitchFamily="18" charset="0"/>
                      </a:rPr>
                      <m:t>)</m:t>
                    </m:r>
                  </m:oMath>
                </a14:m>
                <a:r>
                  <a:rPr lang="es-CR" sz="2400" dirty="0"/>
                  <a:t>    </a:t>
                </a:r>
                <a:r>
                  <a:rPr lang="es-CR" sz="2400" dirty="0">
                    <a:sym typeface="Wingdings" panose="05000000000000000000" pitchFamily="2" charset="2"/>
                  </a:rPr>
                  <a:t>         </a:t>
                </a:r>
                <a14:m>
                  <m:oMath xmlns:m="http://schemas.openxmlformats.org/officeDocument/2006/math">
                    <m:r>
                      <a:rPr lang="es-CR" sz="2400" b="0" i="1" smtClean="0">
                        <a:latin typeface="Cambria Math" panose="02040503050406030204" pitchFamily="18" charset="0"/>
                      </a:rPr>
                      <m:t>𝐹</m:t>
                    </m:r>
                  </m:oMath>
                </a14:m>
                <a:r>
                  <a:rPr lang="es-CR" sz="2400" dirty="0">
                    <a:sym typeface="Wingdings" panose="05000000000000000000" pitchFamily="2" charset="2"/>
                  </a:rPr>
                  <a:t>         </a:t>
                </a:r>
                <a14:m>
                  <m:oMath xmlns:m="http://schemas.openxmlformats.org/officeDocument/2006/math">
                    <m:r>
                      <a:rPr lang="es-CR" sz="2400" b="0" i="1" smtClean="0">
                        <a:latin typeface="Cambria Math" panose="02040503050406030204" pitchFamily="18" charset="0"/>
                      </a:rPr>
                      <m:t>𝑍</m:t>
                    </m:r>
                    <m:r>
                      <a:rPr lang="es-CR" sz="2400" i="1">
                        <a:latin typeface="Cambria Math" panose="02040503050406030204" pitchFamily="18" charset="0"/>
                      </a:rPr>
                      <m:t>(</m:t>
                    </m:r>
                    <m:r>
                      <a:rPr lang="es-CR" sz="2400" i="1">
                        <a:latin typeface="Cambria Math" panose="02040503050406030204" pitchFamily="18" charset="0"/>
                      </a:rPr>
                      <m:t>𝑡</m:t>
                    </m:r>
                    <m:r>
                      <a:rPr lang="es-CR" sz="2400" i="1">
                        <a:latin typeface="Cambria Math" panose="02040503050406030204" pitchFamily="18" charset="0"/>
                      </a:rPr>
                      <m:t>)</m:t>
                    </m:r>
                  </m:oMath>
                </a14:m>
                <a:r>
                  <a:rPr lang="es-CR" sz="2400" dirty="0">
                    <a:sym typeface="Wingdings" panose="05000000000000000000" pitchFamily="2" charset="2"/>
                  </a:rPr>
                  <a:t>   </a:t>
                </a:r>
              </a:p>
              <a:p>
                <a:pPr marL="0" indent="0" algn="just">
                  <a:buNone/>
                </a:pPr>
                <a:endParaRPr lang="es-CR" sz="2400" dirty="0">
                  <a:sym typeface="Wingdings" panose="05000000000000000000" pitchFamily="2" charset="2"/>
                </a:endParaRPr>
              </a:p>
              <a:p>
                <a:pPr marL="0" indent="0" algn="just">
                  <a:buNone/>
                </a:pPr>
                <a:r>
                  <a:rPr lang="es-CR" sz="2400" dirty="0">
                    <a:sym typeface="Wingdings" panose="05000000000000000000" pitchFamily="2" charset="2"/>
                  </a:rPr>
                  <a:t>donde  </a:t>
                </a:r>
                <a14:m>
                  <m:oMath xmlns:m="http://schemas.openxmlformats.org/officeDocument/2006/math">
                    <m:r>
                      <a:rPr lang="es-CR" sz="2400" i="1">
                        <a:latin typeface="Cambria Math" panose="02040503050406030204" pitchFamily="18" charset="0"/>
                      </a:rPr>
                      <m:t>𝐹</m:t>
                    </m:r>
                    <m:d>
                      <m:dPr>
                        <m:ctrlPr>
                          <a:rPr lang="es-CR" sz="2400" i="1">
                            <a:latin typeface="Cambria Math"/>
                          </a:rPr>
                        </m:ctrlPr>
                      </m:dPr>
                      <m:e>
                        <m:r>
                          <a:rPr lang="es-CR" sz="2400" i="1">
                            <a:latin typeface="Cambria Math" panose="02040503050406030204" pitchFamily="18" charset="0"/>
                          </a:rPr>
                          <m:t>𝑌</m:t>
                        </m:r>
                        <m:d>
                          <m:dPr>
                            <m:ctrlPr>
                              <a:rPr lang="es-CR" sz="2400" i="1">
                                <a:latin typeface="Cambria Math"/>
                              </a:rPr>
                            </m:ctrlPr>
                          </m:dPr>
                          <m:e>
                            <m:r>
                              <a:rPr lang="es-CR" sz="2400" i="1">
                                <a:latin typeface="Cambria Math" panose="02040503050406030204" pitchFamily="18" charset="0"/>
                              </a:rPr>
                              <m:t>𝑡</m:t>
                            </m:r>
                          </m:e>
                        </m:d>
                      </m:e>
                    </m:d>
                    <m:r>
                      <a:rPr lang="es-CR" sz="2400" b="0" i="1" smtClean="0">
                        <a:latin typeface="Cambria Math" panose="02040503050406030204" pitchFamily="18" charset="0"/>
                      </a:rPr>
                      <m:t>=</m:t>
                    </m:r>
                    <m:r>
                      <a:rPr lang="es-CR" sz="2400" b="0" i="1" smtClean="0">
                        <a:latin typeface="Cambria Math" panose="02040503050406030204" pitchFamily="18" charset="0"/>
                      </a:rPr>
                      <m:t>𝑍</m:t>
                    </m:r>
                    <m:d>
                      <m:dPr>
                        <m:ctrlPr>
                          <a:rPr lang="es-CR" sz="2400" b="0" i="1" smtClean="0">
                            <a:latin typeface="Cambria Math"/>
                          </a:rPr>
                        </m:ctrlPr>
                      </m:dPr>
                      <m:e>
                        <m:r>
                          <a:rPr lang="es-CR" sz="2400" b="0" i="1" smtClean="0">
                            <a:latin typeface="Cambria Math" panose="02040503050406030204" pitchFamily="18" charset="0"/>
                          </a:rPr>
                          <m:t>𝑡</m:t>
                        </m:r>
                      </m:e>
                    </m:d>
                  </m:oMath>
                </a14:m>
                <a:r>
                  <a:rPr lang="es-CR" sz="2400" dirty="0"/>
                  <a:t>;  la función </a:t>
                </a:r>
                <a14:m>
                  <m:oMath xmlns:m="http://schemas.openxmlformats.org/officeDocument/2006/math">
                    <m:r>
                      <a:rPr lang="es-CR" sz="2400" i="1">
                        <a:latin typeface="Cambria Math" panose="02040503050406030204" pitchFamily="18" charset="0"/>
                      </a:rPr>
                      <m:t>𝐹</m:t>
                    </m:r>
                  </m:oMath>
                </a14:m>
                <a:r>
                  <a:rPr lang="es-CR" sz="2400" dirty="0"/>
                  <a:t> se denomina como </a:t>
                </a:r>
                <a:r>
                  <a:rPr lang="es-CR" sz="2400" b="1" i="1" dirty="0"/>
                  <a:t>filtro lineal</a:t>
                </a:r>
                <a:r>
                  <a:rPr lang="es-CR" sz="2400" dirty="0"/>
                  <a:t>. </a:t>
                </a:r>
              </a:p>
              <a:p>
                <a:pPr marL="0" indent="0" algn="just">
                  <a:buNone/>
                </a:pPr>
                <a:endParaRPr lang="es-CR" sz="2400" dirty="0"/>
              </a:p>
              <a:p>
                <a:pPr algn="just"/>
                <a:r>
                  <a:rPr lang="es-CR" sz="2400" dirty="0"/>
                  <a:t>El filtro línea más usad se conoce como media móvil.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7504" y="836712"/>
                <a:ext cx="8928992" cy="5976664"/>
              </a:xfrm>
              <a:blipFill>
                <a:blip r:embed="rId2"/>
                <a:stretch>
                  <a:fillRect l="-888" t="-612" r="-956"/>
                </a:stretch>
              </a:blipFill>
            </p:spPr>
            <p:txBody>
              <a:bodyPr/>
              <a:lstStyle/>
              <a:p>
                <a:r>
                  <a:rPr lang="es-CR">
                    <a:noFill/>
                  </a:rPr>
                  <a:t> </a:t>
                </a:r>
              </a:p>
            </p:txBody>
          </p:sp>
        </mc:Fallback>
      </mc:AlternateContent>
      <p:sp>
        <p:nvSpPr>
          <p:cNvPr id="5" name="Título 1"/>
          <p:cNvSpPr txBox="1">
            <a:spLocks/>
          </p:cNvSpPr>
          <p:nvPr/>
        </p:nvSpPr>
        <p:spPr>
          <a:xfrm>
            <a:off x="179512" y="116632"/>
            <a:ext cx="8784976" cy="70609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Fundamentos de las medias móviles</a:t>
            </a:r>
          </a:p>
        </p:txBody>
      </p:sp>
    </p:spTree>
    <p:extLst>
      <p:ext uri="{BB962C8B-B14F-4D97-AF65-F5344CB8AC3E}">
        <p14:creationId xmlns:p14="http://schemas.microsoft.com/office/powerpoint/2010/main" val="2031735379"/>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a:t>
            </a:r>
            <a:r>
              <a:rPr lang="es-CR" sz="3600" dirty="0" err="1"/>
              <a:t>Holt</a:t>
            </a:r>
            <a:endParaRPr lang="es-CR" sz="3600"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836712"/>
                <a:ext cx="8928992" cy="5976664"/>
              </a:xfrm>
            </p:spPr>
            <p:txBody>
              <a:bodyPr>
                <a:normAutofit/>
              </a:bodyPr>
              <a:lstStyle/>
              <a:p>
                <a:pPr marL="0" indent="0" algn="just">
                  <a:buNone/>
                </a:pPr>
                <a:r>
                  <a:rPr lang="es-CR" sz="2000" dirty="0"/>
                  <a:t>Siguiendo el ejemplo anterior de los pasajeros, veamos la diferencian entre estimar un modelo con y sin amortización. ¿Qué les parece? ¿Podríamos mejorar el </a:t>
                </a:r>
                <a14:m>
                  <m:oMath xmlns:m="http://schemas.openxmlformats.org/officeDocument/2006/math">
                    <m:r>
                      <a:rPr lang="es-CR" sz="2000" i="1">
                        <a:latin typeface="Cambria Math" panose="02040503050406030204" pitchFamily="18" charset="0"/>
                      </a:rPr>
                      <m:t>𝜙</m:t>
                    </m:r>
                  </m:oMath>
                </a14:m>
                <a:r>
                  <a:rPr lang="es-CR" sz="2000" dirty="0"/>
                  <a:t>?</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836712"/>
                <a:ext cx="8928992" cy="5976664"/>
              </a:xfrm>
              <a:blipFill>
                <a:blip r:embed="rId2"/>
                <a:stretch>
                  <a:fillRect l="-751" t="-510" r="-751"/>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611560" y="1637801"/>
            <a:ext cx="7920880" cy="5103567"/>
          </a:xfrm>
          <a:prstGeom prst="rect">
            <a:avLst/>
          </a:prstGeom>
        </p:spPr>
      </p:pic>
    </p:spTree>
    <p:extLst>
      <p:ext uri="{BB962C8B-B14F-4D97-AF65-F5344CB8AC3E}">
        <p14:creationId xmlns:p14="http://schemas.microsoft.com/office/powerpoint/2010/main" val="2491602755"/>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202630"/>
            <a:ext cx="8229600" cy="850106"/>
          </a:xfrm>
        </p:spPr>
        <p:txBody>
          <a:bodyPr/>
          <a:lstStyle/>
          <a:p>
            <a:r>
              <a:rPr lang="es-CR" dirty="0"/>
              <a:t>Índice</a:t>
            </a:r>
          </a:p>
        </p:txBody>
      </p:sp>
      <p:sp>
        <p:nvSpPr>
          <p:cNvPr id="7" name="Elipse 15"/>
          <p:cNvSpPr/>
          <p:nvPr/>
        </p:nvSpPr>
        <p:spPr>
          <a:xfrm>
            <a:off x="1151620" y="1524907"/>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8" name="Rectángulo redondeado 16"/>
          <p:cNvSpPr/>
          <p:nvPr/>
        </p:nvSpPr>
        <p:spPr>
          <a:xfrm>
            <a:off x="2483768" y="1484784"/>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Los modelos exponenciales</a:t>
            </a:r>
          </a:p>
        </p:txBody>
      </p:sp>
      <p:sp>
        <p:nvSpPr>
          <p:cNvPr id="9" name="Rounded Rectangle 8"/>
          <p:cNvSpPr/>
          <p:nvPr/>
        </p:nvSpPr>
        <p:spPr>
          <a:xfrm>
            <a:off x="5078435" y="3325107"/>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Exponencial simple</a:t>
            </a:r>
            <a:endParaRPr lang="en-US" dirty="0"/>
          </a:p>
        </p:txBody>
      </p:sp>
      <p:sp>
        <p:nvSpPr>
          <p:cNvPr id="10" name="Rounded Rectangle 9"/>
          <p:cNvSpPr/>
          <p:nvPr/>
        </p:nvSpPr>
        <p:spPr>
          <a:xfrm>
            <a:off x="5082837" y="4261211"/>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Método de la tendencia</a:t>
            </a:r>
            <a:endParaRPr lang="en-US" dirty="0"/>
          </a:p>
        </p:txBody>
      </p:sp>
      <p:sp>
        <p:nvSpPr>
          <p:cNvPr id="11" name="Rounded Rectangle 10"/>
          <p:cNvSpPr/>
          <p:nvPr/>
        </p:nvSpPr>
        <p:spPr>
          <a:xfrm>
            <a:off x="5100002" y="5197315"/>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Método de </a:t>
            </a:r>
            <a:r>
              <a:rPr lang="es-CR" dirty="0" err="1"/>
              <a:t>Holt-Winters</a:t>
            </a:r>
            <a:endParaRPr lang="en-US" dirty="0"/>
          </a:p>
        </p:txBody>
      </p:sp>
      <p:sp>
        <p:nvSpPr>
          <p:cNvPr id="12" name="Rounded Rectangle 8"/>
          <p:cNvSpPr/>
          <p:nvPr/>
        </p:nvSpPr>
        <p:spPr>
          <a:xfrm>
            <a:off x="5076056" y="2389003"/>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Tree>
    <p:extLst>
      <p:ext uri="{BB962C8B-B14F-4D97-AF65-F5344CB8AC3E}">
        <p14:creationId xmlns:p14="http://schemas.microsoft.com/office/powerpoint/2010/main" val="1258893166"/>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7504" y="764704"/>
                <a:ext cx="9001000" cy="6093296"/>
              </a:xfrm>
            </p:spPr>
            <p:txBody>
              <a:bodyPr>
                <a:normAutofit lnSpcReduction="10000"/>
              </a:bodyPr>
              <a:lstStyle/>
              <a:p>
                <a:pPr marL="0" indent="0" algn="just">
                  <a:buNone/>
                </a:pPr>
                <a:r>
                  <a:rPr lang="es-CR" sz="2000" dirty="0"/>
                  <a:t>Holt (1957) y </a:t>
                </a:r>
                <a:r>
                  <a:rPr lang="es-CR" sz="2000" dirty="0" err="1"/>
                  <a:t>Winters</a:t>
                </a:r>
                <a:r>
                  <a:rPr lang="es-CR" sz="2000" dirty="0"/>
                  <a:t> (1960) extendieron el método de </a:t>
                </a:r>
                <a:r>
                  <a:rPr lang="es-CR" sz="2000" dirty="0" err="1"/>
                  <a:t>Holt</a:t>
                </a:r>
                <a:r>
                  <a:rPr lang="es-CR" sz="2000" dirty="0"/>
                  <a:t> para capturar la estacionalidad. El método estacional de </a:t>
                </a:r>
                <a:r>
                  <a:rPr lang="es-CR" sz="2000" dirty="0" err="1"/>
                  <a:t>Holt-Winters</a:t>
                </a:r>
                <a:r>
                  <a:rPr lang="es-CR" sz="2000" dirty="0"/>
                  <a:t> comprende la ecuación de pronóstico y tres ecuaciones de suavizado, una para el nivel </a:t>
                </a:r>
                <a14:m>
                  <m:oMath xmlns:m="http://schemas.openxmlformats.org/officeDocument/2006/math">
                    <m:sSub>
                      <m:sSubPr>
                        <m:ctrlPr>
                          <a:rPr lang="es-CR" sz="2000" i="1">
                            <a:latin typeface="Cambria Math"/>
                          </a:rPr>
                        </m:ctrlPr>
                      </m:sSubPr>
                      <m:e>
                        <m:r>
                          <a:rPr lang="es-CR" sz="2000" i="1">
                            <a:latin typeface="Cambria Math"/>
                          </a:rPr>
                          <m:t>𝓁</m:t>
                        </m:r>
                      </m:e>
                      <m:sub>
                        <m:r>
                          <a:rPr lang="es-CR" sz="2000" i="1">
                            <a:latin typeface="Cambria Math"/>
                          </a:rPr>
                          <m:t>𝑡</m:t>
                        </m:r>
                      </m:sub>
                    </m:sSub>
                  </m:oMath>
                </a14:m>
                <a:r>
                  <a:rPr lang="es-CR" sz="2000" dirty="0"/>
                  <a:t>, otro para la tendencia </a:t>
                </a:r>
                <a14:m>
                  <m:oMath xmlns:m="http://schemas.openxmlformats.org/officeDocument/2006/math">
                    <m:sSub>
                      <m:sSubPr>
                        <m:ctrlPr>
                          <a:rPr lang="es-CR" sz="2000" i="1">
                            <a:latin typeface="Cambria Math"/>
                          </a:rPr>
                        </m:ctrlPr>
                      </m:sSubPr>
                      <m:e>
                        <m:r>
                          <a:rPr lang="es-CR" sz="2000" i="1">
                            <a:latin typeface="Cambria Math"/>
                          </a:rPr>
                          <m:t>𝑏</m:t>
                        </m:r>
                      </m:e>
                      <m:sub>
                        <m:r>
                          <a:rPr lang="es-CR" sz="2000" i="1">
                            <a:latin typeface="Cambria Math"/>
                          </a:rPr>
                          <m:t>𝑡</m:t>
                        </m:r>
                      </m:sub>
                    </m:sSub>
                  </m:oMath>
                </a14:m>
                <a:r>
                  <a:rPr lang="es-CR" sz="2000" dirty="0"/>
                  <a:t>, y uno adicional para el componente estacional </a:t>
                </a:r>
                <a14:m>
                  <m:oMath xmlns:m="http://schemas.openxmlformats.org/officeDocument/2006/math">
                    <m:sSub>
                      <m:sSubPr>
                        <m:ctrlPr>
                          <a:rPr lang="es-CR" sz="2000" i="1">
                            <a:latin typeface="Cambria Math"/>
                          </a:rPr>
                        </m:ctrlPr>
                      </m:sSubPr>
                      <m:e>
                        <m:r>
                          <a:rPr lang="es-CR" sz="2000" i="1">
                            <a:latin typeface="Cambria Math"/>
                          </a:rPr>
                          <m:t>𝑠</m:t>
                        </m:r>
                      </m:e>
                      <m:sub>
                        <m:r>
                          <a:rPr lang="es-CR" sz="2000" i="1">
                            <a:latin typeface="Cambria Math"/>
                          </a:rPr>
                          <m:t>𝑡</m:t>
                        </m:r>
                      </m:sub>
                    </m:sSub>
                  </m:oMath>
                </a14:m>
                <a:r>
                  <a:rPr lang="es-CR" sz="2000" dirty="0"/>
                  <a:t>, con los parámetros de suavizado correspondientes </a:t>
                </a:r>
                <a14:m>
                  <m:oMath xmlns:m="http://schemas.openxmlformats.org/officeDocument/2006/math">
                    <m:r>
                      <a:rPr lang="es-CR" sz="2000" i="1">
                        <a:latin typeface="Cambria Math"/>
                      </a:rPr>
                      <m:t>𝛼</m:t>
                    </m:r>
                  </m:oMath>
                </a14:m>
                <a:r>
                  <a:rPr lang="es-CR" sz="2000" dirty="0"/>
                  <a:t>, </a:t>
                </a:r>
                <a14:m>
                  <m:oMath xmlns:m="http://schemas.openxmlformats.org/officeDocument/2006/math">
                    <m:sSup>
                      <m:sSupPr>
                        <m:ctrlPr>
                          <a:rPr lang="es-CR" sz="2000" i="1">
                            <a:latin typeface="Cambria Math"/>
                          </a:rPr>
                        </m:ctrlPr>
                      </m:sSupPr>
                      <m:e>
                        <m:r>
                          <a:rPr lang="es-CR" sz="2000" i="1">
                            <a:latin typeface="Cambria Math"/>
                          </a:rPr>
                          <m:t>𝛽</m:t>
                        </m:r>
                      </m:e>
                      <m:sup>
                        <m:r>
                          <a:rPr lang="es-CR" sz="2000" i="1">
                            <a:latin typeface="Cambria Math"/>
                          </a:rPr>
                          <m:t>∗</m:t>
                        </m:r>
                      </m:sup>
                    </m:sSup>
                  </m:oMath>
                </a14:m>
                <a:r>
                  <a:rPr lang="es-CR" sz="2000" dirty="0"/>
                  <a:t> y </a:t>
                </a:r>
                <a14:m>
                  <m:oMath xmlns:m="http://schemas.openxmlformats.org/officeDocument/2006/math">
                    <m:r>
                      <a:rPr lang="es-CR" sz="2000" i="1">
                        <a:latin typeface="Cambria Math"/>
                      </a:rPr>
                      <m:t>𝛾</m:t>
                    </m:r>
                    <m:r>
                      <a:rPr lang="es-CR" sz="2000" b="0" i="0" smtClean="0">
                        <a:latin typeface="Cambria Math" panose="02040503050406030204" pitchFamily="18" charset="0"/>
                      </a:rPr>
                      <m:t>.</m:t>
                    </m:r>
                  </m:oMath>
                </a14:m>
                <a:endParaRPr lang="es-CR" sz="2000" dirty="0"/>
              </a:p>
              <a:p>
                <a:pPr marL="0" indent="0" algn="just">
                  <a:buNone/>
                </a:pPr>
                <a:endParaRPr lang="es-CR" sz="2000" dirty="0"/>
              </a:p>
              <a:p>
                <a:pPr marL="0" indent="0" algn="just">
                  <a:buNone/>
                </a:pPr>
                <a:r>
                  <a:rPr lang="es-CR" sz="2000" dirty="0"/>
                  <a:t>Usamos </a:t>
                </a:r>
                <a14:m>
                  <m:oMath xmlns:m="http://schemas.openxmlformats.org/officeDocument/2006/math">
                    <m:r>
                      <a:rPr lang="es-CR" sz="2000" i="1" dirty="0" smtClean="0">
                        <a:latin typeface="Cambria Math" panose="02040503050406030204" pitchFamily="18" charset="0"/>
                      </a:rPr>
                      <m:t>𝑚</m:t>
                    </m:r>
                  </m:oMath>
                </a14:m>
                <a:r>
                  <a:rPr lang="es-CR" sz="2000" dirty="0"/>
                  <a:t> para indicar la frecuencia de la estacionalidad, es decir, el número de estaciones en un año. Por ejemplo, para datos trimestrales </a:t>
                </a:r>
                <a14:m>
                  <m:oMath xmlns:m="http://schemas.openxmlformats.org/officeDocument/2006/math">
                    <m:r>
                      <a:rPr lang="es-CR" sz="2000" i="1" dirty="0" smtClean="0">
                        <a:latin typeface="Cambria Math" panose="02040503050406030204" pitchFamily="18" charset="0"/>
                      </a:rPr>
                      <m:t>𝑚</m:t>
                    </m:r>
                    <m:r>
                      <a:rPr lang="es-CR" sz="2000" i="1" dirty="0" smtClean="0">
                        <a:latin typeface="Cambria Math" panose="02040503050406030204" pitchFamily="18" charset="0"/>
                      </a:rPr>
                      <m:t> = 4</m:t>
                    </m:r>
                  </m:oMath>
                </a14:m>
                <a:r>
                  <a:rPr lang="es-CR" sz="2000" dirty="0"/>
                  <a:t>, y para datos mensuales </a:t>
                </a:r>
                <a14:m>
                  <m:oMath xmlns:m="http://schemas.openxmlformats.org/officeDocument/2006/math">
                    <m:r>
                      <a:rPr lang="es-CR" sz="2000" i="1" dirty="0" smtClean="0">
                        <a:latin typeface="Cambria Math" panose="02040503050406030204" pitchFamily="18" charset="0"/>
                      </a:rPr>
                      <m:t>𝑚</m:t>
                    </m:r>
                    <m:r>
                      <a:rPr lang="es-CR" sz="2000" i="1" dirty="0" smtClean="0">
                        <a:latin typeface="Cambria Math" panose="02040503050406030204" pitchFamily="18" charset="0"/>
                      </a:rPr>
                      <m:t> = 12</m:t>
                    </m:r>
                  </m:oMath>
                </a14:m>
                <a:r>
                  <a:rPr lang="es-CR" sz="2000" dirty="0"/>
                  <a:t>.</a:t>
                </a:r>
              </a:p>
              <a:p>
                <a:pPr marL="0" indent="0" algn="just">
                  <a:buNone/>
                </a:pPr>
                <a:endParaRPr lang="es-CR" sz="2000" dirty="0"/>
              </a:p>
              <a:p>
                <a:pPr marL="0" indent="0" algn="just">
                  <a:buNone/>
                </a:pPr>
                <a:r>
                  <a:rPr lang="es-CR" sz="2000" dirty="0"/>
                  <a:t>Hay dos variaciones de este método que difieren en la naturaleza del componente estacional. El método </a:t>
                </a:r>
                <a:r>
                  <a:rPr lang="es-CR" sz="2000" b="1" u="sng" dirty="0"/>
                  <a:t>aditivo</a:t>
                </a:r>
                <a:r>
                  <a:rPr lang="es-CR" sz="2000" dirty="0"/>
                  <a:t> se prefiere cuando las variaciones estacionales son más o menos constantes a través de la serie, mientras que el método </a:t>
                </a:r>
                <a:r>
                  <a:rPr lang="es-CR" sz="2000" b="1" u="sng" dirty="0"/>
                  <a:t>multiplicativo</a:t>
                </a:r>
                <a:r>
                  <a:rPr lang="es-CR" sz="2000" dirty="0"/>
                  <a:t> se prefiere cuando las variaciones estacionales cambian proporcionalmente al nivel de la serie. Con el método aditivo, el componente estacional se expresa en términos absolutos en la escala de las series observadas, y en la ecuación de nivel la serie se ajusta estacionalmente restando el componente estacional. Con el método multiplicativo, el componente estacional se expresa en términos relativos (porcentajes) y la serie se ajusta estacionalmente dividiendo por el componente estacional.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7504" y="764704"/>
                <a:ext cx="9001000" cy="6093296"/>
              </a:xfrm>
              <a:blipFill>
                <a:blip r:embed="rId2"/>
                <a:stretch>
                  <a:fillRect l="-745" t="-1000" r="-678"/>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p:spTree>
    <p:extLst>
      <p:ext uri="{BB962C8B-B14F-4D97-AF65-F5344CB8AC3E}">
        <p14:creationId xmlns:p14="http://schemas.microsoft.com/office/powerpoint/2010/main" val="169975402"/>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C639EA8F-554E-4018-A349-55554338D35E}"/>
              </a:ext>
            </a:extLst>
          </p:cNvPr>
          <p:cNvSpPr>
            <a:spLocks noGrp="1"/>
          </p:cNvSpPr>
          <p:nvPr>
            <p:ph idx="1"/>
          </p:nvPr>
        </p:nvSpPr>
        <p:spPr>
          <a:xfrm>
            <a:off x="251520" y="836712"/>
            <a:ext cx="8229600" cy="4525963"/>
          </a:xfrm>
        </p:spPr>
        <p:txBody>
          <a:bodyPr/>
          <a:lstStyle/>
          <a:p>
            <a:r>
              <a:rPr lang="es-CR" sz="2400" dirty="0"/>
              <a:t>Ejemplo de una serie con una composición estacional aditiva y otra con composición estacional multiplicativa. </a:t>
            </a:r>
            <a:endParaRPr lang="es-CR" dirty="0"/>
          </a:p>
        </p:txBody>
      </p:sp>
      <p:pic>
        <p:nvPicPr>
          <p:cNvPr id="2050" name="Picture 2" descr="Resultado de imagen para holt winter additive multiplicative">
            <a:extLst>
              <a:ext uri="{FF2B5EF4-FFF2-40B4-BE49-F238E27FC236}">
                <a16:creationId xmlns:a16="http://schemas.microsoft.com/office/drawing/2014/main" xmlns="" id="{41173BBF-2826-4883-90D2-BD5C46177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582" y="2276872"/>
            <a:ext cx="390525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holt winter additive multiplicative">
            <a:extLst>
              <a:ext uri="{FF2B5EF4-FFF2-40B4-BE49-F238E27FC236}">
                <a16:creationId xmlns:a16="http://schemas.microsoft.com/office/drawing/2014/main" xmlns="" id="{A4184D5D-C709-447B-B982-56B551A26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3" t="19319" r="6531" b="14391"/>
          <a:stretch/>
        </p:blipFill>
        <p:spPr bwMode="auto">
          <a:xfrm>
            <a:off x="395536" y="2276872"/>
            <a:ext cx="3672409" cy="331543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xmlns="" id="{E4A03261-E8E0-4E37-9480-F0CFFA553362}"/>
              </a:ext>
            </a:extLst>
          </p:cNvPr>
          <p:cNvSpPr/>
          <p:nvPr/>
        </p:nvSpPr>
        <p:spPr>
          <a:xfrm>
            <a:off x="5817087" y="5810362"/>
            <a:ext cx="216024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Multiplicativo</a:t>
            </a:r>
          </a:p>
        </p:txBody>
      </p:sp>
      <p:sp>
        <p:nvSpPr>
          <p:cNvPr id="10" name="Rectángulo 9">
            <a:extLst>
              <a:ext uri="{FF2B5EF4-FFF2-40B4-BE49-F238E27FC236}">
                <a16:creationId xmlns:a16="http://schemas.microsoft.com/office/drawing/2014/main" xmlns="" id="{34516D98-8E2A-4DB3-B701-6AC124182E0C}"/>
              </a:ext>
            </a:extLst>
          </p:cNvPr>
          <p:cNvSpPr/>
          <p:nvPr/>
        </p:nvSpPr>
        <p:spPr>
          <a:xfrm>
            <a:off x="1151620" y="5808333"/>
            <a:ext cx="216024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Aditivo</a:t>
            </a:r>
          </a:p>
        </p:txBody>
      </p:sp>
      <p:sp>
        <p:nvSpPr>
          <p:cNvPr id="8"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p:spTree>
    <p:extLst>
      <p:ext uri="{BB962C8B-B14F-4D97-AF65-F5344CB8AC3E}">
        <p14:creationId xmlns:p14="http://schemas.microsoft.com/office/powerpoint/2010/main" val="4070194736"/>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764704"/>
                <a:ext cx="9001000" cy="6093296"/>
              </a:xfrm>
            </p:spPr>
            <p:txBody>
              <a:bodyPr>
                <a:normAutofit/>
              </a:bodyPr>
              <a:lstStyle/>
              <a:p>
                <a:pPr marL="0" indent="0" algn="just">
                  <a:buNone/>
                </a:pPr>
                <a:r>
                  <a:rPr lang="es-CR" sz="2000" dirty="0"/>
                  <a:t>La forma del componente para el método aditivo es:</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r>
                  <a:rPr lang="es-CR" sz="2000" dirty="0"/>
                  <a:t>donde </a:t>
                </a:r>
                <a14:m>
                  <m:oMath xmlns:m="http://schemas.openxmlformats.org/officeDocument/2006/math">
                    <m:r>
                      <a:rPr lang="es-CR" sz="2000" i="1" dirty="0" smtClean="0">
                        <a:latin typeface="Cambria Math" panose="02040503050406030204" pitchFamily="18" charset="0"/>
                      </a:rPr>
                      <m:t>𝑘</m:t>
                    </m:r>
                  </m:oMath>
                </a14:m>
                <a:r>
                  <a:rPr lang="es-CR" sz="2000" dirty="0"/>
                  <a:t> es la parte entera de </a:t>
                </a:r>
                <a14:m>
                  <m:oMath xmlns:m="http://schemas.openxmlformats.org/officeDocument/2006/math">
                    <m:r>
                      <a:rPr lang="es-CR" sz="2000" i="1">
                        <a:latin typeface="Cambria Math"/>
                      </a:rPr>
                      <m:t>(</m:t>
                    </m:r>
                    <m:r>
                      <a:rPr lang="es-CR" sz="2000" i="1">
                        <a:latin typeface="Cambria Math"/>
                      </a:rPr>
                      <m:t>h</m:t>
                    </m:r>
                    <m:r>
                      <a:rPr lang="es-CR" sz="2000" i="1">
                        <a:latin typeface="Cambria Math"/>
                      </a:rPr>
                      <m:t>−1)/</m:t>
                    </m:r>
                    <m:r>
                      <a:rPr lang="es-CR" sz="2000" i="1">
                        <a:latin typeface="Cambria Math"/>
                      </a:rPr>
                      <m:t>𝑚</m:t>
                    </m:r>
                  </m:oMath>
                </a14:m>
                <a:r>
                  <a:rPr lang="es-CR" sz="2000" dirty="0"/>
                  <a:t>, lo que asegura que las estimaciones de los índices estacionales utilizados para la predicción provienen del último año de la muestra. La ecuación de nivel muestra un promedio ponderado entre la observación ajustada estacionalmente </a:t>
                </a:r>
                <a14:m>
                  <m:oMath xmlns:m="http://schemas.openxmlformats.org/officeDocument/2006/math">
                    <m:r>
                      <a:rPr lang="es-CR" sz="2000">
                        <a:latin typeface="Cambria Math" panose="02040503050406030204" pitchFamily="18" charset="0"/>
                      </a:rPr>
                      <m:t>(</m:t>
                    </m:r>
                    <m:sSub>
                      <m:sSubPr>
                        <m:ctrlPr>
                          <a:rPr lang="es-CR" sz="2000" i="1">
                            <a:latin typeface="Cambria Math"/>
                          </a:rPr>
                        </m:ctrlPr>
                      </m:sSubPr>
                      <m:e>
                        <m:r>
                          <a:rPr lang="es-CR" sz="2000">
                            <a:latin typeface="Cambria Math" panose="02040503050406030204" pitchFamily="18" charset="0"/>
                          </a:rPr>
                          <m:t>𝑦</m:t>
                        </m:r>
                      </m:e>
                      <m:sub>
                        <m:r>
                          <a:rPr lang="es-CR" sz="2000">
                            <a:latin typeface="Cambria Math" panose="02040503050406030204" pitchFamily="18" charset="0"/>
                          </a:rPr>
                          <m:t>𝑡</m:t>
                        </m:r>
                      </m:sub>
                    </m:sSub>
                    <m:r>
                      <a:rPr lang="es-CR" sz="2000">
                        <a:latin typeface="Cambria Math" panose="02040503050406030204" pitchFamily="18" charset="0"/>
                      </a:rPr>
                      <m:t>−</m:t>
                    </m:r>
                    <m:sSub>
                      <m:sSubPr>
                        <m:ctrlPr>
                          <a:rPr lang="es-CR" sz="2000" i="1">
                            <a:latin typeface="Cambria Math"/>
                          </a:rPr>
                        </m:ctrlPr>
                      </m:sSubPr>
                      <m:e>
                        <m:r>
                          <a:rPr lang="es-CR" sz="2000">
                            <a:latin typeface="Cambria Math" panose="02040503050406030204" pitchFamily="18" charset="0"/>
                          </a:rPr>
                          <m:t>𝑠</m:t>
                        </m:r>
                      </m:e>
                      <m:sub>
                        <m:r>
                          <a:rPr lang="es-CR" sz="2000">
                            <a:latin typeface="Cambria Math" panose="02040503050406030204" pitchFamily="18" charset="0"/>
                          </a:rPr>
                          <m:t>𝑡</m:t>
                        </m:r>
                        <m:r>
                          <a:rPr lang="es-CR" sz="2000">
                            <a:latin typeface="Cambria Math" panose="02040503050406030204" pitchFamily="18" charset="0"/>
                          </a:rPr>
                          <m:t>−</m:t>
                        </m:r>
                        <m:r>
                          <a:rPr lang="es-CR" sz="2000">
                            <a:latin typeface="Cambria Math" panose="02040503050406030204" pitchFamily="18" charset="0"/>
                          </a:rPr>
                          <m:t>𝑚</m:t>
                        </m:r>
                      </m:sub>
                    </m:sSub>
                    <m:r>
                      <a:rPr lang="es-CR" sz="2000">
                        <a:latin typeface="Cambria Math" panose="02040503050406030204" pitchFamily="18" charset="0"/>
                      </a:rPr>
                      <m:t>)</m:t>
                    </m:r>
                  </m:oMath>
                </a14:m>
                <a:r>
                  <a:rPr lang="es-CR" sz="2000" dirty="0"/>
                  <a:t> y el pronóstico no estacional </a:t>
                </a:r>
                <a14:m>
                  <m:oMath xmlns:m="http://schemas.openxmlformats.org/officeDocument/2006/math">
                    <m:r>
                      <a:rPr lang="es-CR" sz="2000">
                        <a:latin typeface="Cambria Math" panose="02040503050406030204" pitchFamily="18" charset="0"/>
                      </a:rPr>
                      <m:t>(</m:t>
                    </m:r>
                    <m:sSub>
                      <m:sSubPr>
                        <m:ctrlPr>
                          <a:rPr lang="es-CR" sz="2000" i="1">
                            <a:latin typeface="Cambria Math"/>
                          </a:rPr>
                        </m:ctrlPr>
                      </m:sSubPr>
                      <m:e>
                        <m:r>
                          <a:rPr lang="es-CR" sz="2000">
                            <a:latin typeface="Cambria Math" panose="02040503050406030204" pitchFamily="18" charset="0"/>
                          </a:rPr>
                          <m:t>𝓁</m:t>
                        </m:r>
                      </m:e>
                      <m:sub>
                        <m:r>
                          <a:rPr lang="es-CR" sz="2000">
                            <a:latin typeface="Cambria Math" panose="02040503050406030204" pitchFamily="18" charset="0"/>
                          </a:rPr>
                          <m:t>𝑡</m:t>
                        </m:r>
                        <m:r>
                          <a:rPr lang="es-CR" sz="2000">
                            <a:latin typeface="Cambria Math" panose="02040503050406030204" pitchFamily="18" charset="0"/>
                          </a:rPr>
                          <m:t>−1</m:t>
                        </m:r>
                      </m:sub>
                    </m:sSub>
                    <m:r>
                      <a:rPr lang="es-CR" sz="2000">
                        <a:latin typeface="Cambria Math" panose="02040503050406030204" pitchFamily="18" charset="0"/>
                      </a:rPr>
                      <m:t>+</m:t>
                    </m:r>
                    <m:sSub>
                      <m:sSubPr>
                        <m:ctrlPr>
                          <a:rPr lang="es-CR" sz="2000" i="1">
                            <a:latin typeface="Cambria Math"/>
                          </a:rPr>
                        </m:ctrlPr>
                      </m:sSubPr>
                      <m:e>
                        <m:r>
                          <a:rPr lang="es-CR" sz="2000">
                            <a:latin typeface="Cambria Math" panose="02040503050406030204" pitchFamily="18" charset="0"/>
                          </a:rPr>
                          <m:t>𝑏</m:t>
                        </m:r>
                      </m:e>
                      <m:sub>
                        <m:r>
                          <a:rPr lang="es-CR" sz="2000">
                            <a:latin typeface="Cambria Math" panose="02040503050406030204" pitchFamily="18" charset="0"/>
                          </a:rPr>
                          <m:t>𝑡</m:t>
                        </m:r>
                        <m:r>
                          <a:rPr lang="es-CR" sz="2000">
                            <a:latin typeface="Cambria Math" panose="02040503050406030204" pitchFamily="18" charset="0"/>
                          </a:rPr>
                          <m:t>−1</m:t>
                        </m:r>
                      </m:sub>
                    </m:sSub>
                    <m:r>
                      <a:rPr lang="es-CR" sz="2000">
                        <a:latin typeface="Cambria Math" panose="02040503050406030204" pitchFamily="18" charset="0"/>
                      </a:rPr>
                      <m:t>)</m:t>
                    </m:r>
                  </m:oMath>
                </a14:m>
                <a:r>
                  <a:rPr lang="es-CR" sz="2000" dirty="0"/>
                  <a:t> para el tiempo </a:t>
                </a:r>
                <a14:m>
                  <m:oMath xmlns:m="http://schemas.openxmlformats.org/officeDocument/2006/math">
                    <m:r>
                      <a:rPr lang="es-CR" sz="2000" i="1" dirty="0" smtClean="0">
                        <a:latin typeface="Cambria Math" panose="02040503050406030204" pitchFamily="18" charset="0"/>
                      </a:rPr>
                      <m:t>𝑡</m:t>
                    </m:r>
                  </m:oMath>
                </a14:m>
                <a:r>
                  <a:rPr lang="es-CR" sz="2000" dirty="0"/>
                  <a:t>. </a:t>
                </a:r>
              </a:p>
              <a:p>
                <a:pPr marL="0" indent="0" algn="just">
                  <a:buNone/>
                </a:pPr>
                <a:endParaRPr lang="es-CR" sz="2000" dirty="0"/>
              </a:p>
              <a:p>
                <a:pPr marL="0" indent="0" algn="just">
                  <a:buNone/>
                </a:pPr>
                <a:r>
                  <a:rPr lang="es-CR" sz="2000" dirty="0"/>
                  <a:t>La ecuación de tendencia es idéntica al método lineal de </a:t>
                </a:r>
                <a:r>
                  <a:rPr lang="es-CR" sz="2000" dirty="0" err="1"/>
                  <a:t>Holt</a:t>
                </a:r>
                <a:r>
                  <a:rPr lang="es-CR" sz="2000" dirty="0"/>
                  <a:t>. La ecuación estacional muestra un promedio ponderado entre el índice estacional actual, </a:t>
                </a:r>
                <a14:m>
                  <m:oMath xmlns:m="http://schemas.openxmlformats.org/officeDocument/2006/math">
                    <m:d>
                      <m:dPr>
                        <m:ctrlPr>
                          <a:rPr lang="es-CR" sz="2000" i="1">
                            <a:latin typeface="Cambria Math"/>
                          </a:rPr>
                        </m:ctrlPr>
                      </m:dPr>
                      <m:e>
                        <m:sSub>
                          <m:sSubPr>
                            <m:ctrlPr>
                              <a:rPr lang="es-CR" sz="2000" i="1">
                                <a:latin typeface="Cambria Math"/>
                              </a:rPr>
                            </m:ctrlPr>
                          </m:sSubPr>
                          <m:e>
                            <m:r>
                              <a:rPr lang="es-CR" sz="2000">
                                <a:latin typeface="Cambria Math" panose="02040503050406030204" pitchFamily="18" charset="0"/>
                              </a:rPr>
                              <m:t>𝑦</m:t>
                            </m:r>
                          </m:e>
                          <m:sub>
                            <m:r>
                              <a:rPr lang="es-CR" sz="2000">
                                <a:latin typeface="Cambria Math" panose="02040503050406030204" pitchFamily="18" charset="0"/>
                              </a:rPr>
                              <m:t>𝑡</m:t>
                            </m:r>
                          </m:sub>
                        </m:sSub>
                        <m:r>
                          <a:rPr lang="es-CR" sz="2000">
                            <a:latin typeface="Cambria Math" panose="02040503050406030204" pitchFamily="18" charset="0"/>
                          </a:rPr>
                          <m:t>−</m:t>
                        </m:r>
                        <m:sSub>
                          <m:sSubPr>
                            <m:ctrlPr>
                              <a:rPr lang="es-CR" sz="2000" i="1">
                                <a:latin typeface="Cambria Math"/>
                              </a:rPr>
                            </m:ctrlPr>
                          </m:sSubPr>
                          <m:e>
                            <m:r>
                              <a:rPr lang="es-CR" sz="2000">
                                <a:latin typeface="Cambria Math" panose="02040503050406030204" pitchFamily="18" charset="0"/>
                              </a:rPr>
                              <m:t>𝓁</m:t>
                            </m:r>
                          </m:e>
                          <m:sub>
                            <m:r>
                              <a:rPr lang="es-CR" sz="2000">
                                <a:latin typeface="Cambria Math" panose="02040503050406030204" pitchFamily="18" charset="0"/>
                              </a:rPr>
                              <m:t>𝑡</m:t>
                            </m:r>
                            <m:r>
                              <a:rPr lang="es-CR" sz="2000">
                                <a:latin typeface="Cambria Math" panose="02040503050406030204" pitchFamily="18" charset="0"/>
                              </a:rPr>
                              <m:t>−1</m:t>
                            </m:r>
                          </m:sub>
                        </m:sSub>
                        <m:r>
                          <a:rPr lang="es-CR" sz="2000">
                            <a:latin typeface="Cambria Math" panose="02040503050406030204" pitchFamily="18" charset="0"/>
                          </a:rPr>
                          <m:t>−</m:t>
                        </m:r>
                        <m:sSub>
                          <m:sSubPr>
                            <m:ctrlPr>
                              <a:rPr lang="es-CR" sz="2000" i="1">
                                <a:latin typeface="Cambria Math"/>
                              </a:rPr>
                            </m:ctrlPr>
                          </m:sSubPr>
                          <m:e>
                            <m:r>
                              <a:rPr lang="es-CR" sz="2000">
                                <a:latin typeface="Cambria Math" panose="02040503050406030204" pitchFamily="18" charset="0"/>
                              </a:rPr>
                              <m:t>𝑏</m:t>
                            </m:r>
                          </m:e>
                          <m:sub>
                            <m:r>
                              <a:rPr lang="es-CR" sz="2000">
                                <a:latin typeface="Cambria Math" panose="02040503050406030204" pitchFamily="18" charset="0"/>
                              </a:rPr>
                              <m:t>𝑡</m:t>
                            </m:r>
                            <m:r>
                              <a:rPr lang="es-CR" sz="2000">
                                <a:latin typeface="Cambria Math" panose="02040503050406030204" pitchFamily="18" charset="0"/>
                              </a:rPr>
                              <m:t>−1</m:t>
                            </m:r>
                          </m:sub>
                        </m:sSub>
                      </m:e>
                    </m:d>
                  </m:oMath>
                </a14:m>
                <a:r>
                  <a:rPr lang="es-CR" sz="2000" dirty="0"/>
                  <a:t> y el índice estacional de la misma temporada el año pasado (es decir, </a:t>
                </a:r>
                <a:r>
                  <a:rPr lang="es-CR" sz="2000" i="1" dirty="0"/>
                  <a:t>m</a:t>
                </a:r>
                <a:r>
                  <a:rPr lang="es-CR" sz="2000" dirty="0"/>
                  <a:t> periodos de tiempo atrás). </a:t>
                </a:r>
              </a:p>
              <a:p>
                <a:pPr marL="0" indent="0" algn="just">
                  <a:buNone/>
                </a:pPr>
                <a:r>
                  <a:rPr lang="es-CR" sz="2000" b="1" u="sng" dirty="0"/>
                  <a:t>IMPORTANTE</a:t>
                </a:r>
                <a:r>
                  <a:rPr lang="es-CR" sz="2000" dirty="0"/>
                  <a:t>: ¿por qué no definir una relación multiplicativa para la tendencia?</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764704"/>
                <a:ext cx="9001000" cy="6093296"/>
              </a:xfrm>
              <a:blipFill>
                <a:blip r:embed="rId2"/>
                <a:stretch>
                  <a:fillRect l="-745" t="-500" r="-678"/>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3269740422"/>
                  </p:ext>
                </p:extLst>
              </p:nvPr>
            </p:nvGraphicFramePr>
            <p:xfrm>
              <a:off x="1115616" y="1340768"/>
              <a:ext cx="6984776" cy="1333691"/>
            </p:xfrm>
            <a:graphic>
              <a:graphicData uri="http://schemas.openxmlformats.org/drawingml/2006/table">
                <a:tbl>
                  <a:tblPr firstRow="1" firstCol="1" bandRow="1">
                    <a:tableStyleId>{5C22544A-7EE6-4342-B048-85BDC9FD1C3A}</a:tableStyleId>
                  </a:tblPr>
                  <a:tblGrid>
                    <a:gridCol w="1566590">
                      <a:extLst>
                        <a:ext uri="{9D8B030D-6E8A-4147-A177-3AD203B41FA5}">
                          <a16:colId xmlns:a16="http://schemas.microsoft.com/office/drawing/2014/main" xmlns="" val="2387874458"/>
                        </a:ext>
                      </a:extLst>
                    </a:gridCol>
                    <a:gridCol w="5418186">
                      <a:extLst>
                        <a:ext uri="{9D8B030D-6E8A-4147-A177-3AD203B41FA5}">
                          <a16:colId xmlns:a16="http://schemas.microsoft.com/office/drawing/2014/main" xmlns="" val="1023055819"/>
                        </a:ext>
                      </a:extLst>
                    </a:gridCol>
                  </a:tblGrid>
                  <a:tr h="211077">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𝑃𝑟𝑜𝑛</m:t>
                                </m:r>
                                <m:r>
                                  <a:rPr lang="es-CR" sz="1200">
                                    <a:effectLst/>
                                    <a:latin typeface="Cambria Math"/>
                                  </a:rPr>
                                  <m:t>ó</m:t>
                                </m:r>
                                <m:r>
                                  <a:rPr lang="es-CR" sz="1200">
                                    <a:effectLst/>
                                    <a:latin typeface="Cambria Math"/>
                                  </a:rPr>
                                  <m:t>𝑠𝑡𝑖𝑐𝑜</m:t>
                                </m:r>
                                <m:r>
                                  <a:rPr lang="es-CR" sz="1200">
                                    <a:effectLst/>
                                    <a:latin typeface="Cambria Math"/>
                                  </a:rPr>
                                  <m:t>   </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acc>
                                      <m:accPr>
                                        <m:chr m:val="̂"/>
                                        <m:ctrlPr>
                                          <a:rPr lang="es-CR" sz="2000" i="1">
                                            <a:effectLst/>
                                            <a:latin typeface="Cambria Math"/>
                                          </a:rPr>
                                        </m:ctrlPr>
                                      </m:accPr>
                                      <m:e>
                                        <m:r>
                                          <a:rPr lang="es-CR" sz="2000">
                                            <a:effectLst/>
                                            <a:latin typeface="Cambria Math"/>
                                          </a:rPr>
                                          <m:t>𝑦</m:t>
                                        </m:r>
                                      </m:e>
                                    </m:acc>
                                  </m:e>
                                  <m:sub>
                                    <m:r>
                                      <a:rPr lang="es-CR" sz="2000">
                                        <a:effectLst/>
                                        <a:latin typeface="Cambria Math"/>
                                      </a:rPr>
                                      <m:t>𝑡</m:t>
                                    </m:r>
                                    <m:r>
                                      <a:rPr lang="es-CR" sz="2000">
                                        <a:effectLst/>
                                        <a:latin typeface="Cambria Math"/>
                                      </a:rPr>
                                      <m:t>+</m:t>
                                    </m:r>
                                    <m:r>
                                      <a:rPr lang="es-CR" sz="2000">
                                        <a:effectLst/>
                                        <a:latin typeface="Cambria Math"/>
                                      </a:rPr>
                                      <m:t>h</m:t>
                                    </m:r>
                                    <m:r>
                                      <a:rPr lang="es-CR" sz="2000">
                                        <a:effectLst/>
                                        <a:latin typeface="Cambria Math"/>
                                      </a:rPr>
                                      <m:t>|</m:t>
                                    </m:r>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r>
                                  <a:rPr lang="es-CR" sz="2000">
                                    <a:effectLst/>
                                    <a:latin typeface="Cambria Math"/>
                                  </a:rPr>
                                  <m:t>h</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𝑠</m:t>
                                    </m:r>
                                  </m:e>
                                  <m:sub>
                                    <m:r>
                                      <a:rPr lang="es-CR" sz="2000">
                                        <a:effectLst/>
                                        <a:latin typeface="Cambria Math"/>
                                      </a:rPr>
                                      <m:t>𝑡</m:t>
                                    </m:r>
                                    <m:r>
                                      <a:rPr lang="es-CR" sz="2000">
                                        <a:effectLst/>
                                        <a:latin typeface="Cambria Math"/>
                                      </a:rPr>
                                      <m:t>+</m:t>
                                    </m:r>
                                    <m:r>
                                      <a:rPr lang="es-CR" sz="2000">
                                        <a:effectLst/>
                                        <a:latin typeface="Cambria Math"/>
                                      </a:rPr>
                                      <m:t>h</m:t>
                                    </m:r>
                                    <m:r>
                                      <a:rPr lang="es-CR" sz="2000">
                                        <a:effectLst/>
                                        <a:latin typeface="Cambria Math"/>
                                      </a:rPr>
                                      <m:t>−</m:t>
                                    </m:r>
                                    <m:r>
                                      <a:rPr lang="es-CR" sz="2000">
                                        <a:effectLst/>
                                        <a:latin typeface="Cambria Math"/>
                                      </a:rPr>
                                      <m:t>𝑚</m:t>
                                    </m:r>
                                    <m:d>
                                      <m:dPr>
                                        <m:ctrlPr>
                                          <a:rPr lang="es-CR" sz="2000" i="1">
                                            <a:effectLst/>
                                            <a:latin typeface="Cambria Math"/>
                                          </a:rPr>
                                        </m:ctrlPr>
                                      </m:dPr>
                                      <m:e>
                                        <m:r>
                                          <a:rPr lang="es-CR" sz="2000">
                                            <a:effectLst/>
                                            <a:latin typeface="Cambria Math"/>
                                          </a:rPr>
                                          <m:t>𝑘</m:t>
                                        </m:r>
                                        <m:r>
                                          <a:rPr lang="es-CR" sz="2000">
                                            <a:effectLst/>
                                            <a:latin typeface="Cambria Math"/>
                                          </a:rPr>
                                          <m:t>+1</m:t>
                                        </m:r>
                                      </m:e>
                                    </m:d>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89297887"/>
                      </a:ext>
                    </a:extLst>
                  </a:tr>
                  <a:tr h="19367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𝑁𝑖𝑣𝑒𝑙</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r>
                                  <a:rPr lang="es-CR" sz="2000">
                                    <a:effectLst/>
                                    <a:latin typeface="Cambria Math"/>
                                  </a:rPr>
                                  <m:t>𝛼</m:t>
                                </m:r>
                                <m:r>
                                  <a:rPr lang="es-CR" sz="2000">
                                    <a:effectLst/>
                                    <a:latin typeface="Cambria Math"/>
                                  </a:rPr>
                                  <m:t>(</m:t>
                                </m:r>
                                <m:sSub>
                                  <m:sSubPr>
                                    <m:ctrlPr>
                                      <a:rPr lang="es-CR" sz="2000" i="1">
                                        <a:effectLst/>
                                        <a:latin typeface="Cambria Math"/>
                                      </a:rPr>
                                    </m:ctrlPr>
                                  </m:sSubPr>
                                  <m:e>
                                    <m:r>
                                      <a:rPr lang="es-CR" sz="2000">
                                        <a:effectLst/>
                                        <a:latin typeface="Cambria Math"/>
                                      </a:rPr>
                                      <m:t>𝑦</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𝑠</m:t>
                                    </m:r>
                                  </m:e>
                                  <m:sub>
                                    <m:r>
                                      <a:rPr lang="es-CR" sz="2000">
                                        <a:effectLst/>
                                        <a:latin typeface="Cambria Math"/>
                                      </a:rPr>
                                      <m:t>𝑡</m:t>
                                    </m:r>
                                    <m:r>
                                      <a:rPr lang="es-CR" sz="2000">
                                        <a:effectLst/>
                                        <a:latin typeface="Cambria Math"/>
                                      </a:rPr>
                                      <m:t>−</m:t>
                                    </m:r>
                                    <m:r>
                                      <a:rPr lang="es-CR" sz="2000">
                                        <a:effectLst/>
                                        <a:latin typeface="Cambria Math"/>
                                      </a:rPr>
                                      <m:t>𝑚</m:t>
                                    </m:r>
                                  </m:sub>
                                </m:sSub>
                                <m:r>
                                  <a:rPr lang="es-CR" sz="2000">
                                    <a:effectLst/>
                                    <a:latin typeface="Cambria Math"/>
                                  </a:rPr>
                                  <m:t>)+(1−</m:t>
                                </m:r>
                                <m:r>
                                  <a:rPr lang="es-CR" sz="2000">
                                    <a:effectLst/>
                                    <a:latin typeface="Cambria Math"/>
                                  </a:rPr>
                                  <m:t>𝛼</m:t>
                                </m:r>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r>
                                  <a:rPr lang="es-CR" sz="2000">
                                    <a:effectLst/>
                                    <a:latin typeface="Cambria Math"/>
                                  </a:rPr>
                                  <m:t>+</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r>
                                      <a:rPr lang="es-CR" sz="2000">
                                        <a:effectLst/>
                                        <a:latin typeface="Cambria Math"/>
                                      </a:rPr>
                                      <m:t>−1</m:t>
                                    </m:r>
                                  </m:sub>
                                </m:sSub>
                                <m:r>
                                  <a:rPr lang="es-CR" sz="2000">
                                    <a:effectLst/>
                                    <a:latin typeface="Cambria Math"/>
                                  </a:rPr>
                                  <m:t>)</m:t>
                                </m:r>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48030265"/>
                      </a:ext>
                    </a:extLst>
                  </a:tr>
                  <a:tr h="19367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𝑇𝑒𝑛𝑑𝑒𝑛𝑐𝑖𝑎</m:t>
                                </m:r>
                              </m:oMath>
                            </m:oMathPara>
                          </a14:m>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𝑏</m:t>
                                    </m:r>
                                  </m:e>
                                  <m:sub>
                                    <m:r>
                                      <a:rPr lang="es-CR" sz="2000">
                                        <a:effectLst/>
                                        <a:latin typeface="Cambria Math"/>
                                      </a:rPr>
                                      <m:t>𝑡</m:t>
                                    </m:r>
                                  </m:sub>
                                </m:sSub>
                                <m:r>
                                  <a:rPr lang="es-CR" sz="2000">
                                    <a:effectLst/>
                                    <a:latin typeface="Cambria Math"/>
                                  </a:rPr>
                                  <m:t>=</m:t>
                                </m:r>
                                <m:sSup>
                                  <m:sSupPr>
                                    <m:ctrlPr>
                                      <a:rPr lang="es-CR" sz="2000" i="1">
                                        <a:effectLst/>
                                        <a:latin typeface="Cambria Math"/>
                                      </a:rPr>
                                    </m:ctrlPr>
                                  </m:sSupPr>
                                  <m:e>
                                    <m:r>
                                      <a:rPr lang="es-CR" sz="2000">
                                        <a:effectLst/>
                                        <a:latin typeface="Cambria Math"/>
                                      </a:rPr>
                                      <m:t>𝛽</m:t>
                                    </m:r>
                                  </m:e>
                                  <m:sup>
                                    <m:r>
                                      <a:rPr lang="es-CR" sz="2000">
                                        <a:effectLst/>
                                        <a:latin typeface="Cambria Math"/>
                                      </a:rPr>
                                      <m:t>∗</m:t>
                                    </m:r>
                                  </m:sup>
                                </m:sSup>
                                <m:d>
                                  <m:dPr>
                                    <m:ctrlPr>
                                      <a:rPr lang="es-CR" sz="2000" i="1">
                                        <a:effectLst/>
                                        <a:latin typeface="Cambria Math"/>
                                      </a:rPr>
                                    </m:ctrlPr>
                                  </m:dPr>
                                  <m:e>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e>
                                </m:d>
                                <m:r>
                                  <a:rPr lang="es-CR" sz="2000">
                                    <a:effectLst/>
                                    <a:latin typeface="Cambria Math"/>
                                  </a:rPr>
                                  <m:t>+(1−</m:t>
                                </m:r>
                                <m:sSup>
                                  <m:sSupPr>
                                    <m:ctrlPr>
                                      <a:rPr lang="es-CR" sz="2000" i="1">
                                        <a:effectLst/>
                                        <a:latin typeface="Cambria Math"/>
                                      </a:rPr>
                                    </m:ctrlPr>
                                  </m:sSupPr>
                                  <m:e>
                                    <m:r>
                                      <a:rPr lang="es-CR" sz="2000">
                                        <a:effectLst/>
                                        <a:latin typeface="Cambria Math"/>
                                      </a:rPr>
                                      <m:t>𝛽</m:t>
                                    </m:r>
                                  </m:e>
                                  <m:sup>
                                    <m:r>
                                      <a:rPr lang="es-CR" sz="2000">
                                        <a:effectLst/>
                                        <a:latin typeface="Cambria Math"/>
                                      </a:rPr>
                                      <m:t>∗</m:t>
                                    </m:r>
                                  </m:sup>
                                </m:sSup>
                                <m:r>
                                  <a:rPr lang="es-CR" sz="2000">
                                    <a:effectLst/>
                                    <a:latin typeface="Cambria Math"/>
                                  </a:rPr>
                                  <m:t>)</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r>
                                      <a:rPr lang="es-CR" sz="2000">
                                        <a:effectLst/>
                                        <a:latin typeface="Cambria Math"/>
                                      </a:rPr>
                                      <m:t>−1</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798669114"/>
                      </a:ext>
                    </a:extLst>
                  </a:tr>
                  <a:tr h="193670">
                    <a:tc>
                      <a:txBody>
                        <a:bodyPr/>
                        <a:lstStyle/>
                        <a:p>
                          <a:pPr>
                            <a:lnSpc>
                              <a:spcPct val="107000"/>
                            </a:lnSpc>
                            <a:spcAft>
                              <a:spcPts val="0"/>
                            </a:spcAft>
                          </a:pPr>
                          <a:r>
                            <a:rPr lang="es-CR" sz="1200" dirty="0">
                              <a:effectLst/>
                            </a:rPr>
                            <a:t>Estacionalidad</a:t>
                          </a:r>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𝑠</m:t>
                                    </m:r>
                                  </m:e>
                                  <m:sub>
                                    <m:r>
                                      <a:rPr lang="es-CR" sz="2000">
                                        <a:effectLst/>
                                        <a:latin typeface="Cambria Math"/>
                                      </a:rPr>
                                      <m:t>𝑡</m:t>
                                    </m:r>
                                  </m:sub>
                                </m:sSub>
                                <m:r>
                                  <a:rPr lang="es-CR" sz="2000">
                                    <a:effectLst/>
                                    <a:latin typeface="Cambria Math"/>
                                  </a:rPr>
                                  <m:t>=</m:t>
                                </m:r>
                                <m:r>
                                  <a:rPr lang="es-CR" sz="2000">
                                    <a:effectLst/>
                                    <a:latin typeface="Cambria Math"/>
                                  </a:rPr>
                                  <m:t>𝛾</m:t>
                                </m:r>
                                <m:d>
                                  <m:dPr>
                                    <m:ctrlPr>
                                      <a:rPr lang="es-CR" sz="2000" i="1">
                                        <a:effectLst/>
                                        <a:latin typeface="Cambria Math"/>
                                      </a:rPr>
                                    </m:ctrlPr>
                                  </m:dPr>
                                  <m:e>
                                    <m:sSub>
                                      <m:sSubPr>
                                        <m:ctrlPr>
                                          <a:rPr lang="es-CR" sz="2000" i="1">
                                            <a:effectLst/>
                                            <a:latin typeface="Cambria Math"/>
                                          </a:rPr>
                                        </m:ctrlPr>
                                      </m:sSubPr>
                                      <m:e>
                                        <m:r>
                                          <a:rPr lang="es-CR" sz="2000">
                                            <a:effectLst/>
                                            <a:latin typeface="Cambria Math"/>
                                          </a:rPr>
                                          <m:t>𝑦</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r>
                                      <a:rPr lang="es-CR" sz="2000">
                                        <a:effectLst/>
                                        <a:latin typeface="Cambria Math"/>
                                      </a:rPr>
                                      <m:t>−</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r>
                                          <a:rPr lang="es-CR" sz="2000">
                                            <a:effectLst/>
                                            <a:latin typeface="Cambria Math"/>
                                          </a:rPr>
                                          <m:t>−1</m:t>
                                        </m:r>
                                      </m:sub>
                                    </m:sSub>
                                  </m:e>
                                </m:d>
                                <m:r>
                                  <a:rPr lang="es-CR" sz="2000">
                                    <a:effectLst/>
                                    <a:latin typeface="Cambria Math"/>
                                  </a:rPr>
                                  <m:t>+(1−</m:t>
                                </m:r>
                                <m:r>
                                  <a:rPr lang="es-CR" sz="2000">
                                    <a:effectLst/>
                                    <a:latin typeface="Cambria Math"/>
                                  </a:rPr>
                                  <m:t>𝛾</m:t>
                                </m:r>
                                <m:r>
                                  <a:rPr lang="es-CR" sz="2000">
                                    <a:effectLst/>
                                    <a:latin typeface="Cambria Math"/>
                                  </a:rPr>
                                  <m:t>)</m:t>
                                </m:r>
                                <m:sSub>
                                  <m:sSubPr>
                                    <m:ctrlPr>
                                      <a:rPr lang="es-CR" sz="2000" i="1">
                                        <a:effectLst/>
                                        <a:latin typeface="Cambria Math"/>
                                      </a:rPr>
                                    </m:ctrlPr>
                                  </m:sSubPr>
                                  <m:e>
                                    <m:r>
                                      <a:rPr lang="es-CR" sz="2000">
                                        <a:effectLst/>
                                        <a:latin typeface="Cambria Math"/>
                                      </a:rPr>
                                      <m:t>𝑠</m:t>
                                    </m:r>
                                  </m:e>
                                  <m:sub>
                                    <m:r>
                                      <a:rPr lang="es-CR" sz="2000">
                                        <a:effectLst/>
                                        <a:latin typeface="Cambria Math"/>
                                      </a:rPr>
                                      <m:t>𝑡</m:t>
                                    </m:r>
                                    <m:r>
                                      <a:rPr lang="es-CR" sz="2000">
                                        <a:effectLst/>
                                        <a:latin typeface="Cambria Math"/>
                                      </a:rPr>
                                      <m:t>−</m:t>
                                    </m:r>
                                    <m:r>
                                      <a:rPr lang="es-CR" sz="2000">
                                        <a:effectLst/>
                                        <a:latin typeface="Cambria Math"/>
                                      </a:rPr>
                                      <m:t>𝑚</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96082382"/>
                      </a:ext>
                    </a:extLst>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3269740422"/>
                  </p:ext>
                </p:extLst>
              </p:nvPr>
            </p:nvGraphicFramePr>
            <p:xfrm>
              <a:off x="1115616" y="1340768"/>
              <a:ext cx="6984776" cy="1333691"/>
            </p:xfrm>
            <a:graphic>
              <a:graphicData uri="http://schemas.openxmlformats.org/drawingml/2006/table">
                <a:tbl>
                  <a:tblPr firstRow="1" firstCol="1" bandRow="1">
                    <a:tableStyleId>{5C22544A-7EE6-4342-B048-85BDC9FD1C3A}</a:tableStyleId>
                  </a:tblPr>
                  <a:tblGrid>
                    <a:gridCol w="1566590">
                      <a:extLst>
                        <a:ext uri="{9D8B030D-6E8A-4147-A177-3AD203B41FA5}">
                          <a16:colId xmlns:a16="http://schemas.microsoft.com/office/drawing/2014/main" val="2387874458"/>
                        </a:ext>
                      </a:extLst>
                    </a:gridCol>
                    <a:gridCol w="5418186">
                      <a:extLst>
                        <a:ext uri="{9D8B030D-6E8A-4147-A177-3AD203B41FA5}">
                          <a16:colId xmlns:a16="http://schemas.microsoft.com/office/drawing/2014/main" val="1023055819"/>
                        </a:ext>
                      </a:extLst>
                    </a:gridCol>
                  </a:tblGrid>
                  <a:tr h="355283">
                    <a:tc>
                      <a:txBody>
                        <a:bodyPr/>
                        <a:lstStyle/>
                        <a:p>
                          <a:endParaRPr lang="es-CR"/>
                        </a:p>
                      </a:txBody>
                      <a:tcPr marL="68580" marR="68580" marT="0" marB="0">
                        <a:blipFill>
                          <a:blip r:embed="rId3"/>
                          <a:stretch>
                            <a:fillRect l="-778" t="-11864" r="-347471" b="-298305"/>
                          </a:stretch>
                        </a:blipFill>
                      </a:tcPr>
                    </a:tc>
                    <a:tc>
                      <a:txBody>
                        <a:bodyPr/>
                        <a:lstStyle/>
                        <a:p>
                          <a:endParaRPr lang="es-CR"/>
                        </a:p>
                      </a:txBody>
                      <a:tcPr marL="68580" marR="68580" marT="0" marB="0">
                        <a:blipFill>
                          <a:blip r:embed="rId3"/>
                          <a:stretch>
                            <a:fillRect l="-29134" t="-11864" r="-450" b="-298305"/>
                          </a:stretch>
                        </a:blipFill>
                      </a:tcPr>
                    </a:tc>
                    <a:extLst>
                      <a:ext uri="{0D108BD9-81ED-4DB2-BD59-A6C34878D82A}">
                        <a16:rowId xmlns:a16="http://schemas.microsoft.com/office/drawing/2014/main" val="3689297887"/>
                      </a:ext>
                    </a:extLst>
                  </a:tr>
                  <a:tr h="326136">
                    <a:tc>
                      <a:txBody>
                        <a:bodyPr/>
                        <a:lstStyle/>
                        <a:p>
                          <a:endParaRPr lang="es-CR"/>
                        </a:p>
                      </a:txBody>
                      <a:tcPr marL="68580" marR="68580" marT="0" marB="0">
                        <a:blipFill>
                          <a:blip r:embed="rId3"/>
                          <a:stretch>
                            <a:fillRect l="-778" t="-124528" r="-347471" b="-232075"/>
                          </a:stretch>
                        </a:blipFill>
                      </a:tcPr>
                    </a:tc>
                    <a:tc>
                      <a:txBody>
                        <a:bodyPr/>
                        <a:lstStyle/>
                        <a:p>
                          <a:endParaRPr lang="es-CR"/>
                        </a:p>
                      </a:txBody>
                      <a:tcPr marL="68580" marR="68580" marT="0" marB="0">
                        <a:blipFill>
                          <a:blip r:embed="rId3"/>
                          <a:stretch>
                            <a:fillRect l="-29134" t="-124528" r="-450" b="-232075"/>
                          </a:stretch>
                        </a:blipFill>
                      </a:tcPr>
                    </a:tc>
                    <a:extLst>
                      <a:ext uri="{0D108BD9-81ED-4DB2-BD59-A6C34878D82A}">
                        <a16:rowId xmlns:a16="http://schemas.microsoft.com/office/drawing/2014/main" val="3048030265"/>
                      </a:ext>
                    </a:extLst>
                  </a:tr>
                  <a:tr h="326136">
                    <a:tc>
                      <a:txBody>
                        <a:bodyPr/>
                        <a:lstStyle/>
                        <a:p>
                          <a:endParaRPr lang="es-CR"/>
                        </a:p>
                      </a:txBody>
                      <a:tcPr marL="68580" marR="68580" marT="0" marB="0">
                        <a:blipFill>
                          <a:blip r:embed="rId3"/>
                          <a:stretch>
                            <a:fillRect l="-778" t="-220370" r="-347471" b="-127778"/>
                          </a:stretch>
                        </a:blipFill>
                      </a:tcPr>
                    </a:tc>
                    <a:tc>
                      <a:txBody>
                        <a:bodyPr/>
                        <a:lstStyle/>
                        <a:p>
                          <a:endParaRPr lang="es-CR"/>
                        </a:p>
                      </a:txBody>
                      <a:tcPr marL="68580" marR="68580" marT="0" marB="0">
                        <a:blipFill>
                          <a:blip r:embed="rId3"/>
                          <a:stretch>
                            <a:fillRect l="-29134" t="-220370" r="-450" b="-127778"/>
                          </a:stretch>
                        </a:blipFill>
                      </a:tcPr>
                    </a:tc>
                    <a:extLst>
                      <a:ext uri="{0D108BD9-81ED-4DB2-BD59-A6C34878D82A}">
                        <a16:rowId xmlns:a16="http://schemas.microsoft.com/office/drawing/2014/main" val="798669114"/>
                      </a:ext>
                    </a:extLst>
                  </a:tr>
                  <a:tr h="326136">
                    <a:tc>
                      <a:txBody>
                        <a:bodyPr/>
                        <a:lstStyle/>
                        <a:p>
                          <a:pPr>
                            <a:lnSpc>
                              <a:spcPct val="107000"/>
                            </a:lnSpc>
                            <a:spcAft>
                              <a:spcPts val="0"/>
                            </a:spcAft>
                          </a:pPr>
                          <a:r>
                            <a:rPr lang="es-CR" sz="1200" dirty="0">
                              <a:effectLst/>
                            </a:rPr>
                            <a:t>Estacionalidad</a:t>
                          </a:r>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s-CR"/>
                        </a:p>
                      </a:txBody>
                      <a:tcPr marL="68580" marR="68580" marT="0" marB="0">
                        <a:blipFill>
                          <a:blip r:embed="rId3"/>
                          <a:stretch>
                            <a:fillRect l="-29134" t="-320370" r="-450" b="-27778"/>
                          </a:stretch>
                        </a:blipFill>
                      </a:tcPr>
                    </a:tc>
                    <a:extLst>
                      <a:ext uri="{0D108BD9-81ED-4DB2-BD59-A6C34878D82A}">
                        <a16:rowId xmlns:a16="http://schemas.microsoft.com/office/drawing/2014/main" val="696082382"/>
                      </a:ext>
                    </a:extLst>
                  </a:tr>
                </a:tbl>
              </a:graphicData>
            </a:graphic>
          </p:graphicFrame>
        </mc:Fallback>
      </mc:AlternateContent>
    </p:spTree>
    <p:extLst>
      <p:ext uri="{BB962C8B-B14F-4D97-AF65-F5344CB8AC3E}">
        <p14:creationId xmlns:p14="http://schemas.microsoft.com/office/powerpoint/2010/main" val="311135001"/>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764704"/>
                <a:ext cx="9001000" cy="6093296"/>
              </a:xfrm>
            </p:spPr>
            <p:txBody>
              <a:bodyPr>
                <a:normAutofit/>
              </a:bodyPr>
              <a:lstStyle/>
              <a:p>
                <a:pPr marL="0" indent="0" algn="just">
                  <a:buNone/>
                </a:pPr>
                <a:r>
                  <a:rPr lang="es-CR" sz="2000" dirty="0"/>
                  <a:t>La ecuación para el componente estacional a menudo se expresa como:</a:t>
                </a:r>
              </a:p>
              <a:p>
                <a:pPr marL="0" indent="0" algn="just">
                  <a:buNone/>
                </a:pPr>
                <a:endParaRPr lang="es-CR" sz="20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a:rPr>
                            <m:t>𝑠</m:t>
                          </m:r>
                        </m:e>
                        <m:sub>
                          <m:r>
                            <a:rPr lang="es-CR" sz="2000" i="1">
                              <a:latin typeface="Cambria Math"/>
                            </a:rPr>
                            <m:t>𝑡</m:t>
                          </m:r>
                        </m:sub>
                      </m:sSub>
                      <m:r>
                        <a:rPr lang="es-CR" sz="2000" i="1">
                          <a:latin typeface="Cambria Math"/>
                        </a:rPr>
                        <m:t>=</m:t>
                      </m:r>
                      <m:sSup>
                        <m:sSupPr>
                          <m:ctrlPr>
                            <a:rPr lang="es-CR" sz="2000" i="1">
                              <a:latin typeface="Cambria Math"/>
                            </a:rPr>
                          </m:ctrlPr>
                        </m:sSupPr>
                        <m:e>
                          <m:r>
                            <a:rPr lang="es-CR" sz="2000" i="1">
                              <a:latin typeface="Cambria Math"/>
                            </a:rPr>
                            <m:t>𝛾</m:t>
                          </m:r>
                        </m:e>
                        <m:sup>
                          <m:r>
                            <a:rPr lang="es-CR" sz="2000" i="1">
                              <a:latin typeface="Cambria Math"/>
                            </a:rPr>
                            <m:t>∗</m:t>
                          </m:r>
                        </m:sup>
                      </m:sSup>
                      <m:d>
                        <m:dPr>
                          <m:ctrlPr>
                            <a:rPr lang="es-CR" sz="2000" i="1">
                              <a:latin typeface="Cambria Math"/>
                            </a:rPr>
                          </m:ctrlPr>
                        </m:dPr>
                        <m:e>
                          <m:sSub>
                            <m:sSubPr>
                              <m:ctrlPr>
                                <a:rPr lang="es-CR" sz="2000" i="1">
                                  <a:latin typeface="Cambria Math"/>
                                </a:rPr>
                              </m:ctrlPr>
                            </m:sSubPr>
                            <m:e>
                              <m:r>
                                <a:rPr lang="es-CR" sz="2000" i="1">
                                  <a:latin typeface="Cambria Math"/>
                                </a:rPr>
                                <m:t>𝑦</m:t>
                              </m:r>
                            </m:e>
                            <m:sub>
                              <m:r>
                                <a:rPr lang="es-CR" sz="2000" i="1">
                                  <a:latin typeface="Cambria Math"/>
                                </a:rPr>
                                <m:t>𝑡</m:t>
                              </m:r>
                            </m:sub>
                          </m:sSub>
                          <m:r>
                            <a:rPr lang="es-CR" sz="2000" i="1">
                              <a:latin typeface="Cambria Math"/>
                            </a:rPr>
                            <m:t>−</m:t>
                          </m:r>
                          <m:sSub>
                            <m:sSubPr>
                              <m:ctrlPr>
                                <a:rPr lang="es-CR" sz="2000" i="1">
                                  <a:latin typeface="Cambria Math"/>
                                </a:rPr>
                              </m:ctrlPr>
                            </m:sSubPr>
                            <m:e>
                              <m:r>
                                <a:rPr lang="es-CR" sz="2000" i="1">
                                  <a:latin typeface="Cambria Math"/>
                                </a:rPr>
                                <m:t>𝓁</m:t>
                              </m:r>
                            </m:e>
                            <m:sub>
                              <m:r>
                                <a:rPr lang="es-CR" sz="2000" i="1">
                                  <a:latin typeface="Cambria Math"/>
                                </a:rPr>
                                <m:t>𝑡</m:t>
                              </m:r>
                            </m:sub>
                          </m:sSub>
                        </m:e>
                      </m:d>
                      <m:r>
                        <a:rPr lang="es-CR" sz="2000" i="1">
                          <a:latin typeface="Cambria Math"/>
                        </a:rPr>
                        <m:t>+(1−</m:t>
                      </m:r>
                      <m:sSup>
                        <m:sSupPr>
                          <m:ctrlPr>
                            <a:rPr lang="es-CR" sz="2000" i="1">
                              <a:latin typeface="Cambria Math"/>
                            </a:rPr>
                          </m:ctrlPr>
                        </m:sSupPr>
                        <m:e>
                          <m:r>
                            <a:rPr lang="es-CR" sz="2000" i="1">
                              <a:latin typeface="Cambria Math"/>
                            </a:rPr>
                            <m:t>𝛾</m:t>
                          </m:r>
                        </m:e>
                        <m:sup>
                          <m:r>
                            <a:rPr lang="es-CR" sz="2000" i="1">
                              <a:latin typeface="Cambria Math"/>
                            </a:rPr>
                            <m:t>∗</m:t>
                          </m:r>
                        </m:sup>
                      </m:sSup>
                      <m:r>
                        <a:rPr lang="es-CR" sz="2000" i="1">
                          <a:latin typeface="Cambria Math"/>
                        </a:rPr>
                        <m:t>)</m:t>
                      </m:r>
                      <m:sSub>
                        <m:sSubPr>
                          <m:ctrlPr>
                            <a:rPr lang="es-CR" sz="2000" i="1">
                              <a:latin typeface="Cambria Math"/>
                            </a:rPr>
                          </m:ctrlPr>
                        </m:sSubPr>
                        <m:e>
                          <m:r>
                            <a:rPr lang="es-CR" sz="2000" i="1">
                              <a:latin typeface="Cambria Math"/>
                            </a:rPr>
                            <m:t>𝑠</m:t>
                          </m:r>
                        </m:e>
                        <m:sub>
                          <m:r>
                            <a:rPr lang="es-CR" sz="2000" i="1">
                              <a:latin typeface="Cambria Math"/>
                            </a:rPr>
                            <m:t>𝑡</m:t>
                          </m:r>
                          <m:r>
                            <a:rPr lang="es-CR" sz="2000" i="1">
                              <a:latin typeface="Cambria Math"/>
                            </a:rPr>
                            <m:t>−</m:t>
                          </m:r>
                          <m:r>
                            <a:rPr lang="es-CR" sz="2000" i="1">
                              <a:latin typeface="Cambria Math"/>
                            </a:rPr>
                            <m:t>𝑚</m:t>
                          </m:r>
                        </m:sub>
                      </m:sSub>
                    </m:oMath>
                  </m:oMathPara>
                </a14:m>
                <a:endParaRPr lang="es-CR" dirty="0"/>
              </a:p>
              <a:p>
                <a:pPr marL="0" indent="0" algn="just">
                  <a:buNone/>
                </a:pPr>
                <a:endParaRPr lang="es-CR" sz="2000" dirty="0"/>
              </a:p>
              <a:p>
                <a:pPr marL="0" indent="0" algn="just">
                  <a:buNone/>
                </a:pPr>
                <a:endParaRPr lang="es-CR" sz="2000" dirty="0"/>
              </a:p>
              <a:p>
                <a:pPr marL="0" indent="0" algn="just">
                  <a:buNone/>
                </a:pPr>
                <a:r>
                  <a:rPr lang="es-CR" sz="2000" dirty="0"/>
                  <a:t>Si sustituimos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𝓁</m:t>
                        </m:r>
                      </m:e>
                      <m:sub>
                        <m:r>
                          <a:rPr lang="es-CR" sz="2000" i="1">
                            <a:latin typeface="Cambria Math" panose="02040503050406030204" pitchFamily="18" charset="0"/>
                          </a:rPr>
                          <m:t>𝑡</m:t>
                        </m:r>
                      </m:sub>
                    </m:sSub>
                  </m:oMath>
                </a14:m>
                <a:r>
                  <a:rPr lang="es-CR" sz="2000" dirty="0"/>
                  <a:t> de la ecuación de suavizamiento para el nivel de la forma del componente anterior, obtenemos:</a:t>
                </a:r>
              </a:p>
              <a:p>
                <a:pPr marL="0" indent="0" algn="just">
                  <a:buNone/>
                </a:pPr>
                <a:endParaRPr lang="es-CR" sz="20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r>
                            <a:rPr lang="es-CR" sz="2000" i="1">
                              <a:latin typeface="Cambria Math"/>
                            </a:rPr>
                            <m:t>𝑠</m:t>
                          </m:r>
                        </m:e>
                        <m:sub>
                          <m:r>
                            <a:rPr lang="es-CR" sz="2000" i="1">
                              <a:latin typeface="Cambria Math"/>
                            </a:rPr>
                            <m:t>𝑡</m:t>
                          </m:r>
                        </m:sub>
                      </m:sSub>
                      <m:r>
                        <a:rPr lang="es-CR" sz="2000" i="1">
                          <a:latin typeface="Cambria Math"/>
                        </a:rPr>
                        <m:t>=</m:t>
                      </m:r>
                      <m:sSup>
                        <m:sSupPr>
                          <m:ctrlPr>
                            <a:rPr lang="es-CR" sz="2000" i="1">
                              <a:latin typeface="Cambria Math"/>
                            </a:rPr>
                          </m:ctrlPr>
                        </m:sSupPr>
                        <m:e>
                          <m:r>
                            <a:rPr lang="es-CR" sz="2000" i="1">
                              <a:latin typeface="Cambria Math"/>
                            </a:rPr>
                            <m:t>𝛾</m:t>
                          </m:r>
                        </m:e>
                        <m:sup>
                          <m:r>
                            <a:rPr lang="es-CR" sz="2000" i="1">
                              <a:latin typeface="Cambria Math"/>
                            </a:rPr>
                            <m:t>∗</m:t>
                          </m:r>
                        </m:sup>
                      </m:sSup>
                      <m:d>
                        <m:dPr>
                          <m:ctrlPr>
                            <a:rPr lang="es-CR" sz="2000" i="1">
                              <a:latin typeface="Cambria Math"/>
                            </a:rPr>
                          </m:ctrlPr>
                        </m:dPr>
                        <m:e>
                          <m:r>
                            <a:rPr lang="es-CR" sz="2000" i="1">
                              <a:latin typeface="Cambria Math"/>
                            </a:rPr>
                            <m:t>1−</m:t>
                          </m:r>
                          <m:r>
                            <a:rPr lang="es-CR" sz="2000" i="1">
                              <a:latin typeface="Cambria Math"/>
                            </a:rPr>
                            <m:t>𝛼</m:t>
                          </m:r>
                        </m:e>
                      </m:d>
                      <m:d>
                        <m:dPr>
                          <m:ctrlPr>
                            <a:rPr lang="es-CR" sz="2000" i="1">
                              <a:latin typeface="Cambria Math"/>
                            </a:rPr>
                          </m:ctrlPr>
                        </m:dPr>
                        <m:e>
                          <m:sSub>
                            <m:sSubPr>
                              <m:ctrlPr>
                                <a:rPr lang="es-CR" sz="2000" i="1">
                                  <a:latin typeface="Cambria Math"/>
                                </a:rPr>
                              </m:ctrlPr>
                            </m:sSubPr>
                            <m:e>
                              <m:r>
                                <a:rPr lang="es-CR" sz="2000" i="1">
                                  <a:latin typeface="Cambria Math"/>
                                </a:rPr>
                                <m:t>𝑦</m:t>
                              </m:r>
                            </m:e>
                            <m:sub>
                              <m:r>
                                <a:rPr lang="es-CR" sz="2000" i="1">
                                  <a:latin typeface="Cambria Math"/>
                                </a:rPr>
                                <m:t>𝑡</m:t>
                              </m:r>
                            </m:sub>
                          </m:sSub>
                          <m:r>
                            <a:rPr lang="es-CR" sz="2000" i="1">
                              <a:latin typeface="Cambria Math"/>
                            </a:rPr>
                            <m:t>−</m:t>
                          </m:r>
                          <m:sSub>
                            <m:sSubPr>
                              <m:ctrlPr>
                                <a:rPr lang="es-CR" sz="2000" i="1">
                                  <a:latin typeface="Cambria Math"/>
                                </a:rPr>
                              </m:ctrlPr>
                            </m:sSubPr>
                            <m:e>
                              <m:r>
                                <a:rPr lang="es-CR" sz="2000" i="1">
                                  <a:latin typeface="Cambria Math"/>
                                </a:rPr>
                                <m:t>𝓁</m:t>
                              </m:r>
                            </m:e>
                            <m:sub>
                              <m:r>
                                <a:rPr lang="es-CR" sz="2000" i="1">
                                  <a:latin typeface="Cambria Math"/>
                                </a:rPr>
                                <m:t>𝑡</m:t>
                              </m:r>
                              <m:r>
                                <a:rPr lang="es-CR" sz="2000" i="1">
                                  <a:latin typeface="Cambria Math"/>
                                </a:rPr>
                                <m:t>−1</m:t>
                              </m:r>
                            </m:sub>
                          </m:sSub>
                          <m:r>
                            <a:rPr lang="es-CR" sz="2000" i="1">
                              <a:latin typeface="Cambria Math"/>
                            </a:rPr>
                            <m:t>−</m:t>
                          </m:r>
                          <m:sSub>
                            <m:sSubPr>
                              <m:ctrlPr>
                                <a:rPr lang="es-CR" sz="2000" i="1">
                                  <a:latin typeface="Cambria Math"/>
                                </a:rPr>
                              </m:ctrlPr>
                            </m:sSubPr>
                            <m:e>
                              <m:r>
                                <a:rPr lang="es-CR" sz="2000" i="1">
                                  <a:latin typeface="Cambria Math"/>
                                </a:rPr>
                                <m:t>𝑏</m:t>
                              </m:r>
                            </m:e>
                            <m:sub>
                              <m:r>
                                <a:rPr lang="es-CR" sz="2000" i="1">
                                  <a:latin typeface="Cambria Math"/>
                                </a:rPr>
                                <m:t>𝑡</m:t>
                              </m:r>
                              <m:r>
                                <a:rPr lang="es-CR" sz="2000" i="1">
                                  <a:latin typeface="Cambria Math"/>
                                </a:rPr>
                                <m:t>−1</m:t>
                              </m:r>
                            </m:sub>
                          </m:sSub>
                        </m:e>
                      </m:d>
                      <m:r>
                        <a:rPr lang="es-CR" sz="2000" i="1">
                          <a:latin typeface="Cambria Math"/>
                        </a:rPr>
                        <m:t>+</m:t>
                      </m:r>
                      <m:d>
                        <m:dPr>
                          <m:begChr m:val="["/>
                          <m:endChr m:val="]"/>
                          <m:ctrlPr>
                            <a:rPr lang="es-CR" sz="2000" i="1">
                              <a:latin typeface="Cambria Math"/>
                            </a:rPr>
                          </m:ctrlPr>
                        </m:dPr>
                        <m:e>
                          <m:r>
                            <a:rPr lang="es-CR" sz="2000" i="1">
                              <a:latin typeface="Cambria Math"/>
                            </a:rPr>
                            <m:t>1−</m:t>
                          </m:r>
                          <m:sSup>
                            <m:sSupPr>
                              <m:ctrlPr>
                                <a:rPr lang="es-CR" sz="2000" i="1">
                                  <a:latin typeface="Cambria Math"/>
                                </a:rPr>
                              </m:ctrlPr>
                            </m:sSupPr>
                            <m:e>
                              <m:r>
                                <a:rPr lang="es-CR" sz="2000" i="1">
                                  <a:latin typeface="Cambria Math"/>
                                </a:rPr>
                                <m:t>𝛾</m:t>
                              </m:r>
                            </m:e>
                            <m:sup>
                              <m:r>
                                <a:rPr lang="es-CR" sz="2000" i="1">
                                  <a:latin typeface="Cambria Math"/>
                                </a:rPr>
                                <m:t>∗</m:t>
                              </m:r>
                            </m:sup>
                          </m:sSup>
                          <m:d>
                            <m:dPr>
                              <m:ctrlPr>
                                <a:rPr lang="es-CR" sz="2000" i="1">
                                  <a:latin typeface="Cambria Math"/>
                                </a:rPr>
                              </m:ctrlPr>
                            </m:dPr>
                            <m:e>
                              <m:r>
                                <a:rPr lang="es-CR" sz="2000" i="1">
                                  <a:latin typeface="Cambria Math"/>
                                </a:rPr>
                                <m:t>1−</m:t>
                              </m:r>
                              <m:r>
                                <a:rPr lang="es-CR" sz="2000" i="1">
                                  <a:latin typeface="Cambria Math"/>
                                </a:rPr>
                                <m:t>𝛼</m:t>
                              </m:r>
                            </m:e>
                          </m:d>
                        </m:e>
                      </m:d>
                      <m:sSub>
                        <m:sSubPr>
                          <m:ctrlPr>
                            <a:rPr lang="es-CR" sz="2000" i="1">
                              <a:latin typeface="Cambria Math"/>
                            </a:rPr>
                          </m:ctrlPr>
                        </m:sSubPr>
                        <m:e>
                          <m:r>
                            <a:rPr lang="es-CR" sz="2000" i="1">
                              <a:latin typeface="Cambria Math"/>
                            </a:rPr>
                            <m:t>𝑠</m:t>
                          </m:r>
                        </m:e>
                        <m:sub>
                          <m:r>
                            <a:rPr lang="es-CR" sz="2000" i="1">
                              <a:latin typeface="Cambria Math"/>
                            </a:rPr>
                            <m:t>𝑡</m:t>
                          </m:r>
                          <m:r>
                            <a:rPr lang="es-CR" sz="2000" i="1">
                              <a:latin typeface="Cambria Math"/>
                            </a:rPr>
                            <m:t>−</m:t>
                          </m:r>
                          <m:r>
                            <a:rPr lang="es-CR" sz="2000" i="1">
                              <a:latin typeface="Cambria Math"/>
                            </a:rPr>
                            <m:t>𝑚</m:t>
                          </m:r>
                        </m:sub>
                      </m:sSub>
                      <m:r>
                        <a:rPr lang="es-CR" sz="2000" b="0" i="1" smtClean="0">
                          <a:latin typeface="Cambria Math" panose="02040503050406030204" pitchFamily="18" charset="0"/>
                        </a:rPr>
                        <m:t>,</m:t>
                      </m:r>
                    </m:oMath>
                  </m:oMathPara>
                </a14:m>
                <a:endParaRPr lang="es-CR" sz="1400" dirty="0"/>
              </a:p>
              <a:p>
                <a:pPr marL="0" indent="0" algn="just">
                  <a:buNone/>
                </a:pPr>
                <a:endParaRPr lang="es-CR" sz="1400" dirty="0"/>
              </a:p>
              <a:p>
                <a:pPr marL="0" indent="0" algn="just">
                  <a:buNone/>
                </a:pPr>
                <a:endParaRPr lang="es-CR" sz="1400" dirty="0"/>
              </a:p>
              <a:p>
                <a:pPr marL="0" indent="0" algn="just">
                  <a:buNone/>
                </a:pPr>
                <a:r>
                  <a:rPr lang="es-CR" sz="2000" dirty="0"/>
                  <a:t>que es idéntico a la ecuación de suavizado para el componente estacional que especificamos aquí, con </a:t>
                </a:r>
                <a14:m>
                  <m:oMath xmlns:m="http://schemas.openxmlformats.org/officeDocument/2006/math">
                    <m:r>
                      <a:rPr lang="es-CR" sz="2000" i="1">
                        <a:latin typeface="Cambria Math"/>
                      </a:rPr>
                      <m:t>𝛾</m:t>
                    </m:r>
                    <m:r>
                      <a:rPr lang="es-CR" sz="2000" i="1">
                        <a:latin typeface="Cambria Math"/>
                      </a:rPr>
                      <m:t>=</m:t>
                    </m:r>
                    <m:sSup>
                      <m:sSupPr>
                        <m:ctrlPr>
                          <a:rPr lang="es-CR" sz="2000" i="1">
                            <a:latin typeface="Cambria Math"/>
                          </a:rPr>
                        </m:ctrlPr>
                      </m:sSupPr>
                      <m:e>
                        <m:r>
                          <a:rPr lang="es-CR" sz="2000" i="1">
                            <a:latin typeface="Cambria Math"/>
                          </a:rPr>
                          <m:t>𝛾</m:t>
                        </m:r>
                      </m:e>
                      <m:sup>
                        <m:r>
                          <a:rPr lang="es-CR" sz="2000" i="1">
                            <a:latin typeface="Cambria Math"/>
                          </a:rPr>
                          <m:t>∗</m:t>
                        </m:r>
                      </m:sup>
                    </m:sSup>
                    <m:d>
                      <m:dPr>
                        <m:ctrlPr>
                          <a:rPr lang="es-CR" sz="2000" i="1">
                            <a:latin typeface="Cambria Math"/>
                          </a:rPr>
                        </m:ctrlPr>
                      </m:dPr>
                      <m:e>
                        <m:r>
                          <a:rPr lang="es-CR" sz="2000" i="1">
                            <a:latin typeface="Cambria Math"/>
                          </a:rPr>
                          <m:t>1−</m:t>
                        </m:r>
                        <m:r>
                          <a:rPr lang="es-CR" sz="2000" i="1">
                            <a:latin typeface="Cambria Math"/>
                          </a:rPr>
                          <m:t>𝛼</m:t>
                        </m:r>
                      </m:e>
                    </m:d>
                  </m:oMath>
                </a14:m>
                <a:r>
                  <a:rPr lang="es-CR" sz="2000" dirty="0"/>
                  <a:t>. </a:t>
                </a:r>
              </a:p>
              <a:p>
                <a:pPr marL="0" indent="0" algn="just">
                  <a:buNone/>
                </a:pPr>
                <a:endParaRPr lang="es-CR" sz="2000" dirty="0"/>
              </a:p>
              <a:p>
                <a:pPr marL="0" indent="0" algn="just">
                  <a:buNone/>
                </a:pPr>
                <a:r>
                  <a:rPr lang="es-CR" sz="2000" dirty="0"/>
                  <a:t>La restricción de parámetro habitual es </a:t>
                </a:r>
                <a14:m>
                  <m:oMath xmlns:m="http://schemas.openxmlformats.org/officeDocument/2006/math">
                    <m:r>
                      <a:rPr lang="es-CR" sz="2000" i="1">
                        <a:latin typeface="Cambria Math"/>
                      </a:rPr>
                      <m:t>0≤</m:t>
                    </m:r>
                    <m:sSup>
                      <m:sSupPr>
                        <m:ctrlPr>
                          <a:rPr lang="es-CR" sz="2000" i="1">
                            <a:latin typeface="Cambria Math"/>
                          </a:rPr>
                        </m:ctrlPr>
                      </m:sSupPr>
                      <m:e>
                        <m:r>
                          <a:rPr lang="es-CR" sz="2000" i="1">
                            <a:latin typeface="Cambria Math"/>
                          </a:rPr>
                          <m:t>𝛾</m:t>
                        </m:r>
                      </m:e>
                      <m:sup>
                        <m:r>
                          <a:rPr lang="es-CR" sz="2000" i="1">
                            <a:latin typeface="Cambria Math"/>
                          </a:rPr>
                          <m:t>∗</m:t>
                        </m:r>
                      </m:sup>
                    </m:sSup>
                    <m:r>
                      <a:rPr lang="es-CR" sz="2000" i="1">
                        <a:latin typeface="Cambria Math"/>
                      </a:rPr>
                      <m:t>≤1</m:t>
                    </m:r>
                  </m:oMath>
                </a14:m>
                <a:r>
                  <a:rPr lang="es-CR" sz="1400" dirty="0"/>
                  <a:t>, </a:t>
                </a:r>
                <a:r>
                  <a:rPr lang="es-CR" sz="2000" dirty="0"/>
                  <a:t>que se traduce a </a:t>
                </a:r>
                <a14:m>
                  <m:oMath xmlns:m="http://schemas.openxmlformats.org/officeDocument/2006/math">
                    <m:r>
                      <a:rPr lang="es-CR" sz="2000" i="1">
                        <a:latin typeface="Cambria Math"/>
                      </a:rPr>
                      <m:t>0≤</m:t>
                    </m:r>
                    <m:r>
                      <a:rPr lang="es-CR" sz="2000" i="1">
                        <a:latin typeface="Cambria Math"/>
                      </a:rPr>
                      <m:t>𝛾</m:t>
                    </m:r>
                    <m:r>
                      <a:rPr lang="es-CR" sz="2000" i="1">
                        <a:latin typeface="Cambria Math"/>
                      </a:rPr>
                      <m:t>≤1−</m:t>
                    </m:r>
                    <m:r>
                      <a:rPr lang="es-CR" sz="2000" i="1">
                        <a:latin typeface="Cambria Math"/>
                      </a:rPr>
                      <m:t>𝛼</m:t>
                    </m:r>
                  </m:oMath>
                </a14:m>
                <a:r>
                  <a:rPr lang="es-CR" sz="1400" dirty="0"/>
                  <a:t>.</a:t>
                </a:r>
              </a:p>
              <a:p>
                <a:pPr marL="0" indent="0" algn="just">
                  <a:buNone/>
                </a:pPr>
                <a:endParaRPr lang="es-CR" sz="1400" dirty="0"/>
              </a:p>
              <a:p>
                <a:pPr marL="0" indent="0" algn="just">
                  <a:buNone/>
                </a:pPr>
                <a:r>
                  <a:rPr lang="es-CR" sz="2000" dirty="0"/>
                  <a:t>Veamos la contraparte multiplicativa.</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764704"/>
                <a:ext cx="9001000" cy="6093296"/>
              </a:xfrm>
              <a:blipFill>
                <a:blip r:embed="rId2"/>
                <a:stretch>
                  <a:fillRect l="-745" t="-500" r="-678"/>
                </a:stretch>
              </a:blipFill>
            </p:spPr>
            <p:txBody>
              <a:bodyPr/>
              <a:lstStyle/>
              <a:p>
                <a:r>
                  <a:rPr lang="es-CR">
                    <a:noFill/>
                  </a:rPr>
                  <a:t> </a:t>
                </a:r>
              </a:p>
            </p:txBody>
          </p:sp>
        </mc:Fallback>
      </mc:AlternateContent>
    </p:spTree>
    <p:extLst>
      <p:ext uri="{BB962C8B-B14F-4D97-AF65-F5344CB8AC3E}">
        <p14:creationId xmlns:p14="http://schemas.microsoft.com/office/powerpoint/2010/main" val="2902326256"/>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p:sp>
        <p:nvSpPr>
          <p:cNvPr id="6" name="Marcador de contenido 2"/>
          <p:cNvSpPr>
            <a:spLocks noGrp="1"/>
          </p:cNvSpPr>
          <p:nvPr>
            <p:ph idx="1"/>
          </p:nvPr>
        </p:nvSpPr>
        <p:spPr>
          <a:xfrm>
            <a:off x="107504" y="836712"/>
            <a:ext cx="9001000" cy="6021288"/>
          </a:xfrm>
        </p:spPr>
        <p:txBody>
          <a:bodyPr>
            <a:normAutofit/>
          </a:bodyPr>
          <a:lstStyle/>
          <a:p>
            <a:pPr marL="0" indent="0" algn="just">
              <a:buNone/>
            </a:pPr>
            <a:r>
              <a:rPr lang="es-CR" sz="2000" dirty="0"/>
              <a:t>La forma del componente para el método multiplicativo es:</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r>
              <a:rPr lang="es-CR" sz="2000" dirty="0"/>
              <a:t>Los componentes anteriores aplican para este mismo modelo…</a:t>
            </a:r>
          </a:p>
          <a:p>
            <a:pPr marL="0" indent="0" algn="just">
              <a:buNone/>
            </a:pPr>
            <a:endParaRPr lang="es-CR" sz="2000" dirty="0"/>
          </a:p>
          <a:p>
            <a:pPr marL="0" indent="0" algn="just">
              <a:buNone/>
            </a:pPr>
            <a:r>
              <a:rPr lang="es-CR" sz="2000" b="1" u="sng" dirty="0"/>
              <a:t>IMPORTANTE</a:t>
            </a:r>
            <a:r>
              <a:rPr lang="es-CR" sz="2000" dirty="0"/>
              <a:t>: por segunda </a:t>
            </a:r>
            <a:r>
              <a:rPr lang="es-CR" sz="2000" dirty="0" err="1"/>
              <a:t>ocación</a:t>
            </a:r>
            <a:r>
              <a:rPr lang="es-CR" sz="2000" dirty="0"/>
              <a:t> ¿por qué no definir una relación multiplicativa para la tendencia?</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p:txBody>
      </p:sp>
      <mc:AlternateContent xmlns:mc="http://schemas.openxmlformats.org/markup-compatibility/2006" xmlns:a14="http://schemas.microsoft.com/office/drawing/2010/main">
        <mc:Choice Requires="a14">
          <p:graphicFrame>
            <p:nvGraphicFramePr>
              <p:cNvPr id="7" name="Tabla 6"/>
              <p:cNvGraphicFramePr>
                <a:graphicFrameLocks noGrp="1"/>
              </p:cNvGraphicFramePr>
              <p:nvPr>
                <p:extLst>
                  <p:ext uri="{D42A27DB-BD31-4B8C-83A1-F6EECF244321}">
                    <p14:modId xmlns:p14="http://schemas.microsoft.com/office/powerpoint/2010/main" val="2075746708"/>
                  </p:ext>
                </p:extLst>
              </p:nvPr>
            </p:nvGraphicFramePr>
            <p:xfrm>
              <a:off x="899592" y="1511178"/>
              <a:ext cx="7344816" cy="1917822"/>
            </p:xfrm>
            <a:graphic>
              <a:graphicData uri="http://schemas.openxmlformats.org/drawingml/2006/table">
                <a:tbl>
                  <a:tblPr firstRow="1" firstCol="1" bandRow="1">
                    <a:tableStyleId>{5C22544A-7EE6-4342-B048-85BDC9FD1C3A}</a:tableStyleId>
                  </a:tblPr>
                  <a:tblGrid>
                    <a:gridCol w="1647342">
                      <a:extLst>
                        <a:ext uri="{9D8B030D-6E8A-4147-A177-3AD203B41FA5}">
                          <a16:colId xmlns:a16="http://schemas.microsoft.com/office/drawing/2014/main" xmlns="" val="3673225591"/>
                        </a:ext>
                      </a:extLst>
                    </a:gridCol>
                    <a:gridCol w="5697474">
                      <a:extLst>
                        <a:ext uri="{9D8B030D-6E8A-4147-A177-3AD203B41FA5}">
                          <a16:colId xmlns:a16="http://schemas.microsoft.com/office/drawing/2014/main" xmlns="" val="2924497948"/>
                        </a:ext>
                      </a:extLst>
                    </a:gridCol>
                  </a:tblGrid>
                  <a:tr h="357115">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𝑃𝑟𝑜𝑛</m:t>
                                </m:r>
                                <m:r>
                                  <a:rPr lang="es-CR" sz="1200">
                                    <a:effectLst/>
                                    <a:latin typeface="Cambria Math"/>
                                  </a:rPr>
                                  <m:t>ó</m:t>
                                </m:r>
                                <m:r>
                                  <a:rPr lang="es-CR" sz="1200">
                                    <a:effectLst/>
                                    <a:latin typeface="Cambria Math"/>
                                  </a:rPr>
                                  <m:t>𝑠𝑡𝑖𝑐𝑜</m:t>
                                </m:r>
                                <m:r>
                                  <a:rPr lang="es-CR" sz="1200">
                                    <a:effectLst/>
                                    <a:latin typeface="Cambria Math"/>
                                  </a:rPr>
                                  <m:t>   </m:t>
                                </m:r>
                              </m:oMath>
                            </m:oMathPara>
                          </a14:m>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acc>
                                      <m:accPr>
                                        <m:chr m:val="̂"/>
                                        <m:ctrlPr>
                                          <a:rPr lang="es-CR" sz="2000" i="1">
                                            <a:effectLst/>
                                            <a:latin typeface="Cambria Math"/>
                                          </a:rPr>
                                        </m:ctrlPr>
                                      </m:accPr>
                                      <m:e>
                                        <m:r>
                                          <a:rPr lang="es-CR" sz="2000">
                                            <a:effectLst/>
                                            <a:latin typeface="Cambria Math"/>
                                          </a:rPr>
                                          <m:t>𝑦</m:t>
                                        </m:r>
                                      </m:e>
                                    </m:acc>
                                  </m:e>
                                  <m:sub>
                                    <m:r>
                                      <a:rPr lang="es-CR" sz="2000">
                                        <a:effectLst/>
                                        <a:latin typeface="Cambria Math"/>
                                      </a:rPr>
                                      <m:t>𝑡</m:t>
                                    </m:r>
                                    <m:r>
                                      <a:rPr lang="es-CR" sz="2000">
                                        <a:effectLst/>
                                        <a:latin typeface="Cambria Math"/>
                                      </a:rPr>
                                      <m:t>+</m:t>
                                    </m:r>
                                    <m:r>
                                      <a:rPr lang="es-CR" sz="2000">
                                        <a:effectLst/>
                                        <a:latin typeface="Cambria Math"/>
                                      </a:rPr>
                                      <m:t>h</m:t>
                                    </m:r>
                                    <m:r>
                                      <a:rPr lang="es-CR" sz="2000">
                                        <a:effectLst/>
                                        <a:latin typeface="Cambria Math"/>
                                      </a:rPr>
                                      <m:t>|</m:t>
                                    </m:r>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r>
                                  <a:rPr lang="es-CR" sz="2000">
                                    <a:effectLst/>
                                    <a:latin typeface="Cambria Math"/>
                                  </a:rPr>
                                  <m:t>h</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𝑠</m:t>
                                    </m:r>
                                  </m:e>
                                  <m:sub>
                                    <m:r>
                                      <a:rPr lang="es-CR" sz="2000">
                                        <a:effectLst/>
                                        <a:latin typeface="Cambria Math"/>
                                      </a:rPr>
                                      <m:t>𝑡</m:t>
                                    </m:r>
                                    <m:r>
                                      <a:rPr lang="es-CR" sz="2000">
                                        <a:effectLst/>
                                        <a:latin typeface="Cambria Math"/>
                                      </a:rPr>
                                      <m:t>+</m:t>
                                    </m:r>
                                    <m:r>
                                      <a:rPr lang="es-CR" sz="2000">
                                        <a:effectLst/>
                                        <a:latin typeface="Cambria Math"/>
                                      </a:rPr>
                                      <m:t>h</m:t>
                                    </m:r>
                                    <m:r>
                                      <a:rPr lang="es-CR" sz="2000">
                                        <a:effectLst/>
                                        <a:latin typeface="Cambria Math"/>
                                      </a:rPr>
                                      <m:t>−</m:t>
                                    </m:r>
                                    <m:r>
                                      <a:rPr lang="es-CR" sz="2000">
                                        <a:effectLst/>
                                        <a:latin typeface="Cambria Math"/>
                                      </a:rPr>
                                      <m:t>𝑚</m:t>
                                    </m:r>
                                    <m:d>
                                      <m:dPr>
                                        <m:ctrlPr>
                                          <a:rPr lang="es-CR" sz="2000" i="1">
                                            <a:effectLst/>
                                            <a:latin typeface="Cambria Math"/>
                                          </a:rPr>
                                        </m:ctrlPr>
                                      </m:dPr>
                                      <m:e>
                                        <m:r>
                                          <a:rPr lang="es-CR" sz="2000">
                                            <a:effectLst/>
                                            <a:latin typeface="Cambria Math"/>
                                          </a:rPr>
                                          <m:t>𝑘</m:t>
                                        </m:r>
                                        <m:r>
                                          <a:rPr lang="es-CR" sz="2000">
                                            <a:effectLst/>
                                            <a:latin typeface="Cambria Math"/>
                                          </a:rPr>
                                          <m:t>+1</m:t>
                                        </m:r>
                                      </m:e>
                                    </m:d>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43239088"/>
                      </a:ext>
                    </a:extLst>
                  </a:tr>
                  <a:tr h="616445">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𝑁𝑖𝑣𝑒𝑙</m:t>
                                </m:r>
                              </m:oMath>
                            </m:oMathPara>
                          </a14:m>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r>
                                  <a:rPr lang="es-CR" sz="2000">
                                    <a:effectLst/>
                                    <a:latin typeface="Cambria Math"/>
                                  </a:rPr>
                                  <m:t>𝛼</m:t>
                                </m:r>
                                <m:r>
                                  <a:rPr lang="es-CR" sz="2000">
                                    <a:effectLst/>
                                    <a:latin typeface="Cambria Math"/>
                                  </a:rPr>
                                  <m:t> </m:t>
                                </m:r>
                                <m:f>
                                  <m:fPr>
                                    <m:ctrlPr>
                                      <a:rPr lang="es-CR" sz="2000" i="1">
                                        <a:effectLst/>
                                        <a:latin typeface="Cambria Math"/>
                                      </a:rPr>
                                    </m:ctrlPr>
                                  </m:fPr>
                                  <m:num>
                                    <m:sSub>
                                      <m:sSubPr>
                                        <m:ctrlPr>
                                          <a:rPr lang="es-CR" sz="2000" i="1">
                                            <a:effectLst/>
                                            <a:latin typeface="Cambria Math"/>
                                          </a:rPr>
                                        </m:ctrlPr>
                                      </m:sSubPr>
                                      <m:e>
                                        <m:r>
                                          <a:rPr lang="es-CR" sz="2000">
                                            <a:effectLst/>
                                            <a:latin typeface="Cambria Math"/>
                                          </a:rPr>
                                          <m:t>𝑦</m:t>
                                        </m:r>
                                      </m:e>
                                      <m:sub>
                                        <m:r>
                                          <a:rPr lang="es-CR" sz="2000">
                                            <a:effectLst/>
                                            <a:latin typeface="Cambria Math"/>
                                          </a:rPr>
                                          <m:t>𝑡</m:t>
                                        </m:r>
                                      </m:sub>
                                    </m:sSub>
                                  </m:num>
                                  <m:den>
                                    <m:sSub>
                                      <m:sSubPr>
                                        <m:ctrlPr>
                                          <a:rPr lang="es-CR" sz="2000" i="1">
                                            <a:effectLst/>
                                            <a:latin typeface="Cambria Math"/>
                                          </a:rPr>
                                        </m:ctrlPr>
                                      </m:sSubPr>
                                      <m:e>
                                        <m:r>
                                          <a:rPr lang="es-CR" sz="2000">
                                            <a:effectLst/>
                                            <a:latin typeface="Cambria Math"/>
                                          </a:rPr>
                                          <m:t>𝑠</m:t>
                                        </m:r>
                                      </m:e>
                                      <m:sub>
                                        <m:r>
                                          <a:rPr lang="es-CR" sz="2000">
                                            <a:effectLst/>
                                            <a:latin typeface="Cambria Math"/>
                                          </a:rPr>
                                          <m:t>𝑡</m:t>
                                        </m:r>
                                        <m:r>
                                          <a:rPr lang="es-CR" sz="2000">
                                            <a:effectLst/>
                                            <a:latin typeface="Cambria Math"/>
                                          </a:rPr>
                                          <m:t>−</m:t>
                                        </m:r>
                                        <m:r>
                                          <a:rPr lang="es-CR" sz="2000">
                                            <a:effectLst/>
                                            <a:latin typeface="Cambria Math"/>
                                          </a:rPr>
                                          <m:t>𝑚</m:t>
                                        </m:r>
                                      </m:sub>
                                    </m:sSub>
                                  </m:den>
                                </m:f>
                                <m:r>
                                  <a:rPr lang="es-CR" sz="2000">
                                    <a:effectLst/>
                                    <a:latin typeface="Cambria Math"/>
                                  </a:rPr>
                                  <m:t> +(1−</m:t>
                                </m:r>
                                <m:r>
                                  <a:rPr lang="es-CR" sz="2000">
                                    <a:effectLst/>
                                    <a:latin typeface="Cambria Math"/>
                                  </a:rPr>
                                  <m:t>𝛼</m:t>
                                </m:r>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r>
                                  <a:rPr lang="es-CR" sz="2000">
                                    <a:effectLst/>
                                    <a:latin typeface="Cambria Math"/>
                                  </a:rPr>
                                  <m:t>+</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r>
                                      <a:rPr lang="es-CR" sz="2000">
                                        <a:effectLst/>
                                        <a:latin typeface="Cambria Math"/>
                                      </a:rPr>
                                      <m:t>−1</m:t>
                                    </m:r>
                                  </m:sub>
                                </m:sSub>
                                <m:r>
                                  <a:rPr lang="es-CR" sz="2000">
                                    <a:effectLst/>
                                    <a:latin typeface="Cambria Math"/>
                                  </a:rPr>
                                  <m:t>)</m:t>
                                </m:r>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98979106"/>
                      </a:ext>
                    </a:extLst>
                  </a:tr>
                  <a:tr h="327817">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𝑇𝑒𝑛𝑑𝑒𝑛𝑐𝑖𝑎</m:t>
                                </m:r>
                              </m:oMath>
                            </m:oMathPara>
                          </a14:m>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𝑏</m:t>
                                    </m:r>
                                  </m:e>
                                  <m:sub>
                                    <m:r>
                                      <a:rPr lang="es-CR" sz="2000">
                                        <a:effectLst/>
                                        <a:latin typeface="Cambria Math"/>
                                      </a:rPr>
                                      <m:t>𝑡</m:t>
                                    </m:r>
                                  </m:sub>
                                </m:sSub>
                                <m:r>
                                  <a:rPr lang="es-CR" sz="2000">
                                    <a:effectLst/>
                                    <a:latin typeface="Cambria Math"/>
                                  </a:rPr>
                                  <m:t>=</m:t>
                                </m:r>
                                <m:sSup>
                                  <m:sSupPr>
                                    <m:ctrlPr>
                                      <a:rPr lang="es-CR" sz="2000" i="1">
                                        <a:effectLst/>
                                        <a:latin typeface="Cambria Math"/>
                                      </a:rPr>
                                    </m:ctrlPr>
                                  </m:sSupPr>
                                  <m:e>
                                    <m:r>
                                      <a:rPr lang="es-CR" sz="2000">
                                        <a:effectLst/>
                                        <a:latin typeface="Cambria Math"/>
                                      </a:rPr>
                                      <m:t>𝛽</m:t>
                                    </m:r>
                                  </m:e>
                                  <m:sup>
                                    <m:r>
                                      <a:rPr lang="es-CR" sz="2000">
                                        <a:effectLst/>
                                        <a:latin typeface="Cambria Math"/>
                                      </a:rPr>
                                      <m:t>∗</m:t>
                                    </m:r>
                                  </m:sup>
                                </m:sSup>
                                <m:d>
                                  <m:dPr>
                                    <m:ctrlPr>
                                      <a:rPr lang="es-CR" sz="2000" i="1">
                                        <a:effectLst/>
                                        <a:latin typeface="Cambria Math"/>
                                      </a:rPr>
                                    </m:ctrlPr>
                                  </m:dPr>
                                  <m:e>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e>
                                </m:d>
                                <m:r>
                                  <a:rPr lang="es-CR" sz="2000">
                                    <a:effectLst/>
                                    <a:latin typeface="Cambria Math"/>
                                  </a:rPr>
                                  <m:t>+(1−</m:t>
                                </m:r>
                                <m:sSup>
                                  <m:sSupPr>
                                    <m:ctrlPr>
                                      <a:rPr lang="es-CR" sz="2000" i="1">
                                        <a:effectLst/>
                                        <a:latin typeface="Cambria Math"/>
                                      </a:rPr>
                                    </m:ctrlPr>
                                  </m:sSupPr>
                                  <m:e>
                                    <m:r>
                                      <a:rPr lang="es-CR" sz="2000">
                                        <a:effectLst/>
                                        <a:latin typeface="Cambria Math"/>
                                      </a:rPr>
                                      <m:t>𝛽</m:t>
                                    </m:r>
                                  </m:e>
                                  <m:sup>
                                    <m:r>
                                      <a:rPr lang="es-CR" sz="2000">
                                        <a:effectLst/>
                                        <a:latin typeface="Cambria Math"/>
                                      </a:rPr>
                                      <m:t>∗</m:t>
                                    </m:r>
                                  </m:sup>
                                </m:sSup>
                                <m:r>
                                  <a:rPr lang="es-CR" sz="2000">
                                    <a:effectLst/>
                                    <a:latin typeface="Cambria Math"/>
                                  </a:rPr>
                                  <m:t>)</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r>
                                      <a:rPr lang="es-CR" sz="2000">
                                        <a:effectLst/>
                                        <a:latin typeface="Cambria Math"/>
                                      </a:rPr>
                                      <m:t>−1</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93582201"/>
                      </a:ext>
                    </a:extLst>
                  </a:tr>
                  <a:tr h="616445">
                    <a:tc>
                      <a:txBody>
                        <a:bodyPr/>
                        <a:lstStyle/>
                        <a:p>
                          <a:pPr>
                            <a:lnSpc>
                              <a:spcPct val="107000"/>
                            </a:lnSpc>
                            <a:spcAft>
                              <a:spcPts val="0"/>
                            </a:spcAft>
                          </a:pPr>
                          <a:r>
                            <a:rPr lang="es-CR" sz="1200">
                              <a:effectLst/>
                            </a:rPr>
                            <a:t>Estacionalidad</a:t>
                          </a:r>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smtClean="0">
                                        <a:effectLst/>
                                        <a:latin typeface="Cambria Math"/>
                                      </a:rPr>
                                    </m:ctrlPr>
                                  </m:sSubPr>
                                  <m:e>
                                    <m:r>
                                      <a:rPr lang="es-CR" sz="2000">
                                        <a:effectLst/>
                                        <a:latin typeface="Cambria Math"/>
                                      </a:rPr>
                                      <m:t>𝑠</m:t>
                                    </m:r>
                                  </m:e>
                                  <m:sub>
                                    <m:r>
                                      <a:rPr lang="es-CR" sz="2000">
                                        <a:effectLst/>
                                        <a:latin typeface="Cambria Math"/>
                                      </a:rPr>
                                      <m:t>𝑡</m:t>
                                    </m:r>
                                  </m:sub>
                                </m:sSub>
                                <m:r>
                                  <a:rPr lang="es-CR" sz="2000">
                                    <a:effectLst/>
                                    <a:latin typeface="Cambria Math"/>
                                  </a:rPr>
                                  <m:t>=</m:t>
                                </m:r>
                                <m:r>
                                  <a:rPr lang="es-CR" sz="2000">
                                    <a:effectLst/>
                                    <a:latin typeface="Cambria Math"/>
                                  </a:rPr>
                                  <m:t>𝛾</m:t>
                                </m:r>
                                <m:f>
                                  <m:fPr>
                                    <m:ctrlPr>
                                      <a:rPr lang="es-CR" sz="2000" i="1">
                                        <a:effectLst/>
                                        <a:latin typeface="Cambria Math"/>
                                      </a:rPr>
                                    </m:ctrlPr>
                                  </m:fPr>
                                  <m:num>
                                    <m:sSub>
                                      <m:sSubPr>
                                        <m:ctrlPr>
                                          <a:rPr lang="es-CR" sz="2000" i="1">
                                            <a:effectLst/>
                                            <a:latin typeface="Cambria Math"/>
                                          </a:rPr>
                                        </m:ctrlPr>
                                      </m:sSubPr>
                                      <m:e>
                                        <m:r>
                                          <a:rPr lang="es-CR" sz="2000">
                                            <a:effectLst/>
                                            <a:latin typeface="Cambria Math"/>
                                          </a:rPr>
                                          <m:t>𝑦</m:t>
                                        </m:r>
                                      </m:e>
                                      <m:sub>
                                        <m:r>
                                          <a:rPr lang="es-CR" sz="2000">
                                            <a:effectLst/>
                                            <a:latin typeface="Cambria Math"/>
                                          </a:rPr>
                                          <m:t>𝑡</m:t>
                                        </m:r>
                                      </m:sub>
                                    </m:sSub>
                                  </m:num>
                                  <m:den>
                                    <m:d>
                                      <m:dPr>
                                        <m:ctrlPr>
                                          <a:rPr lang="es-CR" sz="2000" i="1">
                                            <a:effectLst/>
                                            <a:latin typeface="Cambria Math"/>
                                          </a:rPr>
                                        </m:ctrlPr>
                                      </m:dPr>
                                      <m:e>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r>
                                          <a:rPr lang="es-CR" sz="2000">
                                            <a:effectLst/>
                                            <a:latin typeface="Cambria Math"/>
                                          </a:rPr>
                                          <m:t>−</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r>
                                              <a:rPr lang="es-CR" sz="2000">
                                                <a:effectLst/>
                                                <a:latin typeface="Cambria Math"/>
                                              </a:rPr>
                                              <m:t>−1</m:t>
                                            </m:r>
                                          </m:sub>
                                        </m:sSub>
                                      </m:e>
                                    </m:d>
                                  </m:den>
                                </m:f>
                                <m:r>
                                  <a:rPr lang="es-CR" sz="2000">
                                    <a:effectLst/>
                                    <a:latin typeface="Cambria Math"/>
                                  </a:rPr>
                                  <m:t>+(1−</m:t>
                                </m:r>
                                <m:r>
                                  <a:rPr lang="es-CR" sz="2000">
                                    <a:effectLst/>
                                    <a:latin typeface="Cambria Math"/>
                                  </a:rPr>
                                  <m:t>𝛾</m:t>
                                </m:r>
                                <m:r>
                                  <a:rPr lang="es-CR" sz="2000">
                                    <a:effectLst/>
                                    <a:latin typeface="Cambria Math"/>
                                  </a:rPr>
                                  <m:t>)</m:t>
                                </m:r>
                                <m:sSub>
                                  <m:sSubPr>
                                    <m:ctrlPr>
                                      <a:rPr lang="es-CR" sz="2000" i="1">
                                        <a:effectLst/>
                                        <a:latin typeface="Cambria Math"/>
                                      </a:rPr>
                                    </m:ctrlPr>
                                  </m:sSubPr>
                                  <m:e>
                                    <m:r>
                                      <a:rPr lang="es-CR" sz="2000">
                                        <a:effectLst/>
                                        <a:latin typeface="Cambria Math"/>
                                      </a:rPr>
                                      <m:t>𝑠</m:t>
                                    </m:r>
                                  </m:e>
                                  <m:sub>
                                    <m:r>
                                      <a:rPr lang="es-CR" sz="2000">
                                        <a:effectLst/>
                                        <a:latin typeface="Cambria Math"/>
                                      </a:rPr>
                                      <m:t>𝑡</m:t>
                                    </m:r>
                                    <m:r>
                                      <a:rPr lang="es-CR" sz="2000">
                                        <a:effectLst/>
                                        <a:latin typeface="Cambria Math"/>
                                      </a:rPr>
                                      <m:t>−</m:t>
                                    </m:r>
                                    <m:r>
                                      <a:rPr lang="es-CR" sz="2000">
                                        <a:effectLst/>
                                        <a:latin typeface="Cambria Math"/>
                                      </a:rPr>
                                      <m:t>𝑚</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68931860"/>
                      </a:ext>
                    </a:extLst>
                  </a:tr>
                </a:tbl>
              </a:graphicData>
            </a:graphic>
          </p:graphicFrame>
        </mc:Choice>
        <mc:Fallback xmlns="">
          <p:graphicFrame>
            <p:nvGraphicFramePr>
              <p:cNvPr id="7" name="Tabla 6"/>
              <p:cNvGraphicFramePr>
                <a:graphicFrameLocks noGrp="1"/>
              </p:cNvGraphicFramePr>
              <p:nvPr>
                <p:extLst>
                  <p:ext uri="{D42A27DB-BD31-4B8C-83A1-F6EECF244321}">
                    <p14:modId xmlns:p14="http://schemas.microsoft.com/office/powerpoint/2010/main" val="2075746708"/>
                  </p:ext>
                </p:extLst>
              </p:nvPr>
            </p:nvGraphicFramePr>
            <p:xfrm>
              <a:off x="899592" y="1511178"/>
              <a:ext cx="7344816" cy="1917822"/>
            </p:xfrm>
            <a:graphic>
              <a:graphicData uri="http://schemas.openxmlformats.org/drawingml/2006/table">
                <a:tbl>
                  <a:tblPr firstRow="1" firstCol="1" bandRow="1">
                    <a:tableStyleId>{5C22544A-7EE6-4342-B048-85BDC9FD1C3A}</a:tableStyleId>
                  </a:tblPr>
                  <a:tblGrid>
                    <a:gridCol w="1647342">
                      <a:extLst>
                        <a:ext uri="{9D8B030D-6E8A-4147-A177-3AD203B41FA5}">
                          <a16:colId xmlns:a16="http://schemas.microsoft.com/office/drawing/2014/main" val="3673225591"/>
                        </a:ext>
                      </a:extLst>
                    </a:gridCol>
                    <a:gridCol w="5697474">
                      <a:extLst>
                        <a:ext uri="{9D8B030D-6E8A-4147-A177-3AD203B41FA5}">
                          <a16:colId xmlns:a16="http://schemas.microsoft.com/office/drawing/2014/main" val="2924497948"/>
                        </a:ext>
                      </a:extLst>
                    </a:gridCol>
                  </a:tblGrid>
                  <a:tr h="357115">
                    <a:tc>
                      <a:txBody>
                        <a:bodyPr/>
                        <a:lstStyle/>
                        <a:p>
                          <a:endParaRPr lang="es-CR"/>
                        </a:p>
                      </a:txBody>
                      <a:tcPr marL="68580" marR="68580" marT="0" marB="0">
                        <a:blipFill>
                          <a:blip r:embed="rId2"/>
                          <a:stretch>
                            <a:fillRect l="-370" t="-11864" r="-348148" b="-438983"/>
                          </a:stretch>
                        </a:blipFill>
                      </a:tcPr>
                    </a:tc>
                    <a:tc>
                      <a:txBody>
                        <a:bodyPr/>
                        <a:lstStyle/>
                        <a:p>
                          <a:endParaRPr lang="es-CR"/>
                        </a:p>
                      </a:txBody>
                      <a:tcPr marL="68580" marR="68580" marT="0" marB="0">
                        <a:blipFill>
                          <a:blip r:embed="rId2"/>
                          <a:stretch>
                            <a:fillRect l="-28953" t="-11864" r="-427" b="-438983"/>
                          </a:stretch>
                        </a:blipFill>
                      </a:tcPr>
                    </a:tc>
                    <a:extLst>
                      <a:ext uri="{0D108BD9-81ED-4DB2-BD59-A6C34878D82A}">
                        <a16:rowId xmlns:a16="http://schemas.microsoft.com/office/drawing/2014/main" val="3543239088"/>
                      </a:ext>
                    </a:extLst>
                  </a:tr>
                  <a:tr h="616445">
                    <a:tc>
                      <a:txBody>
                        <a:bodyPr/>
                        <a:lstStyle/>
                        <a:p>
                          <a:endParaRPr lang="es-CR"/>
                        </a:p>
                      </a:txBody>
                      <a:tcPr marL="68580" marR="68580" marT="0" marB="0">
                        <a:blipFill>
                          <a:blip r:embed="rId2"/>
                          <a:stretch>
                            <a:fillRect l="-370" t="-65347" r="-348148" b="-156436"/>
                          </a:stretch>
                        </a:blipFill>
                      </a:tcPr>
                    </a:tc>
                    <a:tc>
                      <a:txBody>
                        <a:bodyPr/>
                        <a:lstStyle/>
                        <a:p>
                          <a:endParaRPr lang="es-CR"/>
                        </a:p>
                      </a:txBody>
                      <a:tcPr marL="68580" marR="68580" marT="0" marB="0">
                        <a:blipFill>
                          <a:blip r:embed="rId2"/>
                          <a:stretch>
                            <a:fillRect l="-28953" t="-65347" r="-427" b="-156436"/>
                          </a:stretch>
                        </a:blipFill>
                      </a:tcPr>
                    </a:tc>
                    <a:extLst>
                      <a:ext uri="{0D108BD9-81ED-4DB2-BD59-A6C34878D82A}">
                        <a16:rowId xmlns:a16="http://schemas.microsoft.com/office/drawing/2014/main" val="2898979106"/>
                      </a:ext>
                    </a:extLst>
                  </a:tr>
                  <a:tr h="327817">
                    <a:tc>
                      <a:txBody>
                        <a:bodyPr/>
                        <a:lstStyle/>
                        <a:p>
                          <a:endParaRPr lang="es-CR"/>
                        </a:p>
                      </a:txBody>
                      <a:tcPr marL="68580" marR="68580" marT="0" marB="0">
                        <a:blipFill>
                          <a:blip r:embed="rId2"/>
                          <a:stretch>
                            <a:fillRect l="-370" t="-309259" r="-348148" b="-192593"/>
                          </a:stretch>
                        </a:blipFill>
                      </a:tcPr>
                    </a:tc>
                    <a:tc>
                      <a:txBody>
                        <a:bodyPr/>
                        <a:lstStyle/>
                        <a:p>
                          <a:endParaRPr lang="es-CR"/>
                        </a:p>
                      </a:txBody>
                      <a:tcPr marL="68580" marR="68580" marT="0" marB="0">
                        <a:blipFill>
                          <a:blip r:embed="rId2"/>
                          <a:stretch>
                            <a:fillRect l="-28953" t="-309259" r="-427" b="-192593"/>
                          </a:stretch>
                        </a:blipFill>
                      </a:tcPr>
                    </a:tc>
                    <a:extLst>
                      <a:ext uri="{0D108BD9-81ED-4DB2-BD59-A6C34878D82A}">
                        <a16:rowId xmlns:a16="http://schemas.microsoft.com/office/drawing/2014/main" val="1493582201"/>
                      </a:ext>
                    </a:extLst>
                  </a:tr>
                  <a:tr h="616445">
                    <a:tc>
                      <a:txBody>
                        <a:bodyPr/>
                        <a:lstStyle/>
                        <a:p>
                          <a:pPr>
                            <a:lnSpc>
                              <a:spcPct val="107000"/>
                            </a:lnSpc>
                            <a:spcAft>
                              <a:spcPts val="0"/>
                            </a:spcAft>
                          </a:pPr>
                          <a:r>
                            <a:rPr lang="es-CR" sz="1200">
                              <a:effectLst/>
                            </a:rPr>
                            <a:t>Estacionalidad</a:t>
                          </a:r>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s-CR"/>
                        </a:p>
                      </a:txBody>
                      <a:tcPr marL="68580" marR="68580" marT="0" marB="0">
                        <a:blipFill>
                          <a:blip r:embed="rId2"/>
                          <a:stretch>
                            <a:fillRect l="-28953" t="-216667" r="-427" b="-1961"/>
                          </a:stretch>
                        </a:blipFill>
                      </a:tcPr>
                    </a:tc>
                    <a:extLst>
                      <a:ext uri="{0D108BD9-81ED-4DB2-BD59-A6C34878D82A}">
                        <a16:rowId xmlns:a16="http://schemas.microsoft.com/office/drawing/2014/main" val="468931860"/>
                      </a:ext>
                    </a:extLst>
                  </a:tr>
                </a:tbl>
              </a:graphicData>
            </a:graphic>
          </p:graphicFrame>
        </mc:Fallback>
      </mc:AlternateContent>
    </p:spTree>
    <p:extLst>
      <p:ext uri="{BB962C8B-B14F-4D97-AF65-F5344CB8AC3E}">
        <p14:creationId xmlns:p14="http://schemas.microsoft.com/office/powerpoint/2010/main" val="2074317996"/>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7504" y="836712"/>
                <a:ext cx="8928992" cy="4525963"/>
              </a:xfrm>
            </p:spPr>
            <p:txBody>
              <a:bodyPr>
                <a:normAutofit/>
              </a:bodyPr>
              <a:lstStyle/>
              <a:p>
                <a:pPr marL="0" indent="0" algn="just">
                  <a:buNone/>
                </a:pPr>
                <a:r>
                  <a:rPr lang="es-CR" sz="2000" dirty="0"/>
                  <a:t>Aplicando el método de </a:t>
                </a:r>
                <a:r>
                  <a:rPr lang="es-CR" sz="2000" dirty="0" err="1"/>
                  <a:t>Holt-Winters</a:t>
                </a:r>
                <a:r>
                  <a:rPr lang="es-CR" sz="2000" dirty="0"/>
                  <a:t> con estacionalidad aditiva para pronosticar los visitantes internacionales en Australia. Observe que el componente estacional aditivo suma aproximadamente cero. Los parámetros de suavizado y las estimaciones iniciales para los componentes se han estimado minimizando el </a:t>
                </a:r>
                <a14:m>
                  <m:oMath xmlns:m="http://schemas.openxmlformats.org/officeDocument/2006/math">
                    <m:r>
                      <a:rPr lang="es-CR" sz="2000" i="1" dirty="0" smtClean="0">
                        <a:latin typeface="Cambria Math" panose="02040503050406030204" pitchFamily="18" charset="0"/>
                      </a:rPr>
                      <m:t>𝑅𝑀𝑆𝐸</m:t>
                    </m:r>
                  </m:oMath>
                </a14:m>
                <a:r>
                  <a:rPr lang="es-CR" sz="2000" dirty="0"/>
                  <a:t> </a:t>
                </a:r>
              </a:p>
              <a:p>
                <a:pPr marL="0" indent="0" algn="just">
                  <a:buNone/>
                </a:pPr>
                <a14:m>
                  <m:oMath xmlns:m="http://schemas.openxmlformats.org/officeDocument/2006/math">
                    <m:r>
                      <a:rPr lang="es-CR" sz="2000" b="0" i="0" smtClean="0">
                        <a:latin typeface="Cambria Math" panose="02040503050406030204" pitchFamily="18" charset="0"/>
                      </a:rPr>
                      <m:t>(</m:t>
                    </m:r>
                    <m:r>
                      <a:rPr lang="es-CR" sz="2000">
                        <a:latin typeface="Cambria Math" panose="02040503050406030204" pitchFamily="18" charset="0"/>
                      </a:rPr>
                      <m:t>𝛼</m:t>
                    </m:r>
                    <m:r>
                      <a:rPr lang="es-CR" sz="2000" b="0" i="0" smtClean="0">
                        <a:latin typeface="Cambria Math" panose="02040503050406030204" pitchFamily="18" charset="0"/>
                      </a:rPr>
                      <m:t>=0.306</m:t>
                    </m:r>
                  </m:oMath>
                </a14:m>
                <a:r>
                  <a:rPr lang="es-CR" sz="2000" dirty="0"/>
                  <a:t>, </a:t>
                </a:r>
                <a14:m>
                  <m:oMath xmlns:m="http://schemas.openxmlformats.org/officeDocument/2006/math">
                    <m:sSup>
                      <m:sSupPr>
                        <m:ctrlPr>
                          <a:rPr lang="es-CR" sz="2000" i="1">
                            <a:latin typeface="Cambria Math"/>
                          </a:rPr>
                        </m:ctrlPr>
                      </m:sSupPr>
                      <m:e>
                        <m:r>
                          <a:rPr lang="es-CR" sz="2000">
                            <a:latin typeface="Cambria Math" panose="02040503050406030204" pitchFamily="18" charset="0"/>
                          </a:rPr>
                          <m:t>𝛽</m:t>
                        </m:r>
                      </m:e>
                      <m:sup>
                        <m:r>
                          <a:rPr lang="es-CR" sz="2000">
                            <a:latin typeface="Cambria Math" panose="02040503050406030204" pitchFamily="18" charset="0"/>
                          </a:rPr>
                          <m:t>∗</m:t>
                        </m:r>
                      </m:sup>
                    </m:sSup>
                    <m:r>
                      <a:rPr lang="es-CR" sz="2000" b="0" i="1" smtClean="0">
                        <a:latin typeface="Cambria Math" panose="02040503050406030204" pitchFamily="18" charset="0"/>
                      </a:rPr>
                      <m:t>=0,0003</m:t>
                    </m:r>
                  </m:oMath>
                </a14:m>
                <a:r>
                  <a:rPr lang="es-CR" sz="2000" dirty="0"/>
                  <a:t>, </a:t>
                </a:r>
                <a14:m>
                  <m:oMath xmlns:m="http://schemas.openxmlformats.org/officeDocument/2006/math">
                    <m:r>
                      <a:rPr lang="es-CR" sz="2000">
                        <a:latin typeface="Cambria Math" panose="02040503050406030204" pitchFamily="18" charset="0"/>
                      </a:rPr>
                      <m:t>𝛾</m:t>
                    </m:r>
                    <m:r>
                      <a:rPr lang="es-CR" sz="2000" b="0" i="0" smtClean="0">
                        <a:latin typeface="Cambria Math" panose="02040503050406030204" pitchFamily="18" charset="0"/>
                      </a:rPr>
                      <m:t>=0,426</m:t>
                    </m:r>
                  </m:oMath>
                </a14:m>
                <a:r>
                  <a:rPr lang="es-CR" sz="2000" dirty="0"/>
                  <a:t> y </a:t>
                </a:r>
                <a14:m>
                  <m:oMath xmlns:m="http://schemas.openxmlformats.org/officeDocument/2006/math">
                    <m:r>
                      <a:rPr lang="es-CR" sz="2000" i="1" dirty="0">
                        <a:latin typeface="Cambria Math" panose="02040503050406030204" pitchFamily="18" charset="0"/>
                      </a:rPr>
                      <m:t>𝑅𝑀𝑆𝐸</m:t>
                    </m:r>
                    <m:r>
                      <a:rPr lang="es-CR" sz="2000" b="0" i="1" dirty="0" smtClean="0">
                        <a:latin typeface="Cambria Math" panose="02040503050406030204" pitchFamily="18" charset="0"/>
                      </a:rPr>
                      <m:t>=1,763)</m:t>
                    </m:r>
                  </m:oMath>
                </a14:m>
                <a:endParaRPr lang="es-CR"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7504" y="836712"/>
                <a:ext cx="8928992" cy="4525963"/>
              </a:xfrm>
              <a:blipFill>
                <a:blip r:embed="rId2"/>
                <a:stretch>
                  <a:fillRect l="-751" t="-673" r="-751"/>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p:pic>
        <p:nvPicPr>
          <p:cNvPr id="5" name="Imagen 4"/>
          <p:cNvPicPr>
            <a:picLocks noChangeAspect="1"/>
          </p:cNvPicPr>
          <p:nvPr/>
        </p:nvPicPr>
        <p:blipFill>
          <a:blip r:embed="rId3"/>
          <a:stretch>
            <a:fillRect/>
          </a:stretch>
        </p:blipFill>
        <p:spPr>
          <a:xfrm>
            <a:off x="251520" y="2708920"/>
            <a:ext cx="5232416" cy="4015825"/>
          </a:xfrm>
          <a:prstGeom prst="rect">
            <a:avLst/>
          </a:prstGeom>
        </p:spPr>
      </p:pic>
      <mc:AlternateContent xmlns:mc="http://schemas.openxmlformats.org/markup-compatibility/2006" xmlns:a14="http://schemas.microsoft.com/office/drawing/2010/main">
        <mc:Choice Requires="a14">
          <p:sp>
            <p:nvSpPr>
              <p:cNvPr id="6" name="CuadroTexto 5"/>
              <p:cNvSpPr txBox="1"/>
              <p:nvPr/>
            </p:nvSpPr>
            <p:spPr>
              <a:xfrm>
                <a:off x="5580112" y="2691006"/>
                <a:ext cx="3528392" cy="2610202"/>
              </a:xfrm>
              <a:prstGeom prst="rect">
                <a:avLst/>
              </a:prstGeom>
              <a:noFill/>
            </p:spPr>
            <p:txBody>
              <a:bodyPr wrap="square" rtlCol="0">
                <a:spAutoFit/>
              </a:bodyPr>
              <a:lstStyle/>
              <a:p>
                <a:r>
                  <a:rPr lang="es-CR" dirty="0"/>
                  <a:t>Nótese que:</a:t>
                </a:r>
              </a:p>
              <a:p>
                <a:endParaRPr lang="es-CR" dirty="0"/>
              </a:p>
              <a:p>
                <a:r>
                  <a:rPr lang="es-CR" dirty="0"/>
                  <a:t>1.</a:t>
                </a:r>
                <a14:m>
                  <m:oMath xmlns:m="http://schemas.openxmlformats.org/officeDocument/2006/math">
                    <m:sSub>
                      <m:sSubPr>
                        <m:ctrlPr>
                          <a:rPr lang="es-CR" i="1">
                            <a:latin typeface="Cambria Math"/>
                          </a:rPr>
                        </m:ctrlPr>
                      </m:sSubPr>
                      <m:e>
                        <m:r>
                          <a:rPr lang="es-CR">
                            <a:latin typeface="Cambria Math" panose="02040503050406030204" pitchFamily="18" charset="0"/>
                          </a:rPr>
                          <m:t>𝑏</m:t>
                        </m:r>
                      </m:e>
                      <m:sub>
                        <m:r>
                          <m:rPr>
                            <m:sty m:val="p"/>
                          </m:rPr>
                          <a:rPr lang="es-CR" b="0" i="0" smtClean="0">
                            <a:latin typeface="Cambria Math" panose="02040503050406030204" pitchFamily="18" charset="0"/>
                          </a:rPr>
                          <m:t>t</m:t>
                        </m:r>
                      </m:sub>
                    </m:sSub>
                  </m:oMath>
                </a14:m>
                <a:r>
                  <a:rPr lang="es-CR" dirty="0"/>
                  <a:t> es constante</a:t>
                </a:r>
              </a:p>
              <a:p>
                <a:r>
                  <a:rPr lang="es-CR" dirty="0"/>
                  <a:t>2.</a:t>
                </a:r>
                <a14:m>
                  <m:oMath xmlns:m="http://schemas.openxmlformats.org/officeDocument/2006/math">
                    <m:sSub>
                      <m:sSubPr>
                        <m:ctrlPr>
                          <a:rPr lang="es-CR" b="0" i="1" smtClean="0">
                            <a:latin typeface="Cambria Math"/>
                          </a:rPr>
                        </m:ctrlPr>
                      </m:sSubPr>
                      <m:e>
                        <m:acc>
                          <m:accPr>
                            <m:chr m:val="̂"/>
                            <m:ctrlPr>
                              <a:rPr lang="es-CR" i="1">
                                <a:latin typeface="Cambria Math"/>
                              </a:rPr>
                            </m:ctrlPr>
                          </m:accPr>
                          <m:e>
                            <m:r>
                              <a:rPr lang="es-CR">
                                <a:latin typeface="Cambria Math" panose="02040503050406030204" pitchFamily="18" charset="0"/>
                              </a:rPr>
                              <m:t>𝑦</m:t>
                            </m:r>
                          </m:e>
                        </m:acc>
                      </m:e>
                      <m:sub>
                        <m:r>
                          <a:rPr lang="es-CR" b="0" i="1" smtClean="0">
                            <a:latin typeface="Cambria Math" panose="02040503050406030204" pitchFamily="18" charset="0"/>
                          </a:rPr>
                          <m:t>𝑡</m:t>
                        </m:r>
                      </m:sub>
                    </m:sSub>
                  </m:oMath>
                </a14:m>
                <a:r>
                  <a:rPr lang="es-CR" dirty="0"/>
                  <a:t> es la suma de los componentes</a:t>
                </a:r>
              </a:p>
              <a:p>
                <a:r>
                  <a:rPr lang="es-CR" dirty="0"/>
                  <a:t>3. </a:t>
                </a:r>
                <a14:m>
                  <m:oMath xmlns:m="http://schemas.openxmlformats.org/officeDocument/2006/math">
                    <m:sSub>
                      <m:sSubPr>
                        <m:ctrlPr>
                          <a:rPr lang="es-CR" i="1">
                            <a:latin typeface="Cambria Math"/>
                          </a:rPr>
                        </m:ctrlPr>
                      </m:sSubPr>
                      <m:e>
                        <m:r>
                          <a:rPr lang="es-CR">
                            <a:latin typeface="Cambria Math" panose="02040503050406030204" pitchFamily="18" charset="0"/>
                          </a:rPr>
                          <m:t>𝑠</m:t>
                        </m:r>
                      </m:e>
                      <m:sub>
                        <m:r>
                          <a:rPr lang="es-CR">
                            <a:latin typeface="Cambria Math" panose="02040503050406030204" pitchFamily="18" charset="0"/>
                          </a:rPr>
                          <m:t>𝑡</m:t>
                        </m:r>
                      </m:sub>
                    </m:sSub>
                  </m:oMath>
                </a14:m>
                <a:r>
                  <a:rPr lang="es-CR" dirty="0"/>
                  <a:t> debe iniciar antes para calibrar   </a:t>
                </a:r>
              </a:p>
              <a:p>
                <a:r>
                  <a:rPr lang="es-CR" dirty="0"/>
                  <a:t>    el efecto estacional.</a:t>
                </a:r>
              </a:p>
              <a:p>
                <a:r>
                  <a:rPr lang="es-CR" dirty="0"/>
                  <a:t>4. </a:t>
                </a:r>
                <a14:m>
                  <m:oMath xmlns:m="http://schemas.openxmlformats.org/officeDocument/2006/math">
                    <m:sSub>
                      <m:sSubPr>
                        <m:ctrlPr>
                          <a:rPr lang="es-CR" i="1">
                            <a:latin typeface="Cambria Math"/>
                          </a:rPr>
                        </m:ctrlPr>
                      </m:sSubPr>
                      <m:e>
                        <m:acc>
                          <m:accPr>
                            <m:chr m:val="̂"/>
                            <m:ctrlPr>
                              <a:rPr lang="es-CR" i="1">
                                <a:latin typeface="Cambria Math"/>
                              </a:rPr>
                            </m:ctrlPr>
                          </m:accPr>
                          <m:e>
                            <m:r>
                              <a:rPr lang="es-CR">
                                <a:latin typeface="Cambria Math" panose="02040503050406030204" pitchFamily="18" charset="0"/>
                              </a:rPr>
                              <m:t>𝑦</m:t>
                            </m:r>
                          </m:e>
                        </m:acc>
                      </m:e>
                      <m:sub>
                        <m:r>
                          <m:rPr>
                            <m:sty m:val="p"/>
                          </m:rPr>
                          <a:rPr lang="es-CR" b="0" i="0" smtClean="0">
                            <a:latin typeface="Cambria Math" panose="02040503050406030204" pitchFamily="18" charset="0"/>
                          </a:rPr>
                          <m:t>T</m:t>
                        </m:r>
                        <m:r>
                          <a:rPr lang="es-CR">
                            <a:latin typeface="Cambria Math" panose="02040503050406030204" pitchFamily="18" charset="0"/>
                          </a:rPr>
                          <m:t>+</m:t>
                        </m:r>
                        <m:r>
                          <a:rPr lang="es-CR">
                            <a:latin typeface="Cambria Math" panose="02040503050406030204" pitchFamily="18" charset="0"/>
                          </a:rPr>
                          <m:t>h</m:t>
                        </m:r>
                        <m:r>
                          <a:rPr lang="es-CR">
                            <a:latin typeface="Cambria Math" panose="02040503050406030204" pitchFamily="18" charset="0"/>
                          </a:rPr>
                          <m:t>|</m:t>
                        </m:r>
                        <m:r>
                          <a:rPr lang="es-CR" b="0" i="1" smtClean="0">
                            <a:latin typeface="Cambria Math" panose="02040503050406030204" pitchFamily="18" charset="0"/>
                          </a:rPr>
                          <m:t>𝑇</m:t>
                        </m:r>
                      </m:sub>
                    </m:sSub>
                  </m:oMath>
                </a14:m>
                <a:r>
                  <a:rPr lang="es-CR" dirty="0"/>
                  <a:t> no es el valor anterior,    </a:t>
                </a:r>
              </a:p>
              <a:p>
                <a:r>
                  <a:rPr lang="es-CR" dirty="0"/>
                  <a:t>    esto debido al efecto estacional y </a:t>
                </a:r>
              </a:p>
              <a:p>
                <a:r>
                  <a:rPr lang="es-CR" dirty="0"/>
                  <a:t>    de tendencia. </a:t>
                </a:r>
              </a:p>
            </p:txBody>
          </p:sp>
        </mc:Choice>
        <mc:Fallback xmlns="">
          <p:sp>
            <p:nvSpPr>
              <p:cNvPr id="6" name="CuadroTexto 5"/>
              <p:cNvSpPr txBox="1">
                <a:spLocks noRot="1" noChangeAspect="1" noMove="1" noResize="1" noEditPoints="1" noAdjustHandles="1" noChangeArrowheads="1" noChangeShapeType="1" noTextEdit="1"/>
              </p:cNvSpPr>
              <p:nvPr/>
            </p:nvSpPr>
            <p:spPr>
              <a:xfrm>
                <a:off x="5580112" y="2691006"/>
                <a:ext cx="3528392" cy="2610202"/>
              </a:xfrm>
              <a:prstGeom prst="rect">
                <a:avLst/>
              </a:prstGeom>
              <a:blipFill>
                <a:blip r:embed="rId4"/>
                <a:stretch>
                  <a:fillRect l="-1382" t="-1166" r="-5354" b="-2564"/>
                </a:stretch>
              </a:blipFill>
            </p:spPr>
            <p:txBody>
              <a:bodyPr/>
              <a:lstStyle/>
              <a:p>
                <a:r>
                  <a:rPr lang="es-CR">
                    <a:noFill/>
                  </a:rPr>
                  <a:t> </a:t>
                </a:r>
              </a:p>
            </p:txBody>
          </p:sp>
        </mc:Fallback>
      </mc:AlternateContent>
    </p:spTree>
    <p:extLst>
      <p:ext uri="{BB962C8B-B14F-4D97-AF65-F5344CB8AC3E}">
        <p14:creationId xmlns:p14="http://schemas.microsoft.com/office/powerpoint/2010/main" val="1936722271"/>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836712"/>
                <a:ext cx="8928992" cy="4525963"/>
              </a:xfrm>
            </p:spPr>
            <p:txBody>
              <a:bodyPr>
                <a:normAutofit/>
              </a:bodyPr>
              <a:lstStyle/>
              <a:p>
                <a:pPr marL="0" indent="0" algn="just">
                  <a:buNone/>
                </a:pPr>
                <a:r>
                  <a:rPr lang="es-CR" sz="2000" dirty="0"/>
                  <a:t>Aplicando el método de </a:t>
                </a:r>
                <a:r>
                  <a:rPr lang="es-CR" sz="2000" dirty="0" err="1"/>
                  <a:t>Holt-Winters</a:t>
                </a:r>
                <a:r>
                  <a:rPr lang="es-CR" sz="2000" dirty="0"/>
                  <a:t> con estacionalidad multiplicativa, tenemos la siguiente tabla. Los parámetros de suavizado y las estimaciones iniciales para los componentes se han estimado minimizando el </a:t>
                </a:r>
                <a14:m>
                  <m:oMath xmlns:m="http://schemas.openxmlformats.org/officeDocument/2006/math">
                    <m:r>
                      <a:rPr lang="es-CR" sz="2000" i="1" dirty="0" smtClean="0">
                        <a:latin typeface="Cambria Math" panose="02040503050406030204" pitchFamily="18" charset="0"/>
                      </a:rPr>
                      <m:t>𝑅𝑀𝑆𝐸</m:t>
                    </m:r>
                  </m:oMath>
                </a14:m>
                <a:r>
                  <a:rPr lang="es-CR" sz="2000" dirty="0"/>
                  <a:t> </a:t>
                </a:r>
                <a14:m>
                  <m:oMath xmlns:m="http://schemas.openxmlformats.org/officeDocument/2006/math">
                    <m:r>
                      <a:rPr lang="es-CR" sz="2000" b="0" i="0" smtClean="0">
                        <a:latin typeface="Cambria Math" panose="02040503050406030204" pitchFamily="18" charset="0"/>
                      </a:rPr>
                      <m:t>(</m:t>
                    </m:r>
                    <m:r>
                      <a:rPr lang="es-CR" sz="2000">
                        <a:latin typeface="Cambria Math" panose="02040503050406030204" pitchFamily="18" charset="0"/>
                      </a:rPr>
                      <m:t>𝛼</m:t>
                    </m:r>
                    <m:r>
                      <a:rPr lang="es-CR" sz="2000" b="0" i="0" smtClean="0">
                        <a:latin typeface="Cambria Math" panose="02040503050406030204" pitchFamily="18" charset="0"/>
                      </a:rPr>
                      <m:t>=0.441</m:t>
                    </m:r>
                  </m:oMath>
                </a14:m>
                <a:r>
                  <a:rPr lang="es-CR" sz="2000" dirty="0"/>
                  <a:t>, </a:t>
                </a:r>
                <a14:m>
                  <m:oMath xmlns:m="http://schemas.openxmlformats.org/officeDocument/2006/math">
                    <m:sSup>
                      <m:sSupPr>
                        <m:ctrlPr>
                          <a:rPr lang="es-CR" sz="2000" i="1">
                            <a:latin typeface="Cambria Math"/>
                          </a:rPr>
                        </m:ctrlPr>
                      </m:sSupPr>
                      <m:e>
                        <m:r>
                          <a:rPr lang="es-CR" sz="2000">
                            <a:latin typeface="Cambria Math" panose="02040503050406030204" pitchFamily="18" charset="0"/>
                          </a:rPr>
                          <m:t>𝛽</m:t>
                        </m:r>
                      </m:e>
                      <m:sup>
                        <m:r>
                          <a:rPr lang="es-CR" sz="2000">
                            <a:latin typeface="Cambria Math" panose="02040503050406030204" pitchFamily="18" charset="0"/>
                          </a:rPr>
                          <m:t>∗</m:t>
                        </m:r>
                      </m:sup>
                    </m:sSup>
                    <m:r>
                      <a:rPr lang="es-CR" sz="2000" b="0" i="1" smtClean="0">
                        <a:latin typeface="Cambria Math" panose="02040503050406030204" pitchFamily="18" charset="0"/>
                      </a:rPr>
                      <m:t>=0,030</m:t>
                    </m:r>
                  </m:oMath>
                </a14:m>
                <a:r>
                  <a:rPr lang="es-CR" sz="2000" dirty="0"/>
                  <a:t>, </a:t>
                </a:r>
                <a:endParaRPr lang="es-CR" sz="2000" dirty="0">
                  <a:latin typeface="Cambria Math" panose="02040503050406030204" pitchFamily="18" charset="0"/>
                </a:endParaRPr>
              </a:p>
              <a:p>
                <a:pPr marL="0" indent="0" algn="just">
                  <a:buNone/>
                </a:pPr>
                <a14:m>
                  <m:oMath xmlns:m="http://schemas.openxmlformats.org/officeDocument/2006/math">
                    <m:r>
                      <a:rPr lang="es-CR" sz="2000">
                        <a:latin typeface="Cambria Math" panose="02040503050406030204" pitchFamily="18" charset="0"/>
                      </a:rPr>
                      <m:t>𝛾</m:t>
                    </m:r>
                    <m:r>
                      <a:rPr lang="es-CR" sz="2000" b="0" i="0" smtClean="0">
                        <a:latin typeface="Cambria Math" panose="02040503050406030204" pitchFamily="18" charset="0"/>
                      </a:rPr>
                      <m:t>=0,002</m:t>
                    </m:r>
                  </m:oMath>
                </a14:m>
                <a:r>
                  <a:rPr lang="es-CR" sz="2000" dirty="0"/>
                  <a:t> y </a:t>
                </a:r>
                <a14:m>
                  <m:oMath xmlns:m="http://schemas.openxmlformats.org/officeDocument/2006/math">
                    <m:r>
                      <a:rPr lang="es-CR" sz="2000" i="1" dirty="0">
                        <a:latin typeface="Cambria Math" panose="02040503050406030204" pitchFamily="18" charset="0"/>
                      </a:rPr>
                      <m:t>𝑅𝑀𝑆𝐸</m:t>
                    </m:r>
                    <m:r>
                      <a:rPr lang="es-CR" sz="2000" b="0" i="1" dirty="0" smtClean="0">
                        <a:latin typeface="Cambria Math" panose="02040503050406030204" pitchFamily="18" charset="0"/>
                      </a:rPr>
                      <m:t>=1,576)</m:t>
                    </m:r>
                  </m:oMath>
                </a14:m>
                <a:r>
                  <a:rPr lang="es-CR" sz="2000" dirty="0"/>
                  <a:t>.</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836712"/>
                <a:ext cx="8928992" cy="4525963"/>
              </a:xfrm>
              <a:blipFill>
                <a:blip r:embed="rId2"/>
                <a:stretch>
                  <a:fillRect l="-751" t="-673" r="-751"/>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179512" y="2276872"/>
            <a:ext cx="5256585" cy="4464496"/>
          </a:xfrm>
          <a:prstGeom prst="rect">
            <a:avLst/>
          </a:prstGeom>
        </p:spPr>
      </p:pic>
      <mc:AlternateContent xmlns:mc="http://schemas.openxmlformats.org/markup-compatibility/2006" xmlns:a14="http://schemas.microsoft.com/office/drawing/2010/main">
        <mc:Choice Requires="a14">
          <p:sp>
            <p:nvSpPr>
              <p:cNvPr id="7" name="CuadroTexto 6"/>
              <p:cNvSpPr txBox="1"/>
              <p:nvPr/>
            </p:nvSpPr>
            <p:spPr>
              <a:xfrm>
                <a:off x="5580112" y="2276872"/>
                <a:ext cx="3528392" cy="2610202"/>
              </a:xfrm>
              <a:prstGeom prst="rect">
                <a:avLst/>
              </a:prstGeom>
              <a:noFill/>
            </p:spPr>
            <p:txBody>
              <a:bodyPr wrap="square" rtlCol="0">
                <a:spAutoFit/>
              </a:bodyPr>
              <a:lstStyle/>
              <a:p>
                <a:r>
                  <a:rPr lang="es-CR" dirty="0"/>
                  <a:t>Nótese que:</a:t>
                </a:r>
              </a:p>
              <a:p>
                <a:endParaRPr lang="es-CR" dirty="0"/>
              </a:p>
              <a:p>
                <a:r>
                  <a:rPr lang="es-CR" dirty="0"/>
                  <a:t>1.</a:t>
                </a:r>
                <a14:m>
                  <m:oMath xmlns:m="http://schemas.openxmlformats.org/officeDocument/2006/math">
                    <m:sSub>
                      <m:sSubPr>
                        <m:ctrlPr>
                          <a:rPr lang="es-CR" i="1">
                            <a:latin typeface="Cambria Math"/>
                          </a:rPr>
                        </m:ctrlPr>
                      </m:sSubPr>
                      <m:e>
                        <m:r>
                          <a:rPr lang="es-CR">
                            <a:latin typeface="Cambria Math" panose="02040503050406030204" pitchFamily="18" charset="0"/>
                          </a:rPr>
                          <m:t>𝑏</m:t>
                        </m:r>
                      </m:e>
                      <m:sub>
                        <m:r>
                          <m:rPr>
                            <m:sty m:val="p"/>
                          </m:rPr>
                          <a:rPr lang="es-CR" b="0" i="0" smtClean="0">
                            <a:latin typeface="Cambria Math" panose="02040503050406030204" pitchFamily="18" charset="0"/>
                          </a:rPr>
                          <m:t>t</m:t>
                        </m:r>
                      </m:sub>
                    </m:sSub>
                  </m:oMath>
                </a14:m>
                <a:r>
                  <a:rPr lang="es-CR" dirty="0"/>
                  <a:t> es constante</a:t>
                </a:r>
              </a:p>
              <a:p>
                <a:r>
                  <a:rPr lang="es-CR" dirty="0"/>
                  <a:t>2.</a:t>
                </a:r>
                <a14:m>
                  <m:oMath xmlns:m="http://schemas.openxmlformats.org/officeDocument/2006/math">
                    <m:sSub>
                      <m:sSubPr>
                        <m:ctrlPr>
                          <a:rPr lang="es-CR" b="0" i="1" smtClean="0">
                            <a:latin typeface="Cambria Math"/>
                          </a:rPr>
                        </m:ctrlPr>
                      </m:sSubPr>
                      <m:e>
                        <m:acc>
                          <m:accPr>
                            <m:chr m:val="̂"/>
                            <m:ctrlPr>
                              <a:rPr lang="es-CR" i="1">
                                <a:latin typeface="Cambria Math"/>
                              </a:rPr>
                            </m:ctrlPr>
                          </m:accPr>
                          <m:e>
                            <m:r>
                              <a:rPr lang="es-CR">
                                <a:latin typeface="Cambria Math" panose="02040503050406030204" pitchFamily="18" charset="0"/>
                              </a:rPr>
                              <m:t>𝑦</m:t>
                            </m:r>
                          </m:e>
                        </m:acc>
                      </m:e>
                      <m:sub>
                        <m:r>
                          <a:rPr lang="es-CR" b="0" i="1" smtClean="0">
                            <a:latin typeface="Cambria Math" panose="02040503050406030204" pitchFamily="18" charset="0"/>
                          </a:rPr>
                          <m:t>𝑡</m:t>
                        </m:r>
                      </m:sub>
                    </m:sSub>
                  </m:oMath>
                </a14:m>
                <a:r>
                  <a:rPr lang="es-CR" dirty="0"/>
                  <a:t> es </a:t>
                </a:r>
                <a14:m>
                  <m:oMath xmlns:m="http://schemas.openxmlformats.org/officeDocument/2006/math">
                    <m:r>
                      <a:rPr lang="es-CR" i="1">
                        <a:latin typeface="Cambria Math"/>
                      </a:rPr>
                      <m:t>(</m:t>
                    </m:r>
                    <m:sSub>
                      <m:sSubPr>
                        <m:ctrlPr>
                          <a:rPr lang="es-CR" i="1">
                            <a:latin typeface="Cambria Math"/>
                          </a:rPr>
                        </m:ctrlPr>
                      </m:sSubPr>
                      <m:e>
                        <m:r>
                          <a:rPr lang="es-CR" i="1">
                            <a:latin typeface="Cambria Math"/>
                          </a:rPr>
                          <m:t>𝓁</m:t>
                        </m:r>
                      </m:e>
                      <m:sub>
                        <m:r>
                          <a:rPr lang="es-CR" i="1">
                            <a:latin typeface="Cambria Math"/>
                          </a:rPr>
                          <m:t>𝑡</m:t>
                        </m:r>
                      </m:sub>
                    </m:sSub>
                    <m:r>
                      <a:rPr lang="es-CR" i="1">
                        <a:latin typeface="Cambria Math"/>
                      </a:rPr>
                      <m:t>+</m:t>
                    </m:r>
                    <m:r>
                      <a:rPr lang="es-CR" i="1">
                        <a:latin typeface="Cambria Math"/>
                      </a:rPr>
                      <m:t>h</m:t>
                    </m:r>
                    <m:sSub>
                      <m:sSubPr>
                        <m:ctrlPr>
                          <a:rPr lang="es-CR" i="1">
                            <a:latin typeface="Cambria Math"/>
                          </a:rPr>
                        </m:ctrlPr>
                      </m:sSubPr>
                      <m:e>
                        <m:r>
                          <a:rPr lang="es-CR" i="1">
                            <a:latin typeface="Cambria Math"/>
                          </a:rPr>
                          <m:t>𝑏</m:t>
                        </m:r>
                      </m:e>
                      <m:sub>
                        <m:r>
                          <a:rPr lang="es-CR" i="1">
                            <a:latin typeface="Cambria Math"/>
                          </a:rPr>
                          <m:t>𝑡</m:t>
                        </m:r>
                      </m:sub>
                    </m:sSub>
                    <m:r>
                      <a:rPr lang="es-CR" i="1">
                        <a:latin typeface="Cambria Math"/>
                      </a:rPr>
                      <m:t>)</m:t>
                    </m:r>
                    <m:sSub>
                      <m:sSubPr>
                        <m:ctrlPr>
                          <a:rPr lang="es-CR" i="1">
                            <a:latin typeface="Cambria Math"/>
                          </a:rPr>
                        </m:ctrlPr>
                      </m:sSubPr>
                      <m:e>
                        <m:r>
                          <a:rPr lang="es-CR" i="1">
                            <a:latin typeface="Cambria Math"/>
                          </a:rPr>
                          <m:t>𝑠</m:t>
                        </m:r>
                      </m:e>
                      <m:sub>
                        <m:r>
                          <a:rPr lang="es-CR" i="1">
                            <a:latin typeface="Cambria Math"/>
                          </a:rPr>
                          <m:t>𝑡</m:t>
                        </m:r>
                        <m:r>
                          <a:rPr lang="es-CR" i="1">
                            <a:latin typeface="Cambria Math"/>
                          </a:rPr>
                          <m:t>+</m:t>
                        </m:r>
                        <m:r>
                          <a:rPr lang="es-CR" i="1">
                            <a:latin typeface="Cambria Math"/>
                          </a:rPr>
                          <m:t>h</m:t>
                        </m:r>
                        <m:r>
                          <a:rPr lang="es-CR" i="1">
                            <a:latin typeface="Cambria Math"/>
                          </a:rPr>
                          <m:t>−</m:t>
                        </m:r>
                        <m:r>
                          <a:rPr lang="es-CR" i="1">
                            <a:latin typeface="Cambria Math"/>
                          </a:rPr>
                          <m:t>𝑚</m:t>
                        </m:r>
                        <m:d>
                          <m:dPr>
                            <m:ctrlPr>
                              <a:rPr lang="es-CR" i="1">
                                <a:latin typeface="Cambria Math"/>
                              </a:rPr>
                            </m:ctrlPr>
                          </m:dPr>
                          <m:e>
                            <m:r>
                              <a:rPr lang="es-CR" i="1">
                                <a:latin typeface="Cambria Math"/>
                              </a:rPr>
                              <m:t>𝑘</m:t>
                            </m:r>
                            <m:r>
                              <a:rPr lang="es-CR" i="1">
                                <a:latin typeface="Cambria Math"/>
                              </a:rPr>
                              <m:t>+1</m:t>
                            </m:r>
                          </m:e>
                        </m:d>
                      </m:sub>
                    </m:sSub>
                  </m:oMath>
                </a14:m>
                <a:endParaRPr lang="es-CR" dirty="0"/>
              </a:p>
              <a:p>
                <a:r>
                  <a:rPr lang="es-CR" dirty="0"/>
                  <a:t>3. </a:t>
                </a:r>
                <a14:m>
                  <m:oMath xmlns:m="http://schemas.openxmlformats.org/officeDocument/2006/math">
                    <m:sSub>
                      <m:sSubPr>
                        <m:ctrlPr>
                          <a:rPr lang="es-CR" i="1">
                            <a:latin typeface="Cambria Math"/>
                          </a:rPr>
                        </m:ctrlPr>
                      </m:sSubPr>
                      <m:e>
                        <m:r>
                          <a:rPr lang="es-CR">
                            <a:latin typeface="Cambria Math" panose="02040503050406030204" pitchFamily="18" charset="0"/>
                          </a:rPr>
                          <m:t>𝑠</m:t>
                        </m:r>
                      </m:e>
                      <m:sub>
                        <m:r>
                          <a:rPr lang="es-CR">
                            <a:latin typeface="Cambria Math" panose="02040503050406030204" pitchFamily="18" charset="0"/>
                          </a:rPr>
                          <m:t>𝑡</m:t>
                        </m:r>
                      </m:sub>
                    </m:sSub>
                  </m:oMath>
                </a14:m>
                <a:r>
                  <a:rPr lang="es-CR" dirty="0"/>
                  <a:t> debe iniciar antes para calibrar   </a:t>
                </a:r>
              </a:p>
              <a:p>
                <a:r>
                  <a:rPr lang="es-CR" dirty="0"/>
                  <a:t>    el efecto estacional.</a:t>
                </a:r>
              </a:p>
              <a:p>
                <a:r>
                  <a:rPr lang="es-CR" dirty="0"/>
                  <a:t>4. </a:t>
                </a:r>
                <a14:m>
                  <m:oMath xmlns:m="http://schemas.openxmlformats.org/officeDocument/2006/math">
                    <m:sSub>
                      <m:sSubPr>
                        <m:ctrlPr>
                          <a:rPr lang="es-CR" i="1">
                            <a:latin typeface="Cambria Math"/>
                          </a:rPr>
                        </m:ctrlPr>
                      </m:sSubPr>
                      <m:e>
                        <m:acc>
                          <m:accPr>
                            <m:chr m:val="̂"/>
                            <m:ctrlPr>
                              <a:rPr lang="es-CR" i="1">
                                <a:latin typeface="Cambria Math"/>
                              </a:rPr>
                            </m:ctrlPr>
                          </m:accPr>
                          <m:e>
                            <m:r>
                              <a:rPr lang="es-CR">
                                <a:latin typeface="Cambria Math" panose="02040503050406030204" pitchFamily="18" charset="0"/>
                              </a:rPr>
                              <m:t>𝑦</m:t>
                            </m:r>
                          </m:e>
                        </m:acc>
                      </m:e>
                      <m:sub>
                        <m:r>
                          <a:rPr lang="es-CR">
                            <a:latin typeface="Cambria Math" panose="02040503050406030204" pitchFamily="18" charset="0"/>
                          </a:rPr>
                          <m:t>𝑡</m:t>
                        </m:r>
                        <m:r>
                          <a:rPr lang="es-CR">
                            <a:latin typeface="Cambria Math" panose="02040503050406030204" pitchFamily="18" charset="0"/>
                          </a:rPr>
                          <m:t>+</m:t>
                        </m:r>
                        <m:r>
                          <a:rPr lang="es-CR">
                            <a:latin typeface="Cambria Math" panose="02040503050406030204" pitchFamily="18" charset="0"/>
                          </a:rPr>
                          <m:t>h</m:t>
                        </m:r>
                        <m:r>
                          <a:rPr lang="es-CR">
                            <a:latin typeface="Cambria Math" panose="02040503050406030204" pitchFamily="18" charset="0"/>
                          </a:rPr>
                          <m:t>|</m:t>
                        </m:r>
                        <m:r>
                          <a:rPr lang="es-CR" b="0" i="1" smtClean="0">
                            <a:latin typeface="Cambria Math" panose="02040503050406030204" pitchFamily="18" charset="0"/>
                          </a:rPr>
                          <m:t>𝑇</m:t>
                        </m:r>
                      </m:sub>
                    </m:sSub>
                  </m:oMath>
                </a14:m>
                <a:r>
                  <a:rPr lang="es-CR" dirty="0"/>
                  <a:t> no es el valor anterior,    </a:t>
                </a:r>
              </a:p>
              <a:p>
                <a:r>
                  <a:rPr lang="es-CR" dirty="0"/>
                  <a:t>    esto debido al efecto estacional y </a:t>
                </a:r>
              </a:p>
              <a:p>
                <a:r>
                  <a:rPr lang="es-CR" dirty="0"/>
                  <a:t>    de tendencia. </a:t>
                </a:r>
              </a:p>
            </p:txBody>
          </p:sp>
        </mc:Choice>
        <mc:Fallback xmlns="">
          <p:sp>
            <p:nvSpPr>
              <p:cNvPr id="7" name="CuadroTexto 6"/>
              <p:cNvSpPr txBox="1">
                <a:spLocks noRot="1" noChangeAspect="1" noMove="1" noResize="1" noEditPoints="1" noAdjustHandles="1" noChangeArrowheads="1" noChangeShapeType="1" noTextEdit="1"/>
              </p:cNvSpPr>
              <p:nvPr/>
            </p:nvSpPr>
            <p:spPr>
              <a:xfrm>
                <a:off x="5580112" y="2276872"/>
                <a:ext cx="3528392" cy="2610202"/>
              </a:xfrm>
              <a:prstGeom prst="rect">
                <a:avLst/>
              </a:prstGeom>
              <a:blipFill>
                <a:blip r:embed="rId4"/>
                <a:stretch>
                  <a:fillRect l="-1382" t="-1402" r="-5354" b="-3505"/>
                </a:stretch>
              </a:blipFill>
            </p:spPr>
            <p:txBody>
              <a:bodyPr/>
              <a:lstStyle/>
              <a:p>
                <a:r>
                  <a:rPr lang="es-CR">
                    <a:noFill/>
                  </a:rPr>
                  <a:t> </a:t>
                </a:r>
              </a:p>
            </p:txBody>
          </p:sp>
        </mc:Fallback>
      </mc:AlternateContent>
    </p:spTree>
    <p:extLst>
      <p:ext uri="{BB962C8B-B14F-4D97-AF65-F5344CB8AC3E}">
        <p14:creationId xmlns:p14="http://schemas.microsoft.com/office/powerpoint/2010/main" val="41952364"/>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9512" y="908721"/>
            <a:ext cx="8856984" cy="864096"/>
          </a:xfrm>
        </p:spPr>
        <p:txBody>
          <a:bodyPr>
            <a:normAutofit/>
          </a:bodyPr>
          <a:lstStyle/>
          <a:p>
            <a:pPr marL="0" indent="0" algn="just">
              <a:buNone/>
            </a:pPr>
            <a:r>
              <a:rPr lang="es-CR" sz="2000" dirty="0"/>
              <a:t>Los pronósticos bajo ambos métodos es el siguiente. Véase que los valores ajustados son muy similares, al igual que los pronósticos.</a:t>
            </a:r>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p:pic>
        <p:nvPicPr>
          <p:cNvPr id="5" name="Imagen 4"/>
          <p:cNvPicPr>
            <a:picLocks noChangeAspect="1"/>
          </p:cNvPicPr>
          <p:nvPr/>
        </p:nvPicPr>
        <p:blipFill>
          <a:blip r:embed="rId2"/>
          <a:stretch>
            <a:fillRect/>
          </a:stretch>
        </p:blipFill>
        <p:spPr>
          <a:xfrm>
            <a:off x="611560" y="1951114"/>
            <a:ext cx="8136904" cy="4729554"/>
          </a:xfrm>
          <a:prstGeom prst="rect">
            <a:avLst/>
          </a:prstGeom>
        </p:spPr>
      </p:pic>
    </p:spTree>
    <p:extLst>
      <p:ext uri="{BB962C8B-B14F-4D97-AF65-F5344CB8AC3E}">
        <p14:creationId xmlns:p14="http://schemas.microsoft.com/office/powerpoint/2010/main" val="235233288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15616" y="3356992"/>
            <a:ext cx="6432878" cy="3240360"/>
          </a:xfrm>
          <a:prstGeom prst="rect">
            <a:avLst/>
          </a:prstGeom>
        </p:spPr>
      </p:pic>
      <p:sp>
        <p:nvSpPr>
          <p:cNvPr id="6" name="Título 1"/>
          <p:cNvSpPr txBox="1">
            <a:spLocks/>
          </p:cNvSpPr>
          <p:nvPr/>
        </p:nvSpPr>
        <p:spPr>
          <a:xfrm>
            <a:off x="179512" y="116632"/>
            <a:ext cx="8784976" cy="70609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Fundamentos de las medias móviles</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980728"/>
                <a:ext cx="8928992" cy="1944216"/>
              </a:xfrm>
            </p:spPr>
            <p:txBody>
              <a:bodyPr>
                <a:normAutofit/>
              </a:bodyPr>
              <a:lstStyle/>
              <a:p>
                <a:pPr algn="just"/>
                <a:r>
                  <a:rPr lang="es-CR" sz="2400" dirty="0"/>
                  <a:t>Según lo anterior, el objetivo del filtro lineal es suavizar una serie </a:t>
                </a:r>
                <a14:m>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oMath>
                </a14:m>
                <a:r>
                  <a:rPr lang="es-CR" sz="2400" dirty="0"/>
                  <a:t> para obtener una serie </a:t>
                </a:r>
                <a14:m>
                  <m:oMath xmlns:m="http://schemas.openxmlformats.org/officeDocument/2006/math">
                    <m:sSub>
                      <m:sSubPr>
                        <m:ctrlPr>
                          <a:rPr lang="es-CR" sz="2400" i="1">
                            <a:latin typeface="Cambria Math"/>
                          </a:rPr>
                        </m:ctrlPr>
                      </m:sSubPr>
                      <m:e>
                        <m:r>
                          <a:rPr lang="es-CR" sz="2400" b="0" i="1" smtClean="0">
                            <a:latin typeface="Cambria Math" panose="02040503050406030204" pitchFamily="18" charset="0"/>
                          </a:rPr>
                          <m:t>𝑧</m:t>
                        </m:r>
                      </m:e>
                      <m:sub>
                        <m:r>
                          <a:rPr lang="es-CR" sz="2400" i="1">
                            <a:latin typeface="Cambria Math" panose="02040503050406030204" pitchFamily="18" charset="0"/>
                          </a:rPr>
                          <m:t>𝑡</m:t>
                        </m:r>
                      </m:sub>
                    </m:sSub>
                  </m:oMath>
                </a14:m>
                <a:r>
                  <a:rPr lang="es-CR" sz="2400" dirty="0"/>
                  <a:t>, la cuál sería la transformación de la primera con el efecto medio móvil en el tiempo.</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980728"/>
                <a:ext cx="8928992" cy="1944216"/>
              </a:xfrm>
              <a:blipFill>
                <a:blip r:embed="rId3"/>
                <a:stretch>
                  <a:fillRect l="-956" t="-2508" r="-1093"/>
                </a:stretch>
              </a:blipFill>
            </p:spPr>
            <p:txBody>
              <a:bodyPr/>
              <a:lstStyle/>
              <a:p>
                <a:r>
                  <a:rPr lang="es-CR">
                    <a:noFill/>
                  </a:rPr>
                  <a:t> </a:t>
                </a:r>
              </a:p>
            </p:txBody>
          </p:sp>
        </mc:Fallback>
      </mc:AlternateContent>
    </p:spTree>
    <p:extLst>
      <p:ext uri="{BB962C8B-B14F-4D97-AF65-F5344CB8AC3E}">
        <p14:creationId xmlns:p14="http://schemas.microsoft.com/office/powerpoint/2010/main" val="2869955191"/>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p:sp>
        <p:nvSpPr>
          <p:cNvPr id="5" name="Marcador de contenido 2"/>
          <p:cNvSpPr>
            <a:spLocks noGrp="1"/>
          </p:cNvSpPr>
          <p:nvPr>
            <p:ph idx="1"/>
          </p:nvPr>
        </p:nvSpPr>
        <p:spPr>
          <a:xfrm>
            <a:off x="107504" y="908720"/>
            <a:ext cx="8928992" cy="5688632"/>
          </a:xfrm>
        </p:spPr>
        <p:txBody>
          <a:bodyPr>
            <a:normAutofit/>
          </a:bodyPr>
          <a:lstStyle/>
          <a:p>
            <a:pPr algn="just"/>
            <a:r>
              <a:rPr lang="es-CR" sz="2000" dirty="0"/>
              <a:t>Los modelos </a:t>
            </a:r>
            <a:r>
              <a:rPr lang="es-CR" sz="2000" dirty="0" err="1"/>
              <a:t>Holt-Winters</a:t>
            </a:r>
            <a:r>
              <a:rPr lang="es-CR" sz="2000" dirty="0"/>
              <a:t> aditivos y multiplicativos con el componente de amortización se definen de la siguiente forma:</a:t>
            </a:r>
          </a:p>
          <a:p>
            <a:pPr marL="0" indent="0" algn="just">
              <a:buNone/>
            </a:pPr>
            <a:endParaRPr lang="es-CR" sz="2000" dirty="0"/>
          </a:p>
          <a:p>
            <a:pPr marL="0" indent="0" algn="just">
              <a:buNone/>
            </a:pPr>
            <a:r>
              <a:rPr lang="es-CR" sz="2000" b="1" u="sng" dirty="0"/>
              <a:t>Aditivo </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r>
              <a:rPr lang="es-CR" sz="2000" b="1" u="sng" dirty="0"/>
              <a:t>Multiplicativo </a:t>
            </a:r>
          </a:p>
          <a:p>
            <a:pPr marL="0" indent="0" algn="just">
              <a:buNone/>
            </a:pPr>
            <a:endParaRPr lang="es-CR" sz="2000" dirty="0"/>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635832801"/>
                  </p:ext>
                </p:extLst>
              </p:nvPr>
            </p:nvGraphicFramePr>
            <p:xfrm>
              <a:off x="539552" y="2420888"/>
              <a:ext cx="7920880" cy="1672622"/>
            </p:xfrm>
            <a:graphic>
              <a:graphicData uri="http://schemas.openxmlformats.org/drawingml/2006/table">
                <a:tbl>
                  <a:tblPr firstRow="1" firstCol="1" bandRow="1">
                    <a:tableStyleId>{5C22544A-7EE6-4342-B048-85BDC9FD1C3A}</a:tableStyleId>
                  </a:tblPr>
                  <a:tblGrid>
                    <a:gridCol w="1776545">
                      <a:extLst>
                        <a:ext uri="{9D8B030D-6E8A-4147-A177-3AD203B41FA5}">
                          <a16:colId xmlns:a16="http://schemas.microsoft.com/office/drawing/2014/main" xmlns="" val="3621467015"/>
                        </a:ext>
                      </a:extLst>
                    </a:gridCol>
                    <a:gridCol w="6144335">
                      <a:extLst>
                        <a:ext uri="{9D8B030D-6E8A-4147-A177-3AD203B41FA5}">
                          <a16:colId xmlns:a16="http://schemas.microsoft.com/office/drawing/2014/main" xmlns="" val="3806210254"/>
                        </a:ext>
                      </a:extLst>
                    </a:gridCol>
                  </a:tblGrid>
                  <a:tr h="529594">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𝑃𝑟𝑜𝑛</m:t>
                                </m:r>
                                <m:r>
                                  <a:rPr lang="es-CR" sz="1200">
                                    <a:effectLst/>
                                    <a:latin typeface="Cambria Math"/>
                                  </a:rPr>
                                  <m:t>ó</m:t>
                                </m:r>
                                <m:r>
                                  <a:rPr lang="es-CR" sz="1200">
                                    <a:effectLst/>
                                    <a:latin typeface="Cambria Math"/>
                                  </a:rPr>
                                  <m:t>𝑠𝑡𝑖𝑐𝑜</m:t>
                                </m:r>
                                <m:r>
                                  <a:rPr lang="es-CR" sz="1200">
                                    <a:effectLst/>
                                    <a:latin typeface="Cambria Math"/>
                                  </a:rPr>
                                  <m:t>   </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acc>
                                      <m:accPr>
                                        <m:chr m:val="̂"/>
                                        <m:ctrlPr>
                                          <a:rPr lang="es-CR" sz="2000" i="1">
                                            <a:effectLst/>
                                            <a:latin typeface="Cambria Math"/>
                                          </a:rPr>
                                        </m:ctrlPr>
                                      </m:accPr>
                                      <m:e>
                                        <m:r>
                                          <a:rPr lang="es-CR" sz="2000">
                                            <a:effectLst/>
                                            <a:latin typeface="Cambria Math"/>
                                          </a:rPr>
                                          <m:t>𝑦</m:t>
                                        </m:r>
                                      </m:e>
                                    </m:acc>
                                  </m:e>
                                  <m:sub>
                                    <m:r>
                                      <a:rPr lang="es-CR" sz="2000">
                                        <a:effectLst/>
                                        <a:latin typeface="Cambria Math"/>
                                      </a:rPr>
                                      <m:t>𝑡</m:t>
                                    </m:r>
                                    <m:r>
                                      <a:rPr lang="es-CR" sz="2000">
                                        <a:effectLst/>
                                        <a:latin typeface="Cambria Math"/>
                                      </a:rPr>
                                      <m:t>+</m:t>
                                    </m:r>
                                    <m:r>
                                      <a:rPr lang="es-CR" sz="2000">
                                        <a:effectLst/>
                                        <a:latin typeface="Cambria Math"/>
                                      </a:rPr>
                                      <m:t>h</m:t>
                                    </m:r>
                                    <m:r>
                                      <a:rPr lang="es-CR" sz="2000">
                                        <a:effectLst/>
                                        <a:latin typeface="Cambria Math"/>
                                      </a:rPr>
                                      <m:t>|</m:t>
                                    </m:r>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r>
                                  <a:rPr lang="es-CR" sz="2000">
                                    <a:effectLst/>
                                    <a:latin typeface="Cambria Math"/>
                                  </a:rPr>
                                  <m:t>𝜙</m:t>
                                </m:r>
                                <m:r>
                                  <a:rPr lang="es-CR" sz="2000">
                                    <a:effectLst/>
                                    <a:latin typeface="Cambria Math"/>
                                  </a:rPr>
                                  <m:t>+</m:t>
                                </m:r>
                                <m:sSup>
                                  <m:sSupPr>
                                    <m:ctrlPr>
                                      <a:rPr lang="es-CR" sz="2000" i="1">
                                        <a:effectLst/>
                                        <a:latin typeface="Cambria Math"/>
                                      </a:rPr>
                                    </m:ctrlPr>
                                  </m:sSupPr>
                                  <m:e>
                                    <m:r>
                                      <a:rPr lang="es-CR" sz="2000">
                                        <a:effectLst/>
                                        <a:latin typeface="Cambria Math"/>
                                      </a:rPr>
                                      <m:t>𝜙</m:t>
                                    </m:r>
                                  </m:e>
                                  <m:sup>
                                    <m:r>
                                      <a:rPr lang="es-CR" sz="2000">
                                        <a:effectLst/>
                                        <a:latin typeface="Cambria Math"/>
                                      </a:rPr>
                                      <m:t>2</m:t>
                                    </m:r>
                                  </m:sup>
                                </m:sSup>
                                <m:r>
                                  <a:rPr lang="es-CR" sz="2000">
                                    <a:effectLst/>
                                    <a:latin typeface="Cambria Math"/>
                                  </a:rPr>
                                  <m:t>+…+</m:t>
                                </m:r>
                                <m:sSup>
                                  <m:sSupPr>
                                    <m:ctrlPr>
                                      <a:rPr lang="es-CR" sz="2000" i="1">
                                        <a:effectLst/>
                                        <a:latin typeface="Cambria Math"/>
                                      </a:rPr>
                                    </m:ctrlPr>
                                  </m:sSupPr>
                                  <m:e>
                                    <m:r>
                                      <a:rPr lang="es-CR" sz="2000">
                                        <a:effectLst/>
                                        <a:latin typeface="Cambria Math"/>
                                      </a:rPr>
                                      <m:t>𝜙</m:t>
                                    </m:r>
                                  </m:e>
                                  <m:sup>
                                    <m:r>
                                      <a:rPr lang="es-CR" sz="2000">
                                        <a:effectLst/>
                                        <a:latin typeface="Cambria Math"/>
                                      </a:rPr>
                                      <m:t>h</m:t>
                                    </m:r>
                                  </m:sup>
                                </m:sSup>
                                <m:r>
                                  <a:rPr lang="es-CR" sz="2000">
                                    <a:effectLst/>
                                    <a:latin typeface="Cambria Math"/>
                                  </a:rPr>
                                  <m:t>)</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𝑠</m:t>
                                    </m:r>
                                  </m:e>
                                  <m:sub>
                                    <m:r>
                                      <a:rPr lang="es-CR" sz="2000">
                                        <a:effectLst/>
                                        <a:latin typeface="Cambria Math"/>
                                      </a:rPr>
                                      <m:t>𝑡</m:t>
                                    </m:r>
                                    <m:r>
                                      <a:rPr lang="es-CR" sz="2000">
                                        <a:effectLst/>
                                        <a:latin typeface="Cambria Math"/>
                                      </a:rPr>
                                      <m:t>+</m:t>
                                    </m:r>
                                    <m:r>
                                      <a:rPr lang="es-CR" sz="2000">
                                        <a:effectLst/>
                                        <a:latin typeface="Cambria Math"/>
                                      </a:rPr>
                                      <m:t>h</m:t>
                                    </m:r>
                                    <m:r>
                                      <a:rPr lang="es-CR" sz="2000">
                                        <a:effectLst/>
                                        <a:latin typeface="Cambria Math"/>
                                      </a:rPr>
                                      <m:t>−</m:t>
                                    </m:r>
                                    <m:r>
                                      <a:rPr lang="es-CR" sz="2000">
                                        <a:effectLst/>
                                        <a:latin typeface="Cambria Math"/>
                                      </a:rPr>
                                      <m:t>𝑚</m:t>
                                    </m:r>
                                    <m:d>
                                      <m:dPr>
                                        <m:ctrlPr>
                                          <a:rPr lang="es-CR" sz="2000" i="1">
                                            <a:effectLst/>
                                            <a:latin typeface="Cambria Math"/>
                                          </a:rPr>
                                        </m:ctrlPr>
                                      </m:dPr>
                                      <m:e>
                                        <m:r>
                                          <a:rPr lang="es-CR" sz="2000">
                                            <a:effectLst/>
                                            <a:latin typeface="Cambria Math"/>
                                          </a:rPr>
                                          <m:t>𝑘</m:t>
                                        </m:r>
                                        <m:r>
                                          <a:rPr lang="es-CR" sz="2000">
                                            <a:effectLst/>
                                            <a:latin typeface="Cambria Math"/>
                                          </a:rPr>
                                          <m:t>+1</m:t>
                                        </m:r>
                                      </m:e>
                                    </m:d>
                                  </m:sub>
                                </m:sSub>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08901217"/>
                      </a:ext>
                    </a:extLst>
                  </a:tr>
                  <a:tr h="489367">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𝑁𝑖𝑣𝑒𝑙</m:t>
                                </m:r>
                              </m:oMath>
                            </m:oMathPara>
                          </a14:m>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r>
                                  <a:rPr lang="es-CR" sz="2000">
                                    <a:effectLst/>
                                    <a:latin typeface="Cambria Math"/>
                                  </a:rPr>
                                  <m:t>𝛼</m:t>
                                </m:r>
                                <m:r>
                                  <a:rPr lang="es-CR" sz="2000">
                                    <a:effectLst/>
                                    <a:latin typeface="Cambria Math"/>
                                  </a:rPr>
                                  <m:t>(</m:t>
                                </m:r>
                                <m:sSub>
                                  <m:sSubPr>
                                    <m:ctrlPr>
                                      <a:rPr lang="es-CR" sz="2000" i="1">
                                        <a:effectLst/>
                                        <a:latin typeface="Cambria Math"/>
                                      </a:rPr>
                                    </m:ctrlPr>
                                  </m:sSubPr>
                                  <m:e>
                                    <m:r>
                                      <a:rPr lang="es-CR" sz="2000">
                                        <a:effectLst/>
                                        <a:latin typeface="Cambria Math"/>
                                      </a:rPr>
                                      <m:t>𝑦</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𝑠</m:t>
                                    </m:r>
                                  </m:e>
                                  <m:sub>
                                    <m:r>
                                      <a:rPr lang="es-CR" sz="2000">
                                        <a:effectLst/>
                                        <a:latin typeface="Cambria Math"/>
                                      </a:rPr>
                                      <m:t>𝑡</m:t>
                                    </m:r>
                                    <m:r>
                                      <a:rPr lang="es-CR" sz="2000">
                                        <a:effectLst/>
                                        <a:latin typeface="Cambria Math"/>
                                      </a:rPr>
                                      <m:t>−</m:t>
                                    </m:r>
                                    <m:r>
                                      <a:rPr lang="es-CR" sz="2000">
                                        <a:effectLst/>
                                        <a:latin typeface="Cambria Math"/>
                                      </a:rPr>
                                      <m:t>𝑚</m:t>
                                    </m:r>
                                  </m:sub>
                                </m:sSub>
                                <m:r>
                                  <a:rPr lang="es-CR" sz="2000">
                                    <a:effectLst/>
                                    <a:latin typeface="Cambria Math"/>
                                  </a:rPr>
                                  <m:t>)+(1−</m:t>
                                </m:r>
                                <m:r>
                                  <a:rPr lang="es-CR" sz="2000">
                                    <a:effectLst/>
                                    <a:latin typeface="Cambria Math"/>
                                  </a:rPr>
                                  <m:t>𝛼</m:t>
                                </m:r>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r>
                                  <a:rPr lang="es-CR" sz="2000">
                                    <a:effectLst/>
                                    <a:latin typeface="Cambria Math"/>
                                  </a:rPr>
                                  <m:t>+</m:t>
                                </m:r>
                                <m:sSub>
                                  <m:sSubPr>
                                    <m:ctrlPr>
                                      <a:rPr lang="es-CR" sz="2000" i="1">
                                        <a:effectLst/>
                                        <a:latin typeface="Cambria Math"/>
                                      </a:rPr>
                                    </m:ctrlPr>
                                  </m:sSubPr>
                                  <m:e>
                                    <m:r>
                                      <a:rPr lang="es-CR" sz="2000">
                                        <a:effectLst/>
                                        <a:latin typeface="Cambria Math"/>
                                      </a:rPr>
                                      <m:t>𝜙</m:t>
                                    </m:r>
                                    <m:r>
                                      <a:rPr lang="es-CR" sz="2000">
                                        <a:effectLst/>
                                        <a:latin typeface="Cambria Math"/>
                                      </a:rPr>
                                      <m:t>𝑏</m:t>
                                    </m:r>
                                  </m:e>
                                  <m:sub>
                                    <m:r>
                                      <a:rPr lang="es-CR" sz="2000">
                                        <a:effectLst/>
                                        <a:latin typeface="Cambria Math"/>
                                      </a:rPr>
                                      <m:t>𝑡</m:t>
                                    </m:r>
                                    <m:r>
                                      <a:rPr lang="es-CR" sz="2000">
                                        <a:effectLst/>
                                        <a:latin typeface="Cambria Math"/>
                                      </a:rPr>
                                      <m:t>−1</m:t>
                                    </m:r>
                                  </m:sub>
                                </m:sSub>
                                <m:r>
                                  <a:rPr lang="es-CR" sz="2000">
                                    <a:effectLst/>
                                    <a:latin typeface="Cambria Math"/>
                                  </a:rPr>
                                  <m:t>)</m:t>
                                </m:r>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29552950"/>
                      </a:ext>
                    </a:extLst>
                  </a:tr>
                  <a:tr h="165682">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𝑇𝑒𝑛𝑑𝑒𝑛𝑐𝑖𝑎</m:t>
                                </m:r>
                              </m:oMath>
                            </m:oMathPara>
                          </a14:m>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𝑏</m:t>
                                    </m:r>
                                  </m:e>
                                  <m:sub>
                                    <m:r>
                                      <a:rPr lang="es-CR" sz="2000">
                                        <a:effectLst/>
                                        <a:latin typeface="Cambria Math"/>
                                      </a:rPr>
                                      <m:t>𝑡</m:t>
                                    </m:r>
                                  </m:sub>
                                </m:sSub>
                                <m:r>
                                  <a:rPr lang="es-CR" sz="2000">
                                    <a:effectLst/>
                                    <a:latin typeface="Cambria Math"/>
                                  </a:rPr>
                                  <m:t>=</m:t>
                                </m:r>
                                <m:sSup>
                                  <m:sSupPr>
                                    <m:ctrlPr>
                                      <a:rPr lang="es-CR" sz="2000" i="1">
                                        <a:effectLst/>
                                        <a:latin typeface="Cambria Math"/>
                                      </a:rPr>
                                    </m:ctrlPr>
                                  </m:sSupPr>
                                  <m:e>
                                    <m:r>
                                      <a:rPr lang="es-CR" sz="2000">
                                        <a:effectLst/>
                                        <a:latin typeface="Cambria Math"/>
                                      </a:rPr>
                                      <m:t>𝛽</m:t>
                                    </m:r>
                                  </m:e>
                                  <m:sup>
                                    <m:r>
                                      <a:rPr lang="es-CR" sz="2000">
                                        <a:effectLst/>
                                        <a:latin typeface="Cambria Math"/>
                                      </a:rPr>
                                      <m:t>∗</m:t>
                                    </m:r>
                                  </m:sup>
                                </m:sSup>
                                <m:d>
                                  <m:dPr>
                                    <m:ctrlPr>
                                      <a:rPr lang="es-CR" sz="2000" i="1">
                                        <a:effectLst/>
                                        <a:latin typeface="Cambria Math"/>
                                      </a:rPr>
                                    </m:ctrlPr>
                                  </m:dPr>
                                  <m:e>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e>
                                </m:d>
                                <m:r>
                                  <a:rPr lang="es-CR" sz="2000">
                                    <a:effectLst/>
                                    <a:latin typeface="Cambria Math"/>
                                  </a:rPr>
                                  <m:t>+(1−</m:t>
                                </m:r>
                                <m:sSup>
                                  <m:sSupPr>
                                    <m:ctrlPr>
                                      <a:rPr lang="es-CR" sz="2000" i="1">
                                        <a:effectLst/>
                                        <a:latin typeface="Cambria Math"/>
                                      </a:rPr>
                                    </m:ctrlPr>
                                  </m:sSupPr>
                                  <m:e>
                                    <m:r>
                                      <a:rPr lang="es-CR" sz="2000">
                                        <a:effectLst/>
                                        <a:latin typeface="Cambria Math"/>
                                      </a:rPr>
                                      <m:t>𝛽</m:t>
                                    </m:r>
                                  </m:e>
                                  <m:sup>
                                    <m:r>
                                      <a:rPr lang="es-CR" sz="2000">
                                        <a:effectLst/>
                                        <a:latin typeface="Cambria Math"/>
                                      </a:rPr>
                                      <m:t>∗</m:t>
                                    </m:r>
                                  </m:sup>
                                </m:sSup>
                                <m:r>
                                  <a:rPr lang="es-CR" sz="2000">
                                    <a:effectLst/>
                                    <a:latin typeface="Cambria Math"/>
                                  </a:rPr>
                                  <m:t>)</m:t>
                                </m:r>
                                <m:r>
                                  <a:rPr lang="es-CR" sz="2000">
                                    <a:effectLst/>
                                    <a:latin typeface="Cambria Math"/>
                                  </a:rPr>
                                  <m:t>𝜙</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r>
                                      <a:rPr lang="es-CR" sz="2000">
                                        <a:effectLst/>
                                        <a:latin typeface="Cambria Math"/>
                                      </a:rPr>
                                      <m:t>−1</m:t>
                                    </m:r>
                                  </m:sub>
                                </m:sSub>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32271700"/>
                      </a:ext>
                    </a:extLst>
                  </a:tr>
                  <a:tr h="327525">
                    <a:tc>
                      <a:txBody>
                        <a:bodyPr/>
                        <a:lstStyle/>
                        <a:p>
                          <a:pPr>
                            <a:lnSpc>
                              <a:spcPct val="107000"/>
                            </a:lnSpc>
                            <a:spcAft>
                              <a:spcPts val="0"/>
                            </a:spcAft>
                          </a:pPr>
                          <a:r>
                            <a:rPr lang="es-CR" sz="1200">
                              <a:effectLst/>
                            </a:rPr>
                            <a:t>Estacionalidad</a:t>
                          </a:r>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𝑠</m:t>
                                    </m:r>
                                  </m:e>
                                  <m:sub>
                                    <m:r>
                                      <a:rPr lang="es-CR" sz="2000">
                                        <a:effectLst/>
                                        <a:latin typeface="Cambria Math"/>
                                      </a:rPr>
                                      <m:t>𝑡</m:t>
                                    </m:r>
                                  </m:sub>
                                </m:sSub>
                                <m:r>
                                  <a:rPr lang="es-CR" sz="2000">
                                    <a:effectLst/>
                                    <a:latin typeface="Cambria Math"/>
                                  </a:rPr>
                                  <m:t>=</m:t>
                                </m:r>
                                <m:r>
                                  <a:rPr lang="es-CR" sz="2000">
                                    <a:effectLst/>
                                    <a:latin typeface="Cambria Math"/>
                                  </a:rPr>
                                  <m:t>𝛾</m:t>
                                </m:r>
                                <m:d>
                                  <m:dPr>
                                    <m:ctrlPr>
                                      <a:rPr lang="es-CR" sz="2000" i="1">
                                        <a:effectLst/>
                                        <a:latin typeface="Cambria Math"/>
                                      </a:rPr>
                                    </m:ctrlPr>
                                  </m:dPr>
                                  <m:e>
                                    <m:sSub>
                                      <m:sSubPr>
                                        <m:ctrlPr>
                                          <a:rPr lang="es-CR" sz="2000" i="1">
                                            <a:effectLst/>
                                            <a:latin typeface="Cambria Math"/>
                                          </a:rPr>
                                        </m:ctrlPr>
                                      </m:sSubPr>
                                      <m:e>
                                        <m:r>
                                          <a:rPr lang="es-CR" sz="2000">
                                            <a:effectLst/>
                                            <a:latin typeface="Cambria Math"/>
                                          </a:rPr>
                                          <m:t>𝑦</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r>
                                      <a:rPr lang="es-CR" sz="2000">
                                        <a:effectLst/>
                                        <a:latin typeface="Cambria Math"/>
                                      </a:rPr>
                                      <m:t>−</m:t>
                                    </m:r>
                                    <m:sSub>
                                      <m:sSubPr>
                                        <m:ctrlPr>
                                          <a:rPr lang="es-CR" sz="2000" i="1">
                                            <a:effectLst/>
                                            <a:latin typeface="Cambria Math"/>
                                          </a:rPr>
                                        </m:ctrlPr>
                                      </m:sSubPr>
                                      <m:e>
                                        <m:r>
                                          <a:rPr lang="es-CR" sz="2000">
                                            <a:effectLst/>
                                            <a:latin typeface="Cambria Math"/>
                                          </a:rPr>
                                          <m:t>𝜙</m:t>
                                        </m:r>
                                        <m:r>
                                          <a:rPr lang="es-CR" sz="2000">
                                            <a:effectLst/>
                                            <a:latin typeface="Cambria Math"/>
                                          </a:rPr>
                                          <m:t>𝑏</m:t>
                                        </m:r>
                                      </m:e>
                                      <m:sub>
                                        <m:r>
                                          <a:rPr lang="es-CR" sz="2000">
                                            <a:effectLst/>
                                            <a:latin typeface="Cambria Math"/>
                                          </a:rPr>
                                          <m:t>𝑡</m:t>
                                        </m:r>
                                        <m:r>
                                          <a:rPr lang="es-CR" sz="2000">
                                            <a:effectLst/>
                                            <a:latin typeface="Cambria Math"/>
                                          </a:rPr>
                                          <m:t>−1</m:t>
                                        </m:r>
                                      </m:sub>
                                    </m:sSub>
                                  </m:e>
                                </m:d>
                                <m:r>
                                  <a:rPr lang="es-CR" sz="2000">
                                    <a:effectLst/>
                                    <a:latin typeface="Cambria Math"/>
                                  </a:rPr>
                                  <m:t>+(1−</m:t>
                                </m:r>
                                <m:r>
                                  <a:rPr lang="es-CR" sz="2000">
                                    <a:effectLst/>
                                    <a:latin typeface="Cambria Math"/>
                                  </a:rPr>
                                  <m:t>𝛾</m:t>
                                </m:r>
                                <m:r>
                                  <a:rPr lang="es-CR" sz="2000">
                                    <a:effectLst/>
                                    <a:latin typeface="Cambria Math"/>
                                  </a:rPr>
                                  <m:t>)</m:t>
                                </m:r>
                                <m:sSub>
                                  <m:sSubPr>
                                    <m:ctrlPr>
                                      <a:rPr lang="es-CR" sz="2000" i="1">
                                        <a:effectLst/>
                                        <a:latin typeface="Cambria Math"/>
                                      </a:rPr>
                                    </m:ctrlPr>
                                  </m:sSubPr>
                                  <m:e>
                                    <m:r>
                                      <a:rPr lang="es-CR" sz="2000">
                                        <a:effectLst/>
                                        <a:latin typeface="Cambria Math"/>
                                      </a:rPr>
                                      <m:t>𝑠</m:t>
                                    </m:r>
                                  </m:e>
                                  <m:sub>
                                    <m:r>
                                      <a:rPr lang="es-CR" sz="2000">
                                        <a:effectLst/>
                                        <a:latin typeface="Cambria Math"/>
                                      </a:rPr>
                                      <m:t>𝑡</m:t>
                                    </m:r>
                                    <m:r>
                                      <a:rPr lang="es-CR" sz="2000">
                                        <a:effectLst/>
                                        <a:latin typeface="Cambria Math"/>
                                      </a:rPr>
                                      <m:t>−</m:t>
                                    </m:r>
                                    <m:r>
                                      <a:rPr lang="es-CR" sz="2000">
                                        <a:effectLst/>
                                        <a:latin typeface="Cambria Math"/>
                                      </a:rPr>
                                      <m:t>𝑚</m:t>
                                    </m:r>
                                  </m:sub>
                                </m:sSub>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648680773"/>
                      </a:ext>
                    </a:extLst>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635832801"/>
                  </p:ext>
                </p:extLst>
              </p:nvPr>
            </p:nvGraphicFramePr>
            <p:xfrm>
              <a:off x="539552" y="2420888"/>
              <a:ext cx="7920880" cy="1672622"/>
            </p:xfrm>
            <a:graphic>
              <a:graphicData uri="http://schemas.openxmlformats.org/drawingml/2006/table">
                <a:tbl>
                  <a:tblPr firstRow="1" firstCol="1" bandRow="1">
                    <a:tableStyleId>{5C22544A-7EE6-4342-B048-85BDC9FD1C3A}</a:tableStyleId>
                  </a:tblPr>
                  <a:tblGrid>
                    <a:gridCol w="1776545">
                      <a:extLst>
                        <a:ext uri="{9D8B030D-6E8A-4147-A177-3AD203B41FA5}">
                          <a16:colId xmlns:a16="http://schemas.microsoft.com/office/drawing/2014/main" val="3621467015"/>
                        </a:ext>
                      </a:extLst>
                    </a:gridCol>
                    <a:gridCol w="6144335">
                      <a:extLst>
                        <a:ext uri="{9D8B030D-6E8A-4147-A177-3AD203B41FA5}">
                          <a16:colId xmlns:a16="http://schemas.microsoft.com/office/drawing/2014/main" val="3806210254"/>
                        </a:ext>
                      </a:extLst>
                    </a:gridCol>
                  </a:tblGrid>
                  <a:tr h="529594">
                    <a:tc>
                      <a:txBody>
                        <a:bodyPr/>
                        <a:lstStyle/>
                        <a:p>
                          <a:endParaRPr lang="es-CR"/>
                        </a:p>
                      </a:txBody>
                      <a:tcPr marL="68580" marR="68580" marT="0" marB="0">
                        <a:blipFill>
                          <a:blip r:embed="rId2"/>
                          <a:stretch>
                            <a:fillRect l="-342" t="-4598" r="-346918" b="-233333"/>
                          </a:stretch>
                        </a:blipFill>
                      </a:tcPr>
                    </a:tc>
                    <a:tc>
                      <a:txBody>
                        <a:bodyPr/>
                        <a:lstStyle/>
                        <a:p>
                          <a:endParaRPr lang="es-CR"/>
                        </a:p>
                      </a:txBody>
                      <a:tcPr marL="68580" marR="68580" marT="0" marB="0">
                        <a:blipFill>
                          <a:blip r:embed="rId2"/>
                          <a:stretch>
                            <a:fillRect l="-29067" t="-4598" r="-496" b="-233333"/>
                          </a:stretch>
                        </a:blipFill>
                      </a:tcPr>
                    </a:tc>
                    <a:extLst>
                      <a:ext uri="{0D108BD9-81ED-4DB2-BD59-A6C34878D82A}">
                        <a16:rowId xmlns:a16="http://schemas.microsoft.com/office/drawing/2014/main" val="4008901217"/>
                      </a:ext>
                    </a:extLst>
                  </a:tr>
                  <a:tr h="489367">
                    <a:tc>
                      <a:txBody>
                        <a:bodyPr/>
                        <a:lstStyle/>
                        <a:p>
                          <a:endParaRPr lang="es-CR"/>
                        </a:p>
                      </a:txBody>
                      <a:tcPr marL="68580" marR="68580" marT="0" marB="0">
                        <a:blipFill>
                          <a:blip r:embed="rId2"/>
                          <a:stretch>
                            <a:fillRect l="-342" t="-112346" r="-346918" b="-150617"/>
                          </a:stretch>
                        </a:blipFill>
                      </a:tcPr>
                    </a:tc>
                    <a:tc>
                      <a:txBody>
                        <a:bodyPr/>
                        <a:lstStyle/>
                        <a:p>
                          <a:endParaRPr lang="es-CR"/>
                        </a:p>
                      </a:txBody>
                      <a:tcPr marL="68580" marR="68580" marT="0" marB="0">
                        <a:blipFill>
                          <a:blip r:embed="rId2"/>
                          <a:stretch>
                            <a:fillRect l="-29067" t="-112346" r="-496" b="-150617"/>
                          </a:stretch>
                        </a:blipFill>
                      </a:tcPr>
                    </a:tc>
                    <a:extLst>
                      <a:ext uri="{0D108BD9-81ED-4DB2-BD59-A6C34878D82A}">
                        <a16:rowId xmlns:a16="http://schemas.microsoft.com/office/drawing/2014/main" val="2129552950"/>
                      </a:ext>
                    </a:extLst>
                  </a:tr>
                  <a:tr h="326136">
                    <a:tc>
                      <a:txBody>
                        <a:bodyPr/>
                        <a:lstStyle/>
                        <a:p>
                          <a:endParaRPr lang="es-CR"/>
                        </a:p>
                      </a:txBody>
                      <a:tcPr marL="68580" marR="68580" marT="0" marB="0">
                        <a:blipFill>
                          <a:blip r:embed="rId2"/>
                          <a:stretch>
                            <a:fillRect l="-342" t="-324528" r="-346918" b="-130189"/>
                          </a:stretch>
                        </a:blipFill>
                      </a:tcPr>
                    </a:tc>
                    <a:tc>
                      <a:txBody>
                        <a:bodyPr/>
                        <a:lstStyle/>
                        <a:p>
                          <a:endParaRPr lang="es-CR"/>
                        </a:p>
                      </a:txBody>
                      <a:tcPr marL="68580" marR="68580" marT="0" marB="0">
                        <a:blipFill>
                          <a:blip r:embed="rId2"/>
                          <a:stretch>
                            <a:fillRect l="-29067" t="-324528" r="-496" b="-130189"/>
                          </a:stretch>
                        </a:blipFill>
                      </a:tcPr>
                    </a:tc>
                    <a:extLst>
                      <a:ext uri="{0D108BD9-81ED-4DB2-BD59-A6C34878D82A}">
                        <a16:rowId xmlns:a16="http://schemas.microsoft.com/office/drawing/2014/main" val="932271700"/>
                      </a:ext>
                    </a:extLst>
                  </a:tr>
                  <a:tr h="327525">
                    <a:tc>
                      <a:txBody>
                        <a:bodyPr/>
                        <a:lstStyle/>
                        <a:p>
                          <a:pPr>
                            <a:lnSpc>
                              <a:spcPct val="107000"/>
                            </a:lnSpc>
                            <a:spcAft>
                              <a:spcPts val="0"/>
                            </a:spcAft>
                          </a:pPr>
                          <a:r>
                            <a:rPr lang="es-CR" sz="1200">
                              <a:effectLst/>
                            </a:rPr>
                            <a:t>Estacionalidad</a:t>
                          </a:r>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s-CR"/>
                        </a:p>
                      </a:txBody>
                      <a:tcPr marL="68580" marR="68580" marT="0" marB="0">
                        <a:blipFill>
                          <a:blip r:embed="rId2"/>
                          <a:stretch>
                            <a:fillRect l="-29067" t="-416667" r="-496" b="-27778"/>
                          </a:stretch>
                        </a:blipFill>
                      </a:tcPr>
                    </a:tc>
                    <a:extLst>
                      <a:ext uri="{0D108BD9-81ED-4DB2-BD59-A6C34878D82A}">
                        <a16:rowId xmlns:a16="http://schemas.microsoft.com/office/drawing/2014/main" val="26486807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a 2"/>
              <p:cNvGraphicFramePr>
                <a:graphicFrameLocks noGrp="1"/>
              </p:cNvGraphicFramePr>
              <p:nvPr>
                <p:extLst>
                  <p:ext uri="{D42A27DB-BD31-4B8C-83A1-F6EECF244321}">
                    <p14:modId xmlns:p14="http://schemas.microsoft.com/office/powerpoint/2010/main" val="635478116"/>
                  </p:ext>
                </p:extLst>
              </p:nvPr>
            </p:nvGraphicFramePr>
            <p:xfrm>
              <a:off x="539552" y="5006293"/>
              <a:ext cx="7920880" cy="1729740"/>
            </p:xfrm>
            <a:graphic>
              <a:graphicData uri="http://schemas.openxmlformats.org/drawingml/2006/table">
                <a:tbl>
                  <a:tblPr firstRow="1" firstCol="1" bandRow="1">
                    <a:tableStyleId>{5C22544A-7EE6-4342-B048-85BDC9FD1C3A}</a:tableStyleId>
                  </a:tblPr>
                  <a:tblGrid>
                    <a:gridCol w="1776545">
                      <a:extLst>
                        <a:ext uri="{9D8B030D-6E8A-4147-A177-3AD203B41FA5}">
                          <a16:colId xmlns:a16="http://schemas.microsoft.com/office/drawing/2014/main" xmlns="" val="2197036480"/>
                        </a:ext>
                      </a:extLst>
                    </a:gridCol>
                    <a:gridCol w="6144335">
                      <a:extLst>
                        <a:ext uri="{9D8B030D-6E8A-4147-A177-3AD203B41FA5}">
                          <a16:colId xmlns:a16="http://schemas.microsoft.com/office/drawing/2014/main" xmlns="" val="1114768850"/>
                        </a:ext>
                      </a:extLst>
                    </a:gridCol>
                  </a:tblGrid>
                  <a:tr h="280137">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𝑃𝑟𝑜𝑛</m:t>
                                </m:r>
                                <m:r>
                                  <a:rPr lang="es-CR" sz="1200">
                                    <a:effectLst/>
                                    <a:latin typeface="Cambria Math"/>
                                  </a:rPr>
                                  <m:t>ó</m:t>
                                </m:r>
                                <m:r>
                                  <a:rPr lang="es-CR" sz="1200">
                                    <a:effectLst/>
                                    <a:latin typeface="Cambria Math"/>
                                  </a:rPr>
                                  <m:t>𝑠𝑡𝑖𝑐𝑜</m:t>
                                </m:r>
                                <m:r>
                                  <a:rPr lang="es-CR" sz="1200">
                                    <a:effectLst/>
                                    <a:latin typeface="Cambria Math"/>
                                  </a:rPr>
                                  <m:t>   </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1800" i="1">
                                        <a:effectLst/>
                                        <a:latin typeface="Cambria Math"/>
                                      </a:rPr>
                                    </m:ctrlPr>
                                  </m:sSubPr>
                                  <m:e>
                                    <m:acc>
                                      <m:accPr>
                                        <m:chr m:val="̂"/>
                                        <m:ctrlPr>
                                          <a:rPr lang="es-CR" sz="1800" i="1">
                                            <a:effectLst/>
                                            <a:latin typeface="Cambria Math"/>
                                          </a:rPr>
                                        </m:ctrlPr>
                                      </m:accPr>
                                      <m:e>
                                        <m:r>
                                          <a:rPr lang="es-CR" sz="1800">
                                            <a:effectLst/>
                                            <a:latin typeface="Cambria Math"/>
                                          </a:rPr>
                                          <m:t>𝑦</m:t>
                                        </m:r>
                                      </m:e>
                                    </m:acc>
                                  </m:e>
                                  <m:sub>
                                    <m:r>
                                      <a:rPr lang="es-CR" sz="1800">
                                        <a:effectLst/>
                                        <a:latin typeface="Cambria Math"/>
                                      </a:rPr>
                                      <m:t>𝑡</m:t>
                                    </m:r>
                                    <m:r>
                                      <a:rPr lang="es-CR" sz="1800">
                                        <a:effectLst/>
                                        <a:latin typeface="Cambria Math"/>
                                      </a:rPr>
                                      <m:t>+</m:t>
                                    </m:r>
                                    <m:r>
                                      <a:rPr lang="es-CR" sz="1800">
                                        <a:effectLst/>
                                        <a:latin typeface="Cambria Math"/>
                                      </a:rPr>
                                      <m:t>h</m:t>
                                    </m:r>
                                    <m:r>
                                      <a:rPr lang="es-CR" sz="1800">
                                        <a:effectLst/>
                                        <a:latin typeface="Cambria Math"/>
                                      </a:rPr>
                                      <m:t>|</m:t>
                                    </m:r>
                                    <m:r>
                                      <a:rPr lang="es-CR" sz="1800">
                                        <a:effectLst/>
                                        <a:latin typeface="Cambria Math"/>
                                      </a:rPr>
                                      <m:t>𝑡</m:t>
                                    </m:r>
                                  </m:sub>
                                </m:sSub>
                                <m:r>
                                  <a:rPr lang="es-CR" sz="1800">
                                    <a:effectLst/>
                                    <a:latin typeface="Cambria Math"/>
                                  </a:rPr>
                                  <m:t>=(</m:t>
                                </m:r>
                                <m:sSub>
                                  <m:sSubPr>
                                    <m:ctrlPr>
                                      <a:rPr lang="es-CR" sz="1800" i="1">
                                        <a:effectLst/>
                                        <a:latin typeface="Cambria Math"/>
                                      </a:rPr>
                                    </m:ctrlPr>
                                  </m:sSubPr>
                                  <m:e>
                                    <m:r>
                                      <a:rPr lang="es-CR" sz="1800">
                                        <a:effectLst/>
                                        <a:latin typeface="Cambria Math"/>
                                      </a:rPr>
                                      <m:t>𝓁</m:t>
                                    </m:r>
                                  </m:e>
                                  <m:sub>
                                    <m:r>
                                      <a:rPr lang="es-CR" sz="1800">
                                        <a:effectLst/>
                                        <a:latin typeface="Cambria Math"/>
                                      </a:rPr>
                                      <m:t>𝑡</m:t>
                                    </m:r>
                                  </m:sub>
                                </m:sSub>
                                <m:r>
                                  <a:rPr lang="es-CR" sz="1800">
                                    <a:effectLst/>
                                    <a:latin typeface="Cambria Math"/>
                                  </a:rPr>
                                  <m:t>+(</m:t>
                                </m:r>
                                <m:r>
                                  <a:rPr lang="es-CR" sz="1800">
                                    <a:effectLst/>
                                    <a:latin typeface="Cambria Math"/>
                                  </a:rPr>
                                  <m:t>𝜙</m:t>
                                </m:r>
                                <m:r>
                                  <a:rPr lang="es-CR" sz="1800">
                                    <a:effectLst/>
                                    <a:latin typeface="Cambria Math"/>
                                  </a:rPr>
                                  <m:t>+</m:t>
                                </m:r>
                                <m:sSup>
                                  <m:sSupPr>
                                    <m:ctrlPr>
                                      <a:rPr lang="es-CR" sz="1800" i="1">
                                        <a:effectLst/>
                                        <a:latin typeface="Cambria Math"/>
                                      </a:rPr>
                                    </m:ctrlPr>
                                  </m:sSupPr>
                                  <m:e>
                                    <m:r>
                                      <a:rPr lang="es-CR" sz="1800">
                                        <a:effectLst/>
                                        <a:latin typeface="Cambria Math"/>
                                      </a:rPr>
                                      <m:t>𝜙</m:t>
                                    </m:r>
                                  </m:e>
                                  <m:sup>
                                    <m:r>
                                      <a:rPr lang="es-CR" sz="1800">
                                        <a:effectLst/>
                                        <a:latin typeface="Cambria Math"/>
                                      </a:rPr>
                                      <m:t>2</m:t>
                                    </m:r>
                                  </m:sup>
                                </m:sSup>
                                <m:r>
                                  <a:rPr lang="es-CR" sz="1800">
                                    <a:effectLst/>
                                    <a:latin typeface="Cambria Math"/>
                                  </a:rPr>
                                  <m:t>+…+</m:t>
                                </m:r>
                                <m:sSup>
                                  <m:sSupPr>
                                    <m:ctrlPr>
                                      <a:rPr lang="es-CR" sz="1800" i="1">
                                        <a:effectLst/>
                                        <a:latin typeface="Cambria Math"/>
                                      </a:rPr>
                                    </m:ctrlPr>
                                  </m:sSupPr>
                                  <m:e>
                                    <m:r>
                                      <a:rPr lang="es-CR" sz="1800">
                                        <a:effectLst/>
                                        <a:latin typeface="Cambria Math"/>
                                      </a:rPr>
                                      <m:t>𝜙</m:t>
                                    </m:r>
                                  </m:e>
                                  <m:sup>
                                    <m:r>
                                      <a:rPr lang="es-CR" sz="1800">
                                        <a:effectLst/>
                                        <a:latin typeface="Cambria Math"/>
                                      </a:rPr>
                                      <m:t>h</m:t>
                                    </m:r>
                                  </m:sup>
                                </m:sSup>
                                <m:r>
                                  <a:rPr lang="es-CR" sz="1800">
                                    <a:effectLst/>
                                    <a:latin typeface="Cambria Math"/>
                                  </a:rPr>
                                  <m:t>)</m:t>
                                </m:r>
                                <m:sSub>
                                  <m:sSubPr>
                                    <m:ctrlPr>
                                      <a:rPr lang="es-CR" sz="1800" i="1">
                                        <a:effectLst/>
                                        <a:latin typeface="Cambria Math"/>
                                      </a:rPr>
                                    </m:ctrlPr>
                                  </m:sSubPr>
                                  <m:e>
                                    <m:r>
                                      <a:rPr lang="es-CR" sz="1800">
                                        <a:effectLst/>
                                        <a:latin typeface="Cambria Math"/>
                                      </a:rPr>
                                      <m:t>𝑏</m:t>
                                    </m:r>
                                  </m:e>
                                  <m:sub>
                                    <m:r>
                                      <a:rPr lang="es-CR" sz="1800">
                                        <a:effectLst/>
                                        <a:latin typeface="Cambria Math"/>
                                      </a:rPr>
                                      <m:t>𝑡</m:t>
                                    </m:r>
                                  </m:sub>
                                </m:sSub>
                                <m:r>
                                  <a:rPr lang="es-CR" sz="1800">
                                    <a:effectLst/>
                                    <a:latin typeface="Cambria Math"/>
                                  </a:rPr>
                                  <m:t>)</m:t>
                                </m:r>
                                <m:sSub>
                                  <m:sSubPr>
                                    <m:ctrlPr>
                                      <a:rPr lang="es-CR" sz="1800" i="1">
                                        <a:effectLst/>
                                        <a:latin typeface="Cambria Math"/>
                                      </a:rPr>
                                    </m:ctrlPr>
                                  </m:sSubPr>
                                  <m:e>
                                    <m:r>
                                      <a:rPr lang="es-CR" sz="1800">
                                        <a:effectLst/>
                                        <a:latin typeface="Cambria Math"/>
                                      </a:rPr>
                                      <m:t>𝑠</m:t>
                                    </m:r>
                                  </m:e>
                                  <m:sub>
                                    <m:r>
                                      <a:rPr lang="es-CR" sz="1800">
                                        <a:effectLst/>
                                        <a:latin typeface="Cambria Math"/>
                                      </a:rPr>
                                      <m:t>𝑡</m:t>
                                    </m:r>
                                    <m:r>
                                      <a:rPr lang="es-CR" sz="1800">
                                        <a:effectLst/>
                                        <a:latin typeface="Cambria Math"/>
                                      </a:rPr>
                                      <m:t>+</m:t>
                                    </m:r>
                                    <m:r>
                                      <a:rPr lang="es-CR" sz="1800">
                                        <a:effectLst/>
                                        <a:latin typeface="Cambria Math"/>
                                      </a:rPr>
                                      <m:t>h</m:t>
                                    </m:r>
                                    <m:r>
                                      <a:rPr lang="es-CR" sz="1800">
                                        <a:effectLst/>
                                        <a:latin typeface="Cambria Math"/>
                                      </a:rPr>
                                      <m:t>−</m:t>
                                    </m:r>
                                    <m:r>
                                      <a:rPr lang="es-CR" sz="1800">
                                        <a:effectLst/>
                                        <a:latin typeface="Cambria Math"/>
                                      </a:rPr>
                                      <m:t>𝑚</m:t>
                                    </m:r>
                                    <m:d>
                                      <m:dPr>
                                        <m:ctrlPr>
                                          <a:rPr lang="es-CR" sz="1800" i="1">
                                            <a:effectLst/>
                                            <a:latin typeface="Cambria Math"/>
                                          </a:rPr>
                                        </m:ctrlPr>
                                      </m:dPr>
                                      <m:e>
                                        <m:r>
                                          <a:rPr lang="es-CR" sz="1800">
                                            <a:effectLst/>
                                            <a:latin typeface="Cambria Math"/>
                                          </a:rPr>
                                          <m:t>𝑘</m:t>
                                        </m:r>
                                        <m:r>
                                          <a:rPr lang="es-CR" sz="1800">
                                            <a:effectLst/>
                                            <a:latin typeface="Cambria Math"/>
                                          </a:rPr>
                                          <m:t>+1</m:t>
                                        </m:r>
                                      </m:e>
                                    </m:d>
                                  </m:sub>
                                </m:sSub>
                              </m:oMath>
                            </m:oMathPara>
                          </a14:m>
                          <a:endParaRPr lang="es-C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28944953"/>
                      </a:ext>
                    </a:extLst>
                  </a:tr>
                  <a:tr h="45818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𝑁𝑖𝑣𝑒𝑙</m:t>
                                </m:r>
                              </m:oMath>
                            </m:oMathPara>
                          </a14:m>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1800" i="1">
                                        <a:effectLst/>
                                        <a:latin typeface="Cambria Math"/>
                                      </a:rPr>
                                    </m:ctrlPr>
                                  </m:sSubPr>
                                  <m:e>
                                    <m:r>
                                      <a:rPr lang="es-CR" sz="1800">
                                        <a:effectLst/>
                                        <a:latin typeface="Cambria Math"/>
                                      </a:rPr>
                                      <m:t>𝓁</m:t>
                                    </m:r>
                                  </m:e>
                                  <m:sub>
                                    <m:r>
                                      <a:rPr lang="es-CR" sz="1800">
                                        <a:effectLst/>
                                        <a:latin typeface="Cambria Math"/>
                                      </a:rPr>
                                      <m:t>𝑡</m:t>
                                    </m:r>
                                  </m:sub>
                                </m:sSub>
                                <m:r>
                                  <a:rPr lang="es-CR" sz="1800">
                                    <a:effectLst/>
                                    <a:latin typeface="Cambria Math"/>
                                  </a:rPr>
                                  <m:t>=</m:t>
                                </m:r>
                                <m:r>
                                  <a:rPr lang="es-CR" sz="1800">
                                    <a:effectLst/>
                                    <a:latin typeface="Cambria Math"/>
                                  </a:rPr>
                                  <m:t>𝛼</m:t>
                                </m:r>
                                <m:r>
                                  <a:rPr lang="es-CR" sz="1800">
                                    <a:effectLst/>
                                    <a:latin typeface="Cambria Math"/>
                                  </a:rPr>
                                  <m:t> </m:t>
                                </m:r>
                                <m:f>
                                  <m:fPr>
                                    <m:ctrlPr>
                                      <a:rPr lang="es-CR" sz="1800" i="1">
                                        <a:effectLst/>
                                        <a:latin typeface="Cambria Math"/>
                                      </a:rPr>
                                    </m:ctrlPr>
                                  </m:fPr>
                                  <m:num>
                                    <m:sSub>
                                      <m:sSubPr>
                                        <m:ctrlPr>
                                          <a:rPr lang="es-CR" sz="1800" i="1">
                                            <a:effectLst/>
                                            <a:latin typeface="Cambria Math"/>
                                          </a:rPr>
                                        </m:ctrlPr>
                                      </m:sSubPr>
                                      <m:e>
                                        <m:r>
                                          <a:rPr lang="es-CR" sz="1800">
                                            <a:effectLst/>
                                            <a:latin typeface="Cambria Math"/>
                                          </a:rPr>
                                          <m:t>𝑦</m:t>
                                        </m:r>
                                      </m:e>
                                      <m:sub>
                                        <m:r>
                                          <a:rPr lang="es-CR" sz="1800">
                                            <a:effectLst/>
                                            <a:latin typeface="Cambria Math"/>
                                          </a:rPr>
                                          <m:t>𝑡</m:t>
                                        </m:r>
                                      </m:sub>
                                    </m:sSub>
                                  </m:num>
                                  <m:den>
                                    <m:sSub>
                                      <m:sSubPr>
                                        <m:ctrlPr>
                                          <a:rPr lang="es-CR" sz="1800" i="1">
                                            <a:effectLst/>
                                            <a:latin typeface="Cambria Math"/>
                                          </a:rPr>
                                        </m:ctrlPr>
                                      </m:sSubPr>
                                      <m:e>
                                        <m:r>
                                          <a:rPr lang="es-CR" sz="1800">
                                            <a:effectLst/>
                                            <a:latin typeface="Cambria Math"/>
                                          </a:rPr>
                                          <m:t>𝑠</m:t>
                                        </m:r>
                                      </m:e>
                                      <m:sub>
                                        <m:r>
                                          <a:rPr lang="es-CR" sz="1800">
                                            <a:effectLst/>
                                            <a:latin typeface="Cambria Math"/>
                                          </a:rPr>
                                          <m:t>𝑡</m:t>
                                        </m:r>
                                        <m:r>
                                          <a:rPr lang="es-CR" sz="1800">
                                            <a:effectLst/>
                                            <a:latin typeface="Cambria Math"/>
                                          </a:rPr>
                                          <m:t>−</m:t>
                                        </m:r>
                                        <m:r>
                                          <a:rPr lang="es-CR" sz="1800">
                                            <a:effectLst/>
                                            <a:latin typeface="Cambria Math"/>
                                          </a:rPr>
                                          <m:t>𝑚</m:t>
                                        </m:r>
                                      </m:sub>
                                    </m:sSub>
                                  </m:den>
                                </m:f>
                                <m:r>
                                  <a:rPr lang="es-CR" sz="1800">
                                    <a:effectLst/>
                                    <a:latin typeface="Cambria Math"/>
                                  </a:rPr>
                                  <m:t> +(1−</m:t>
                                </m:r>
                                <m:r>
                                  <a:rPr lang="es-CR" sz="1800">
                                    <a:effectLst/>
                                    <a:latin typeface="Cambria Math"/>
                                  </a:rPr>
                                  <m:t>𝛼</m:t>
                                </m:r>
                                <m:r>
                                  <a:rPr lang="es-CR" sz="1800">
                                    <a:effectLst/>
                                    <a:latin typeface="Cambria Math"/>
                                  </a:rPr>
                                  <m:t>)(</m:t>
                                </m:r>
                                <m:sSub>
                                  <m:sSubPr>
                                    <m:ctrlPr>
                                      <a:rPr lang="es-CR" sz="1800" i="1">
                                        <a:effectLst/>
                                        <a:latin typeface="Cambria Math"/>
                                      </a:rPr>
                                    </m:ctrlPr>
                                  </m:sSubPr>
                                  <m:e>
                                    <m:r>
                                      <a:rPr lang="es-CR" sz="1800">
                                        <a:effectLst/>
                                        <a:latin typeface="Cambria Math"/>
                                      </a:rPr>
                                      <m:t>𝓁</m:t>
                                    </m:r>
                                  </m:e>
                                  <m:sub>
                                    <m:r>
                                      <a:rPr lang="es-CR" sz="1800">
                                        <a:effectLst/>
                                        <a:latin typeface="Cambria Math"/>
                                      </a:rPr>
                                      <m:t>𝑡</m:t>
                                    </m:r>
                                    <m:r>
                                      <a:rPr lang="es-CR" sz="1800">
                                        <a:effectLst/>
                                        <a:latin typeface="Cambria Math"/>
                                      </a:rPr>
                                      <m:t>−1</m:t>
                                    </m:r>
                                  </m:sub>
                                </m:sSub>
                                <m:r>
                                  <a:rPr lang="es-CR" sz="1800">
                                    <a:effectLst/>
                                    <a:latin typeface="Cambria Math"/>
                                  </a:rPr>
                                  <m:t>+</m:t>
                                </m:r>
                                <m:sSub>
                                  <m:sSubPr>
                                    <m:ctrlPr>
                                      <a:rPr lang="es-CR" sz="1800" i="1">
                                        <a:effectLst/>
                                        <a:latin typeface="Cambria Math"/>
                                      </a:rPr>
                                    </m:ctrlPr>
                                  </m:sSubPr>
                                  <m:e>
                                    <m:r>
                                      <a:rPr lang="es-CR" sz="1800">
                                        <a:effectLst/>
                                        <a:latin typeface="Cambria Math"/>
                                      </a:rPr>
                                      <m:t>𝜙</m:t>
                                    </m:r>
                                    <m:r>
                                      <a:rPr lang="es-CR" sz="1800">
                                        <a:effectLst/>
                                        <a:latin typeface="Cambria Math"/>
                                      </a:rPr>
                                      <m:t>𝑏</m:t>
                                    </m:r>
                                  </m:e>
                                  <m:sub>
                                    <m:r>
                                      <a:rPr lang="es-CR" sz="1800">
                                        <a:effectLst/>
                                        <a:latin typeface="Cambria Math"/>
                                      </a:rPr>
                                      <m:t>𝑡</m:t>
                                    </m:r>
                                    <m:r>
                                      <a:rPr lang="es-CR" sz="1800">
                                        <a:effectLst/>
                                        <a:latin typeface="Cambria Math"/>
                                      </a:rPr>
                                      <m:t>−1</m:t>
                                    </m:r>
                                  </m:sub>
                                </m:sSub>
                                <m:r>
                                  <a:rPr lang="es-CR" sz="1800">
                                    <a:effectLst/>
                                    <a:latin typeface="Cambria Math"/>
                                  </a:rPr>
                                  <m:t>)</m:t>
                                </m:r>
                              </m:oMath>
                            </m:oMathPara>
                          </a14:m>
                          <a:endParaRPr lang="es-C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694879629"/>
                      </a:ext>
                    </a:extLst>
                  </a:tr>
                  <a:tr h="24361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𝑇𝑒𝑛𝑑𝑒𝑛𝑐𝑖𝑎</m:t>
                                </m:r>
                              </m:oMath>
                            </m:oMathPara>
                          </a14:m>
                          <a:endParaRPr lang="es-C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1800" i="1">
                                        <a:effectLst/>
                                        <a:latin typeface="Cambria Math"/>
                                      </a:rPr>
                                    </m:ctrlPr>
                                  </m:sSubPr>
                                  <m:e>
                                    <m:r>
                                      <a:rPr lang="es-CR" sz="1800">
                                        <a:effectLst/>
                                        <a:latin typeface="Cambria Math"/>
                                      </a:rPr>
                                      <m:t>𝑏</m:t>
                                    </m:r>
                                  </m:e>
                                  <m:sub>
                                    <m:r>
                                      <a:rPr lang="es-CR" sz="1800">
                                        <a:effectLst/>
                                        <a:latin typeface="Cambria Math"/>
                                      </a:rPr>
                                      <m:t>𝑡</m:t>
                                    </m:r>
                                  </m:sub>
                                </m:sSub>
                                <m:r>
                                  <a:rPr lang="es-CR" sz="1800">
                                    <a:effectLst/>
                                    <a:latin typeface="Cambria Math"/>
                                  </a:rPr>
                                  <m:t>=</m:t>
                                </m:r>
                                <m:sSup>
                                  <m:sSupPr>
                                    <m:ctrlPr>
                                      <a:rPr lang="es-CR" sz="1800" i="1">
                                        <a:effectLst/>
                                        <a:latin typeface="Cambria Math"/>
                                      </a:rPr>
                                    </m:ctrlPr>
                                  </m:sSupPr>
                                  <m:e>
                                    <m:r>
                                      <a:rPr lang="es-CR" sz="1800">
                                        <a:effectLst/>
                                        <a:latin typeface="Cambria Math"/>
                                      </a:rPr>
                                      <m:t>𝛽</m:t>
                                    </m:r>
                                  </m:e>
                                  <m:sup>
                                    <m:r>
                                      <a:rPr lang="es-CR" sz="1800">
                                        <a:effectLst/>
                                        <a:latin typeface="Cambria Math"/>
                                      </a:rPr>
                                      <m:t>∗</m:t>
                                    </m:r>
                                  </m:sup>
                                </m:sSup>
                                <m:d>
                                  <m:dPr>
                                    <m:ctrlPr>
                                      <a:rPr lang="es-CR" sz="1800" i="1">
                                        <a:effectLst/>
                                        <a:latin typeface="Cambria Math"/>
                                      </a:rPr>
                                    </m:ctrlPr>
                                  </m:dPr>
                                  <m:e>
                                    <m:sSub>
                                      <m:sSubPr>
                                        <m:ctrlPr>
                                          <a:rPr lang="es-CR" sz="1800" i="1">
                                            <a:effectLst/>
                                            <a:latin typeface="Cambria Math"/>
                                          </a:rPr>
                                        </m:ctrlPr>
                                      </m:sSubPr>
                                      <m:e>
                                        <m:r>
                                          <a:rPr lang="es-CR" sz="1800">
                                            <a:effectLst/>
                                            <a:latin typeface="Cambria Math"/>
                                          </a:rPr>
                                          <m:t>𝓁</m:t>
                                        </m:r>
                                      </m:e>
                                      <m:sub>
                                        <m:r>
                                          <a:rPr lang="es-CR" sz="1800">
                                            <a:effectLst/>
                                            <a:latin typeface="Cambria Math"/>
                                          </a:rPr>
                                          <m:t>𝑡</m:t>
                                        </m:r>
                                      </m:sub>
                                    </m:sSub>
                                    <m:r>
                                      <a:rPr lang="es-CR" sz="1800">
                                        <a:effectLst/>
                                        <a:latin typeface="Cambria Math"/>
                                      </a:rPr>
                                      <m:t>−</m:t>
                                    </m:r>
                                    <m:sSub>
                                      <m:sSubPr>
                                        <m:ctrlPr>
                                          <a:rPr lang="es-CR" sz="1800" i="1">
                                            <a:effectLst/>
                                            <a:latin typeface="Cambria Math"/>
                                          </a:rPr>
                                        </m:ctrlPr>
                                      </m:sSubPr>
                                      <m:e>
                                        <m:r>
                                          <a:rPr lang="es-CR" sz="1800">
                                            <a:effectLst/>
                                            <a:latin typeface="Cambria Math"/>
                                          </a:rPr>
                                          <m:t>𝓁</m:t>
                                        </m:r>
                                      </m:e>
                                      <m:sub>
                                        <m:r>
                                          <a:rPr lang="es-CR" sz="1800">
                                            <a:effectLst/>
                                            <a:latin typeface="Cambria Math"/>
                                          </a:rPr>
                                          <m:t>𝑡</m:t>
                                        </m:r>
                                        <m:r>
                                          <a:rPr lang="es-CR" sz="1800">
                                            <a:effectLst/>
                                            <a:latin typeface="Cambria Math"/>
                                          </a:rPr>
                                          <m:t>−1</m:t>
                                        </m:r>
                                      </m:sub>
                                    </m:sSub>
                                  </m:e>
                                </m:d>
                                <m:r>
                                  <a:rPr lang="es-CR" sz="1800">
                                    <a:effectLst/>
                                    <a:latin typeface="Cambria Math"/>
                                  </a:rPr>
                                  <m:t>+(1−</m:t>
                                </m:r>
                                <m:sSup>
                                  <m:sSupPr>
                                    <m:ctrlPr>
                                      <a:rPr lang="es-CR" sz="1800" i="1">
                                        <a:effectLst/>
                                        <a:latin typeface="Cambria Math"/>
                                      </a:rPr>
                                    </m:ctrlPr>
                                  </m:sSupPr>
                                  <m:e>
                                    <m:r>
                                      <a:rPr lang="es-CR" sz="1800">
                                        <a:effectLst/>
                                        <a:latin typeface="Cambria Math"/>
                                      </a:rPr>
                                      <m:t>𝛽</m:t>
                                    </m:r>
                                  </m:e>
                                  <m:sup>
                                    <m:r>
                                      <a:rPr lang="es-CR" sz="1800">
                                        <a:effectLst/>
                                        <a:latin typeface="Cambria Math"/>
                                      </a:rPr>
                                      <m:t>∗</m:t>
                                    </m:r>
                                  </m:sup>
                                </m:sSup>
                                <m:r>
                                  <a:rPr lang="es-CR" sz="1800">
                                    <a:effectLst/>
                                    <a:latin typeface="Cambria Math"/>
                                  </a:rPr>
                                  <m:t>)</m:t>
                                </m:r>
                                <m:r>
                                  <a:rPr lang="es-CR" sz="1800">
                                    <a:effectLst/>
                                    <a:latin typeface="Cambria Math"/>
                                  </a:rPr>
                                  <m:t>𝜙</m:t>
                                </m:r>
                                <m:sSub>
                                  <m:sSubPr>
                                    <m:ctrlPr>
                                      <a:rPr lang="es-CR" sz="1800" i="1">
                                        <a:effectLst/>
                                        <a:latin typeface="Cambria Math"/>
                                      </a:rPr>
                                    </m:ctrlPr>
                                  </m:sSubPr>
                                  <m:e>
                                    <m:r>
                                      <a:rPr lang="es-CR" sz="1800">
                                        <a:effectLst/>
                                        <a:latin typeface="Cambria Math"/>
                                      </a:rPr>
                                      <m:t>𝑏</m:t>
                                    </m:r>
                                  </m:e>
                                  <m:sub>
                                    <m:r>
                                      <a:rPr lang="es-CR" sz="1800">
                                        <a:effectLst/>
                                        <a:latin typeface="Cambria Math"/>
                                      </a:rPr>
                                      <m:t>𝑡</m:t>
                                    </m:r>
                                    <m:r>
                                      <a:rPr lang="es-CR" sz="1800">
                                        <a:effectLst/>
                                        <a:latin typeface="Cambria Math"/>
                                      </a:rPr>
                                      <m:t>−1</m:t>
                                    </m:r>
                                  </m:sub>
                                </m:sSub>
                              </m:oMath>
                            </m:oMathPara>
                          </a14:m>
                          <a:endParaRPr lang="es-C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53025754"/>
                      </a:ext>
                    </a:extLst>
                  </a:tr>
                  <a:tr h="458232">
                    <a:tc>
                      <a:txBody>
                        <a:bodyPr/>
                        <a:lstStyle/>
                        <a:p>
                          <a:pPr>
                            <a:lnSpc>
                              <a:spcPct val="107000"/>
                            </a:lnSpc>
                            <a:spcAft>
                              <a:spcPts val="0"/>
                            </a:spcAft>
                          </a:pPr>
                          <a:r>
                            <a:rPr lang="es-CR" sz="1200" dirty="0">
                              <a:effectLst/>
                            </a:rPr>
                            <a:t>Estacionalidad</a:t>
                          </a:r>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1800" i="1">
                                        <a:effectLst/>
                                        <a:latin typeface="Cambria Math"/>
                                      </a:rPr>
                                    </m:ctrlPr>
                                  </m:sSubPr>
                                  <m:e>
                                    <m:r>
                                      <a:rPr lang="es-CR" sz="1800">
                                        <a:effectLst/>
                                        <a:latin typeface="Cambria Math"/>
                                      </a:rPr>
                                      <m:t>𝑠</m:t>
                                    </m:r>
                                  </m:e>
                                  <m:sub>
                                    <m:r>
                                      <a:rPr lang="es-CR" sz="1800">
                                        <a:effectLst/>
                                        <a:latin typeface="Cambria Math"/>
                                      </a:rPr>
                                      <m:t>𝑡</m:t>
                                    </m:r>
                                  </m:sub>
                                </m:sSub>
                                <m:r>
                                  <a:rPr lang="es-CR" sz="1800">
                                    <a:effectLst/>
                                    <a:latin typeface="Cambria Math"/>
                                  </a:rPr>
                                  <m:t>=</m:t>
                                </m:r>
                                <m:r>
                                  <a:rPr lang="es-CR" sz="1800">
                                    <a:effectLst/>
                                    <a:latin typeface="Cambria Math"/>
                                  </a:rPr>
                                  <m:t>𝛾</m:t>
                                </m:r>
                                <m:f>
                                  <m:fPr>
                                    <m:ctrlPr>
                                      <a:rPr lang="es-CR" sz="1800" i="1">
                                        <a:effectLst/>
                                        <a:latin typeface="Cambria Math"/>
                                      </a:rPr>
                                    </m:ctrlPr>
                                  </m:fPr>
                                  <m:num>
                                    <m:sSub>
                                      <m:sSubPr>
                                        <m:ctrlPr>
                                          <a:rPr lang="es-CR" sz="1800" i="1">
                                            <a:effectLst/>
                                            <a:latin typeface="Cambria Math"/>
                                          </a:rPr>
                                        </m:ctrlPr>
                                      </m:sSubPr>
                                      <m:e>
                                        <m:r>
                                          <a:rPr lang="es-CR" sz="1800">
                                            <a:effectLst/>
                                            <a:latin typeface="Cambria Math"/>
                                          </a:rPr>
                                          <m:t>𝑦</m:t>
                                        </m:r>
                                      </m:e>
                                      <m:sub>
                                        <m:r>
                                          <a:rPr lang="es-CR" sz="1800">
                                            <a:effectLst/>
                                            <a:latin typeface="Cambria Math"/>
                                          </a:rPr>
                                          <m:t>𝑡</m:t>
                                        </m:r>
                                      </m:sub>
                                    </m:sSub>
                                  </m:num>
                                  <m:den>
                                    <m:d>
                                      <m:dPr>
                                        <m:ctrlPr>
                                          <a:rPr lang="es-CR" sz="1800" i="1">
                                            <a:effectLst/>
                                            <a:latin typeface="Cambria Math"/>
                                          </a:rPr>
                                        </m:ctrlPr>
                                      </m:dPr>
                                      <m:e>
                                        <m:r>
                                          <a:rPr lang="es-CR" sz="1800">
                                            <a:effectLst/>
                                            <a:latin typeface="Cambria Math"/>
                                          </a:rPr>
                                          <m:t>−</m:t>
                                        </m:r>
                                        <m:sSub>
                                          <m:sSubPr>
                                            <m:ctrlPr>
                                              <a:rPr lang="es-CR" sz="1800" i="1">
                                                <a:effectLst/>
                                                <a:latin typeface="Cambria Math"/>
                                              </a:rPr>
                                            </m:ctrlPr>
                                          </m:sSubPr>
                                          <m:e>
                                            <m:r>
                                              <a:rPr lang="es-CR" sz="1800">
                                                <a:effectLst/>
                                                <a:latin typeface="Cambria Math"/>
                                              </a:rPr>
                                              <m:t>𝓁</m:t>
                                            </m:r>
                                          </m:e>
                                          <m:sub>
                                            <m:r>
                                              <a:rPr lang="es-CR" sz="1800">
                                                <a:effectLst/>
                                                <a:latin typeface="Cambria Math"/>
                                              </a:rPr>
                                              <m:t>𝑡</m:t>
                                            </m:r>
                                            <m:r>
                                              <a:rPr lang="es-CR" sz="1800">
                                                <a:effectLst/>
                                                <a:latin typeface="Cambria Math"/>
                                              </a:rPr>
                                              <m:t>−1</m:t>
                                            </m:r>
                                          </m:sub>
                                        </m:sSub>
                                        <m:r>
                                          <a:rPr lang="es-CR" sz="1800">
                                            <a:effectLst/>
                                            <a:latin typeface="Cambria Math"/>
                                          </a:rPr>
                                          <m:t>−</m:t>
                                        </m:r>
                                        <m:r>
                                          <a:rPr lang="es-CR" sz="1800">
                                            <a:effectLst/>
                                            <a:latin typeface="Cambria Math"/>
                                          </a:rPr>
                                          <m:t>𝜙</m:t>
                                        </m:r>
                                        <m:sSub>
                                          <m:sSubPr>
                                            <m:ctrlPr>
                                              <a:rPr lang="es-CR" sz="1800" i="1">
                                                <a:effectLst/>
                                                <a:latin typeface="Cambria Math"/>
                                              </a:rPr>
                                            </m:ctrlPr>
                                          </m:sSubPr>
                                          <m:e>
                                            <m:r>
                                              <a:rPr lang="es-CR" sz="1800">
                                                <a:effectLst/>
                                                <a:latin typeface="Cambria Math"/>
                                              </a:rPr>
                                              <m:t>𝑏</m:t>
                                            </m:r>
                                          </m:e>
                                          <m:sub>
                                            <m:r>
                                              <a:rPr lang="es-CR" sz="1800">
                                                <a:effectLst/>
                                                <a:latin typeface="Cambria Math"/>
                                              </a:rPr>
                                              <m:t>𝑡</m:t>
                                            </m:r>
                                            <m:r>
                                              <a:rPr lang="es-CR" sz="1800">
                                                <a:effectLst/>
                                                <a:latin typeface="Cambria Math"/>
                                              </a:rPr>
                                              <m:t>−1</m:t>
                                            </m:r>
                                          </m:sub>
                                        </m:sSub>
                                      </m:e>
                                    </m:d>
                                  </m:den>
                                </m:f>
                                <m:r>
                                  <a:rPr lang="es-CR" sz="1800">
                                    <a:effectLst/>
                                    <a:latin typeface="Cambria Math"/>
                                  </a:rPr>
                                  <m:t>+(1−</m:t>
                                </m:r>
                                <m:r>
                                  <a:rPr lang="es-CR" sz="1800">
                                    <a:effectLst/>
                                    <a:latin typeface="Cambria Math"/>
                                  </a:rPr>
                                  <m:t>𝛾</m:t>
                                </m:r>
                                <m:r>
                                  <a:rPr lang="es-CR" sz="1800">
                                    <a:effectLst/>
                                    <a:latin typeface="Cambria Math"/>
                                  </a:rPr>
                                  <m:t>)</m:t>
                                </m:r>
                                <m:sSub>
                                  <m:sSubPr>
                                    <m:ctrlPr>
                                      <a:rPr lang="es-CR" sz="1800" i="1">
                                        <a:effectLst/>
                                        <a:latin typeface="Cambria Math"/>
                                      </a:rPr>
                                    </m:ctrlPr>
                                  </m:sSubPr>
                                  <m:e>
                                    <m:r>
                                      <a:rPr lang="es-CR" sz="1800">
                                        <a:effectLst/>
                                        <a:latin typeface="Cambria Math"/>
                                      </a:rPr>
                                      <m:t>𝑠</m:t>
                                    </m:r>
                                  </m:e>
                                  <m:sub>
                                    <m:r>
                                      <a:rPr lang="es-CR" sz="1800">
                                        <a:effectLst/>
                                        <a:latin typeface="Cambria Math"/>
                                      </a:rPr>
                                      <m:t>𝑡</m:t>
                                    </m:r>
                                    <m:r>
                                      <a:rPr lang="es-CR" sz="1800">
                                        <a:effectLst/>
                                        <a:latin typeface="Cambria Math"/>
                                      </a:rPr>
                                      <m:t>−</m:t>
                                    </m:r>
                                    <m:r>
                                      <a:rPr lang="es-CR" sz="1800">
                                        <a:effectLst/>
                                        <a:latin typeface="Cambria Math"/>
                                      </a:rPr>
                                      <m:t>𝑚</m:t>
                                    </m:r>
                                  </m:sub>
                                </m:sSub>
                              </m:oMath>
                            </m:oMathPara>
                          </a14:m>
                          <a:endParaRPr lang="es-C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57476810"/>
                      </a:ext>
                    </a:extLst>
                  </a:tr>
                </a:tbl>
              </a:graphicData>
            </a:graphic>
          </p:graphicFrame>
        </mc:Choice>
        <mc:Fallback xmlns="">
          <p:graphicFrame>
            <p:nvGraphicFramePr>
              <p:cNvPr id="3" name="Tabla 2"/>
              <p:cNvGraphicFramePr>
                <a:graphicFrameLocks noGrp="1"/>
              </p:cNvGraphicFramePr>
              <p:nvPr>
                <p:extLst>
                  <p:ext uri="{D42A27DB-BD31-4B8C-83A1-F6EECF244321}">
                    <p14:modId xmlns:p14="http://schemas.microsoft.com/office/powerpoint/2010/main" val="635478116"/>
                  </p:ext>
                </p:extLst>
              </p:nvPr>
            </p:nvGraphicFramePr>
            <p:xfrm>
              <a:off x="539552" y="5006293"/>
              <a:ext cx="7920880" cy="1735075"/>
            </p:xfrm>
            <a:graphic>
              <a:graphicData uri="http://schemas.openxmlformats.org/drawingml/2006/table">
                <a:tbl>
                  <a:tblPr firstRow="1" firstCol="1" bandRow="1">
                    <a:tableStyleId>{5C22544A-7EE6-4342-B048-85BDC9FD1C3A}</a:tableStyleId>
                  </a:tblPr>
                  <a:tblGrid>
                    <a:gridCol w="1776545">
                      <a:extLst>
                        <a:ext uri="{9D8B030D-6E8A-4147-A177-3AD203B41FA5}">
                          <a16:colId xmlns:a16="http://schemas.microsoft.com/office/drawing/2014/main" val="2197036480"/>
                        </a:ext>
                      </a:extLst>
                    </a:gridCol>
                    <a:gridCol w="6144335">
                      <a:extLst>
                        <a:ext uri="{9D8B030D-6E8A-4147-A177-3AD203B41FA5}">
                          <a16:colId xmlns:a16="http://schemas.microsoft.com/office/drawing/2014/main" val="1114768850"/>
                        </a:ext>
                      </a:extLst>
                    </a:gridCol>
                  </a:tblGrid>
                  <a:tr h="337503">
                    <a:tc>
                      <a:txBody>
                        <a:bodyPr/>
                        <a:lstStyle/>
                        <a:p>
                          <a:endParaRPr lang="es-CR"/>
                        </a:p>
                      </a:txBody>
                      <a:tcPr marL="68580" marR="68580" marT="0" marB="0">
                        <a:blipFill>
                          <a:blip r:embed="rId3"/>
                          <a:stretch>
                            <a:fillRect l="-342" t="-9091" r="-346918" b="-421818"/>
                          </a:stretch>
                        </a:blipFill>
                      </a:tcPr>
                    </a:tc>
                    <a:tc>
                      <a:txBody>
                        <a:bodyPr/>
                        <a:lstStyle/>
                        <a:p>
                          <a:endParaRPr lang="es-CR"/>
                        </a:p>
                      </a:txBody>
                      <a:tcPr marL="68580" marR="68580" marT="0" marB="0">
                        <a:blipFill>
                          <a:blip r:embed="rId3"/>
                          <a:stretch>
                            <a:fillRect l="-29067" t="-9091" r="-496" b="-421818"/>
                          </a:stretch>
                        </a:blipFill>
                      </a:tcPr>
                    </a:tc>
                    <a:extLst>
                      <a:ext uri="{0D108BD9-81ED-4DB2-BD59-A6C34878D82A}">
                        <a16:rowId xmlns:a16="http://schemas.microsoft.com/office/drawing/2014/main" val="2028944953"/>
                      </a:ext>
                    </a:extLst>
                  </a:tr>
                  <a:tr h="552006">
                    <a:tc>
                      <a:txBody>
                        <a:bodyPr/>
                        <a:lstStyle/>
                        <a:p>
                          <a:endParaRPr lang="es-CR"/>
                        </a:p>
                      </a:txBody>
                      <a:tcPr marL="68580" marR="68580" marT="0" marB="0">
                        <a:blipFill>
                          <a:blip r:embed="rId3"/>
                          <a:stretch>
                            <a:fillRect l="-342" t="-65934" r="-346918" b="-154945"/>
                          </a:stretch>
                        </a:blipFill>
                      </a:tcPr>
                    </a:tc>
                    <a:tc>
                      <a:txBody>
                        <a:bodyPr/>
                        <a:lstStyle/>
                        <a:p>
                          <a:endParaRPr lang="es-CR"/>
                        </a:p>
                      </a:txBody>
                      <a:tcPr marL="68580" marR="68580" marT="0" marB="0">
                        <a:blipFill>
                          <a:blip r:embed="rId3"/>
                          <a:stretch>
                            <a:fillRect l="-29067" t="-65934" r="-496" b="-154945"/>
                          </a:stretch>
                        </a:blipFill>
                      </a:tcPr>
                    </a:tc>
                    <a:extLst>
                      <a:ext uri="{0D108BD9-81ED-4DB2-BD59-A6C34878D82A}">
                        <a16:rowId xmlns:a16="http://schemas.microsoft.com/office/drawing/2014/main" val="1694879629"/>
                      </a:ext>
                    </a:extLst>
                  </a:tr>
                  <a:tr h="293497">
                    <a:tc>
                      <a:txBody>
                        <a:bodyPr/>
                        <a:lstStyle/>
                        <a:p>
                          <a:endParaRPr lang="es-CR"/>
                        </a:p>
                      </a:txBody>
                      <a:tcPr marL="68580" marR="68580" marT="0" marB="0">
                        <a:blipFill>
                          <a:blip r:embed="rId3"/>
                          <a:stretch>
                            <a:fillRect l="-342" t="-314583" r="-346918" b="-193750"/>
                          </a:stretch>
                        </a:blipFill>
                      </a:tcPr>
                    </a:tc>
                    <a:tc>
                      <a:txBody>
                        <a:bodyPr/>
                        <a:lstStyle/>
                        <a:p>
                          <a:endParaRPr lang="es-CR"/>
                        </a:p>
                      </a:txBody>
                      <a:tcPr marL="68580" marR="68580" marT="0" marB="0">
                        <a:blipFill>
                          <a:blip r:embed="rId3"/>
                          <a:stretch>
                            <a:fillRect l="-29067" t="-314583" r="-496" b="-193750"/>
                          </a:stretch>
                        </a:blipFill>
                      </a:tcPr>
                    </a:tc>
                    <a:extLst>
                      <a:ext uri="{0D108BD9-81ED-4DB2-BD59-A6C34878D82A}">
                        <a16:rowId xmlns:a16="http://schemas.microsoft.com/office/drawing/2014/main" val="953025754"/>
                      </a:ext>
                    </a:extLst>
                  </a:tr>
                  <a:tr h="552069">
                    <a:tc>
                      <a:txBody>
                        <a:bodyPr/>
                        <a:lstStyle/>
                        <a:p>
                          <a:pPr>
                            <a:lnSpc>
                              <a:spcPct val="107000"/>
                            </a:lnSpc>
                            <a:spcAft>
                              <a:spcPts val="0"/>
                            </a:spcAft>
                          </a:pPr>
                          <a:r>
                            <a:rPr lang="es-CR" sz="1200" dirty="0">
                              <a:effectLst/>
                            </a:rPr>
                            <a:t>Estacionalidad</a:t>
                          </a:r>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s-CR"/>
                        </a:p>
                      </a:txBody>
                      <a:tcPr marL="68580" marR="68580" marT="0" marB="0">
                        <a:blipFill>
                          <a:blip r:embed="rId3"/>
                          <a:stretch>
                            <a:fillRect l="-29067" t="-218681" r="-496" b="-2198"/>
                          </a:stretch>
                        </a:blipFill>
                      </a:tcPr>
                    </a:tc>
                    <a:extLst>
                      <a:ext uri="{0D108BD9-81ED-4DB2-BD59-A6C34878D82A}">
                        <a16:rowId xmlns:a16="http://schemas.microsoft.com/office/drawing/2014/main" val="857476810"/>
                      </a:ext>
                    </a:extLst>
                  </a:tr>
                </a:tbl>
              </a:graphicData>
            </a:graphic>
          </p:graphicFrame>
        </mc:Fallback>
      </mc:AlternateContent>
    </p:spTree>
    <p:extLst>
      <p:ext uri="{BB962C8B-B14F-4D97-AF65-F5344CB8AC3E}">
        <p14:creationId xmlns:p14="http://schemas.microsoft.com/office/powerpoint/2010/main" val="2108412157"/>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908720"/>
            <a:ext cx="8928992" cy="5688632"/>
          </a:xfrm>
        </p:spPr>
        <p:txBody>
          <a:bodyPr>
            <a:normAutofit/>
          </a:bodyPr>
          <a:lstStyle/>
          <a:p>
            <a:pPr algn="just"/>
            <a:r>
              <a:rPr lang="es-CR" sz="2000" dirty="0"/>
              <a:t>Finalmente, un modelo </a:t>
            </a:r>
            <a:r>
              <a:rPr lang="es-CR" sz="2000" dirty="0" err="1"/>
              <a:t>Holt-Winters</a:t>
            </a:r>
            <a:r>
              <a:rPr lang="es-CR" sz="2000" dirty="0"/>
              <a:t> multiplicativos con el componente de amortización se definen de la siguiente forma:</a:t>
            </a:r>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fontScale="90000"/>
          </a:bodyPr>
          <a:lstStyle/>
          <a:p>
            <a:r>
              <a:rPr lang="es-CR" sz="3600" dirty="0"/>
              <a:t>Modelos de suavizamiento exponencial: </a:t>
            </a:r>
            <a:r>
              <a:rPr lang="es-CR" sz="3600" dirty="0" err="1"/>
              <a:t>Holt-Winters</a:t>
            </a:r>
            <a:endParaRPr lang="es-CR" sz="3600" dirty="0"/>
          </a:p>
        </p:txBody>
      </p:sp>
      <p:pic>
        <p:nvPicPr>
          <p:cNvPr id="2" name="Imagen 1"/>
          <p:cNvPicPr>
            <a:picLocks noChangeAspect="1"/>
          </p:cNvPicPr>
          <p:nvPr/>
        </p:nvPicPr>
        <p:blipFill>
          <a:blip r:embed="rId2"/>
          <a:stretch>
            <a:fillRect/>
          </a:stretch>
        </p:blipFill>
        <p:spPr>
          <a:xfrm>
            <a:off x="971600" y="1913470"/>
            <a:ext cx="7272808" cy="4818235"/>
          </a:xfrm>
          <a:prstGeom prst="rect">
            <a:avLst/>
          </a:prstGeom>
        </p:spPr>
      </p:pic>
    </p:spTree>
    <p:extLst>
      <p:ext uri="{BB962C8B-B14F-4D97-AF65-F5344CB8AC3E}">
        <p14:creationId xmlns:p14="http://schemas.microsoft.com/office/powerpoint/2010/main" val="751430412"/>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7</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La taxonomía de los modelos exponenciales</a:t>
            </a:r>
          </a:p>
        </p:txBody>
      </p:sp>
    </p:spTree>
    <p:extLst>
      <p:ext uri="{BB962C8B-B14F-4D97-AF65-F5344CB8AC3E}">
        <p14:creationId xmlns:p14="http://schemas.microsoft.com/office/powerpoint/2010/main" val="4277148976"/>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7</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La taxonomía de los modelos exponenciales</a:t>
            </a:r>
          </a:p>
        </p:txBody>
      </p:sp>
      <p:sp>
        <p:nvSpPr>
          <p:cNvPr id="5" name="Rounded Rectangle 8"/>
          <p:cNvSpPr/>
          <p:nvPr/>
        </p:nvSpPr>
        <p:spPr>
          <a:xfrm>
            <a:off x="4502371" y="350100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Modelos </a:t>
            </a:r>
            <a:r>
              <a:rPr lang="es-CR" dirty="0" err="1"/>
              <a:t>ets</a:t>
            </a:r>
            <a:r>
              <a:rPr lang="es-CR" dirty="0"/>
              <a:t> de espacio de estado</a:t>
            </a:r>
            <a:endParaRPr lang="en-US" dirty="0"/>
          </a:p>
        </p:txBody>
      </p:sp>
      <p:sp>
        <p:nvSpPr>
          <p:cNvPr id="6" name="Rounded Rectangle 9"/>
          <p:cNvSpPr/>
          <p:nvPr/>
        </p:nvSpPr>
        <p:spPr>
          <a:xfrm>
            <a:off x="4506773" y="443711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función </a:t>
            </a:r>
            <a:r>
              <a:rPr lang="es-CR" dirty="0" err="1"/>
              <a:t>ets</a:t>
            </a:r>
            <a:r>
              <a:rPr lang="es-CR" dirty="0"/>
              <a:t>()</a:t>
            </a:r>
            <a:endParaRPr lang="en-US" dirty="0"/>
          </a:p>
        </p:txBody>
      </p:sp>
      <p:sp>
        <p:nvSpPr>
          <p:cNvPr id="7" name="Rounded Rectangle 10"/>
          <p:cNvSpPr/>
          <p:nvPr/>
        </p:nvSpPr>
        <p:spPr>
          <a:xfrm>
            <a:off x="4523938" y="5373216"/>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de los </a:t>
            </a:r>
            <a:r>
              <a:rPr lang="es-CR" dirty="0" err="1"/>
              <a:t>ets</a:t>
            </a:r>
            <a:r>
              <a:rPr lang="es-CR" dirty="0"/>
              <a:t>()</a:t>
            </a:r>
            <a:endParaRPr lang="en-US" dirty="0"/>
          </a:p>
        </p:txBody>
      </p:sp>
      <p:sp>
        <p:nvSpPr>
          <p:cNvPr id="8" name="Rounded Rectangle 8"/>
          <p:cNvSpPr/>
          <p:nvPr/>
        </p:nvSpPr>
        <p:spPr>
          <a:xfrm>
            <a:off x="4499992" y="256490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
        <p:nvSpPr>
          <p:cNvPr id="9" name="Rounded Rectangle 10"/>
          <p:cNvSpPr/>
          <p:nvPr/>
        </p:nvSpPr>
        <p:spPr>
          <a:xfrm>
            <a:off x="4523938" y="616530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Pronóstico de los </a:t>
            </a:r>
            <a:r>
              <a:rPr lang="es-CR" dirty="0" err="1"/>
              <a:t>ets</a:t>
            </a:r>
            <a:r>
              <a:rPr lang="es-CR" dirty="0"/>
              <a:t>()</a:t>
            </a:r>
            <a:endParaRPr lang="en-US" dirty="0"/>
          </a:p>
        </p:txBody>
      </p:sp>
    </p:spTree>
    <p:extLst>
      <p:ext uri="{BB962C8B-B14F-4D97-AF65-F5344CB8AC3E}">
        <p14:creationId xmlns:p14="http://schemas.microsoft.com/office/powerpoint/2010/main" val="1728274955"/>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7</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La taxonomía de los modelos exponenciales</a:t>
            </a:r>
          </a:p>
        </p:txBody>
      </p:sp>
      <p:sp>
        <p:nvSpPr>
          <p:cNvPr id="8" name="Rounded Rectangle 8"/>
          <p:cNvSpPr/>
          <p:nvPr/>
        </p:nvSpPr>
        <p:spPr>
          <a:xfrm>
            <a:off x="4499992" y="256490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Tree>
    <p:extLst>
      <p:ext uri="{BB962C8B-B14F-4D97-AF65-F5344CB8AC3E}">
        <p14:creationId xmlns:p14="http://schemas.microsoft.com/office/powerpoint/2010/main" val="3106125329"/>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5496" y="908720"/>
                <a:ext cx="9001000" cy="1368152"/>
              </a:xfrm>
            </p:spPr>
            <p:txBody>
              <a:bodyPr>
                <a:normAutofit fontScale="92500"/>
              </a:bodyPr>
              <a:lstStyle/>
              <a:p>
                <a:pPr marL="0" indent="0" algn="just">
                  <a:buNone/>
                </a:pPr>
                <a:r>
                  <a:rPr lang="es-CR" sz="2400" dirty="0"/>
                  <a:t>Si definimos que una serie </a:t>
                </a:r>
                <a14:m>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sub>
                    </m:sSub>
                  </m:oMath>
                </a14:m>
                <a:r>
                  <a:rPr lang="es-CR" sz="2400" dirty="0"/>
                  <a:t> que se puede expresar de forma aditiva o multiplicativa, y para la estacionalidad se posee ambas formas, porqué no definir lo mismo también para la tendencia, y por qué no a nivel del error…?</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5496" y="908720"/>
                <a:ext cx="9001000" cy="1368152"/>
              </a:xfrm>
              <a:blipFill>
                <a:blip r:embed="rId2"/>
                <a:stretch>
                  <a:fillRect l="-881" t="-3111" r="-881"/>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pic>
        <p:nvPicPr>
          <p:cNvPr id="2050" name="Picture 2" descr="Resultado de imagen para ques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636912"/>
            <a:ext cx="731520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780117"/>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9134" y="836712"/>
                <a:ext cx="9007361" cy="5904656"/>
              </a:xfrm>
            </p:spPr>
            <p:txBody>
              <a:bodyPr>
                <a:normAutofit/>
              </a:bodyPr>
              <a:lstStyle/>
              <a:p>
                <a:pPr marL="0" indent="0" algn="just">
                  <a:buNone/>
                </a:pPr>
                <a:r>
                  <a:rPr lang="es-CR" sz="2000" dirty="0"/>
                  <a:t>Los métodos de suavizado exponencial no están restringidos a los que hemos presentado hasta ahora. Al considerar las variaciones en las combinaciones de la tendencia y los componentes estacionales, son posibles nueve (en realidad 15) métodos de suavizado exponencial. Cada método está etiquetado por un par de letras (T, S) que definen el tipo de componentes '</a:t>
                </a:r>
                <a:r>
                  <a:rPr lang="es-CR" sz="2000" dirty="0" err="1"/>
                  <a:t>Trend</a:t>
                </a:r>
                <a:r>
                  <a:rPr lang="es-CR" sz="2000" dirty="0"/>
                  <a:t>' y '</a:t>
                </a:r>
                <a:r>
                  <a:rPr lang="es-CR" sz="2000" dirty="0" err="1"/>
                  <a:t>Seasonal</a:t>
                </a:r>
                <a:r>
                  <a:rPr lang="es-CR" sz="2000" dirty="0"/>
                  <a:t>‘. Por ejemplo, </a:t>
                </a:r>
              </a:p>
              <a:p>
                <a:pPr marL="0" indent="0" algn="just">
                  <a:buNone/>
                </a:pPr>
                <a14:m>
                  <m:oMath xmlns:m="http://schemas.openxmlformats.org/officeDocument/2006/math">
                    <m:r>
                      <a:rPr lang="es-CR" sz="2000" i="1" dirty="0" smtClean="0">
                        <a:latin typeface="Cambria Math" panose="02040503050406030204" pitchFamily="18" charset="0"/>
                      </a:rPr>
                      <m:t>(</m:t>
                    </m:r>
                    <m:r>
                      <a:rPr lang="es-CR" sz="2000" i="1" dirty="0" smtClean="0">
                        <a:latin typeface="Cambria Math" panose="02040503050406030204" pitchFamily="18" charset="0"/>
                      </a:rPr>
                      <m:t>𝐴</m:t>
                    </m:r>
                    <m:r>
                      <a:rPr lang="es-CR" sz="2000" i="1" dirty="0" smtClean="0">
                        <a:latin typeface="Cambria Math" panose="02040503050406030204" pitchFamily="18" charset="0"/>
                      </a:rPr>
                      <m:t>,</m:t>
                    </m:r>
                    <m:r>
                      <a:rPr lang="es-CR" sz="2000" i="1" dirty="0" smtClean="0">
                        <a:latin typeface="Cambria Math" panose="02040503050406030204" pitchFamily="18" charset="0"/>
                      </a:rPr>
                      <m:t>𝑀</m:t>
                    </m:r>
                    <m:r>
                      <a:rPr lang="es-CR" sz="2000" i="1" dirty="0">
                        <a:latin typeface="Cambria Math" panose="02040503050406030204" pitchFamily="18" charset="0"/>
                      </a:rPr>
                      <m:t>)</m:t>
                    </m:r>
                  </m:oMath>
                </a14:m>
                <a:r>
                  <a:rPr lang="es-CR" sz="2000" dirty="0"/>
                  <a:t> es el método con tendencia aditiva y estacionalidad multiplicativa. </a:t>
                </a:r>
                <a14:m>
                  <m:oMath xmlns:m="http://schemas.openxmlformats.org/officeDocument/2006/math">
                    <m:r>
                      <a:rPr lang="es-CR" sz="2000" i="1" dirty="0">
                        <a:latin typeface="Cambria Math" panose="02040503050406030204" pitchFamily="18" charset="0"/>
                      </a:rPr>
                      <m:t>(</m:t>
                    </m:r>
                    <m:sSub>
                      <m:sSubPr>
                        <m:ctrlPr>
                          <a:rPr lang="es-CR" sz="2000" b="0" i="1" dirty="0" smtClean="0">
                            <a:latin typeface="Cambria Math"/>
                          </a:rPr>
                        </m:ctrlPr>
                      </m:sSubPr>
                      <m:e>
                        <m:r>
                          <a:rPr lang="es-CR" sz="2000" i="1" dirty="0">
                            <a:latin typeface="Cambria Math" panose="02040503050406030204" pitchFamily="18" charset="0"/>
                          </a:rPr>
                          <m:t>𝐴</m:t>
                        </m:r>
                      </m:e>
                      <m:sub>
                        <m:r>
                          <a:rPr lang="es-CR" sz="2000" b="0" i="1" dirty="0" smtClean="0">
                            <a:latin typeface="Cambria Math" panose="02040503050406030204" pitchFamily="18" charset="0"/>
                          </a:rPr>
                          <m:t>𝑑</m:t>
                        </m:r>
                      </m:sub>
                    </m:sSub>
                    <m:r>
                      <a:rPr lang="es-CR" sz="2000" i="1" dirty="0">
                        <a:latin typeface="Cambria Math" panose="02040503050406030204" pitchFamily="18" charset="0"/>
                      </a:rPr>
                      <m:t>,</m:t>
                    </m:r>
                    <m:r>
                      <a:rPr lang="es-CR" sz="2000" b="0" i="1" dirty="0" smtClean="0">
                        <a:latin typeface="Cambria Math" panose="02040503050406030204" pitchFamily="18" charset="0"/>
                      </a:rPr>
                      <m:t>𝑁</m:t>
                    </m:r>
                    <m:r>
                      <a:rPr lang="es-CR" sz="2000" i="1" dirty="0">
                        <a:latin typeface="Cambria Math" panose="02040503050406030204" pitchFamily="18" charset="0"/>
                      </a:rPr>
                      <m:t>)</m:t>
                    </m:r>
                  </m:oMath>
                </a14:m>
                <a:r>
                  <a:rPr lang="es-CR" sz="2000" dirty="0"/>
                  <a:t> es el método con tendencia amortiguada y sin estacionalidad.</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r>
                  <a:rPr lang="es-CR" sz="2000" dirty="0"/>
                  <a:t>Bajos los modelos ya</a:t>
                </a:r>
              </a:p>
              <a:p>
                <a:pPr marL="0" indent="0" algn="just">
                  <a:buNone/>
                </a:pPr>
                <a:r>
                  <a:rPr lang="es-CR" sz="2000" dirty="0"/>
                  <a:t>Visto tenemos las </a:t>
                </a:r>
              </a:p>
              <a:p>
                <a:pPr marL="0" indent="0" algn="just">
                  <a:buNone/>
                </a:pPr>
                <a:r>
                  <a:rPr lang="es-CR" sz="2000" dirty="0"/>
                  <a:t>siguientes </a:t>
                </a:r>
              </a:p>
              <a:p>
                <a:pPr marL="0" indent="0" algn="just">
                  <a:buNone/>
                </a:pPr>
                <a:r>
                  <a:rPr lang="es-CR" sz="2000" dirty="0"/>
                  <a:t>configuraciones.</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9134" y="836712"/>
                <a:ext cx="9007361" cy="5904656"/>
              </a:xfrm>
              <a:blipFill>
                <a:blip r:embed="rId2"/>
                <a:stretch>
                  <a:fillRect l="-745" t="-516" r="-677"/>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pic>
        <p:nvPicPr>
          <p:cNvPr id="5" name="Imagen 4"/>
          <p:cNvPicPr>
            <a:picLocks noChangeAspect="1"/>
          </p:cNvPicPr>
          <p:nvPr/>
        </p:nvPicPr>
        <p:blipFill>
          <a:blip r:embed="rId3"/>
          <a:stretch>
            <a:fillRect/>
          </a:stretch>
        </p:blipFill>
        <p:spPr>
          <a:xfrm>
            <a:off x="1830998" y="3203501"/>
            <a:ext cx="5482003" cy="1171078"/>
          </a:xfrm>
          <a:prstGeom prst="rect">
            <a:avLst/>
          </a:prstGeom>
        </p:spPr>
      </p:pic>
      <p:sp>
        <p:nvSpPr>
          <p:cNvPr id="6" name="Flecha derecha 5"/>
          <p:cNvSpPr/>
          <p:nvPr/>
        </p:nvSpPr>
        <p:spPr>
          <a:xfrm>
            <a:off x="2627784" y="5301208"/>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7" name="Imagen 6"/>
          <p:cNvPicPr>
            <a:picLocks noChangeAspect="1"/>
          </p:cNvPicPr>
          <p:nvPr/>
        </p:nvPicPr>
        <p:blipFill>
          <a:blip r:embed="rId4"/>
          <a:stretch>
            <a:fillRect/>
          </a:stretch>
        </p:blipFill>
        <p:spPr>
          <a:xfrm>
            <a:off x="3851920" y="4677790"/>
            <a:ext cx="4092724" cy="1606875"/>
          </a:xfrm>
          <a:prstGeom prst="rect">
            <a:avLst/>
          </a:prstGeom>
        </p:spPr>
      </p:pic>
    </p:spTree>
    <p:extLst>
      <p:ext uri="{BB962C8B-B14F-4D97-AF65-F5344CB8AC3E}">
        <p14:creationId xmlns:p14="http://schemas.microsoft.com/office/powerpoint/2010/main" val="4082164385"/>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sp>
        <p:nvSpPr>
          <p:cNvPr id="5" name="Marcador de contenido 2"/>
          <p:cNvSpPr>
            <a:spLocks noGrp="1"/>
          </p:cNvSpPr>
          <p:nvPr>
            <p:ph idx="1"/>
          </p:nvPr>
        </p:nvSpPr>
        <p:spPr>
          <a:xfrm>
            <a:off x="29134" y="836712"/>
            <a:ext cx="9007361" cy="5904656"/>
          </a:xfrm>
        </p:spPr>
        <p:txBody>
          <a:bodyPr>
            <a:normAutofit/>
          </a:bodyPr>
          <a:lstStyle/>
          <a:p>
            <a:pPr marL="0" indent="0" algn="just">
              <a:buNone/>
            </a:pPr>
            <a:r>
              <a:rPr lang="es-CR" sz="2000" dirty="0"/>
              <a:t>Este tipo de clasificación fue propuesta por primera vez por </a:t>
            </a:r>
            <a:r>
              <a:rPr lang="es-CR" sz="2000" dirty="0" err="1"/>
              <a:t>Pegels</a:t>
            </a:r>
            <a:r>
              <a:rPr lang="es-CR" sz="2000" dirty="0"/>
              <a:t> (1969), quien también incluyó un método con una tendencia multiplicativa. Gardner (1985) lo amplió para incluir métodos con una tendencia aditiva amortiguada y Taylor (2003) para incluir métodos con una tendencia multiplicativa amortiguada. Los métodos de tendencias multiplicativas tienden a producir pronósticos pobres (aunque ya casi se </a:t>
            </a:r>
            <a:r>
              <a:rPr lang="es-CR" sz="2000" dirty="0" err="1"/>
              <a:t>presetan</a:t>
            </a:r>
            <a:r>
              <a:rPr lang="es-CR" sz="2000" dirty="0"/>
              <a:t>)… Se presentan las fórmulas para cálculos recursivos y pronósticos puntuales.</a:t>
            </a:r>
          </a:p>
        </p:txBody>
      </p:sp>
      <p:pic>
        <p:nvPicPr>
          <p:cNvPr id="6" name="Imagen 5"/>
          <p:cNvPicPr>
            <a:picLocks noChangeAspect="1"/>
          </p:cNvPicPr>
          <p:nvPr/>
        </p:nvPicPr>
        <p:blipFill>
          <a:blip r:embed="rId2"/>
          <a:stretch>
            <a:fillRect/>
          </a:stretch>
        </p:blipFill>
        <p:spPr>
          <a:xfrm>
            <a:off x="395536" y="3233238"/>
            <a:ext cx="8280920" cy="3508130"/>
          </a:xfrm>
          <a:prstGeom prst="rect">
            <a:avLst/>
          </a:prstGeom>
        </p:spPr>
      </p:pic>
    </p:spTree>
    <p:extLst>
      <p:ext uri="{BB962C8B-B14F-4D97-AF65-F5344CB8AC3E}">
        <p14:creationId xmlns:p14="http://schemas.microsoft.com/office/powerpoint/2010/main" val="2352630263"/>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sp>
        <p:nvSpPr>
          <p:cNvPr id="5" name="Marcador de contenido 2"/>
          <p:cNvSpPr>
            <a:spLocks noGrp="1"/>
          </p:cNvSpPr>
          <p:nvPr>
            <p:ph idx="1"/>
          </p:nvPr>
        </p:nvSpPr>
        <p:spPr>
          <a:xfrm>
            <a:off x="29134" y="836712"/>
            <a:ext cx="9007361" cy="5904656"/>
          </a:xfrm>
        </p:spPr>
        <p:txBody>
          <a:bodyPr>
            <a:normAutofit/>
          </a:bodyPr>
          <a:lstStyle/>
          <a:p>
            <a:pPr marL="0" indent="0" algn="just">
              <a:buNone/>
            </a:pPr>
            <a:r>
              <a:rPr lang="es-CR" sz="2000" dirty="0"/>
              <a:t>Se puede suponer para la tendencia una relación, además de la aditiva, multiplicativo y multiplicativa con amortización. Esto produce que en realidad se tengan 15 modelos ETS(). La siguiente tabla los presenta. </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p:txBody>
      </p:sp>
      <p:pic>
        <p:nvPicPr>
          <p:cNvPr id="6" name="Imagen 5"/>
          <p:cNvPicPr>
            <a:picLocks noChangeAspect="1"/>
          </p:cNvPicPr>
          <p:nvPr/>
        </p:nvPicPr>
        <p:blipFill>
          <a:blip r:embed="rId2"/>
          <a:stretch>
            <a:fillRect/>
          </a:stretch>
        </p:blipFill>
        <p:spPr>
          <a:xfrm>
            <a:off x="954580" y="1916832"/>
            <a:ext cx="7217820" cy="4793458"/>
          </a:xfrm>
          <a:prstGeom prst="rect">
            <a:avLst/>
          </a:prstGeom>
        </p:spPr>
      </p:pic>
    </p:spTree>
    <p:extLst>
      <p:ext uri="{BB962C8B-B14F-4D97-AF65-F5344CB8AC3E}">
        <p14:creationId xmlns:p14="http://schemas.microsoft.com/office/powerpoint/2010/main" val="1483188427"/>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1520" y="980728"/>
            <a:ext cx="8784976" cy="5760640"/>
          </a:xfrm>
        </p:spPr>
        <p:txBody>
          <a:bodyPr>
            <a:normAutofit lnSpcReduction="10000"/>
          </a:bodyPr>
          <a:lstStyle/>
          <a:p>
            <a:r>
              <a:rPr lang="es-CR" sz="2000" dirty="0"/>
              <a:t>En la selección de unos de los 15 modelos, en la función </a:t>
            </a:r>
            <a:r>
              <a:rPr lang="es-CR" sz="2000" dirty="0" err="1"/>
              <a:t>ets</a:t>
            </a:r>
            <a:r>
              <a:rPr lang="es-CR" sz="2000" dirty="0"/>
              <a:t>() se debe de especificar el modelo requerido en el argumento </a:t>
            </a:r>
            <a:r>
              <a:rPr lang="es-CR" sz="2000" i="1" dirty="0" err="1"/>
              <a:t>model</a:t>
            </a:r>
            <a:r>
              <a:rPr lang="es-CR" sz="2000" i="1" dirty="0"/>
              <a:t>=“”</a:t>
            </a:r>
            <a:r>
              <a:rPr lang="es-CR" sz="2000" dirty="0"/>
              <a:t>, y se deben de escribir tres letras:</a:t>
            </a:r>
          </a:p>
          <a:p>
            <a:endParaRPr lang="es-CR" sz="2000" dirty="0"/>
          </a:p>
          <a:p>
            <a:pPr marL="457200" indent="-457200">
              <a:buFont typeface="+mj-lt"/>
              <a:buAutoNum type="arabicPeriod"/>
            </a:pPr>
            <a:r>
              <a:rPr lang="es-CR" sz="2000" dirty="0"/>
              <a:t> El tipo de error: “A” si es aditivo o “M” si es multiplicativo</a:t>
            </a:r>
          </a:p>
          <a:p>
            <a:pPr marL="457200" indent="-457200">
              <a:buFont typeface="+mj-lt"/>
              <a:buAutoNum type="arabicPeriod"/>
            </a:pPr>
            <a:r>
              <a:rPr lang="es-CR" sz="2000" dirty="0"/>
              <a:t>El componente de tendencia que se desee entre ninguno “N”, aditivo “A”, aditivo con amortización “Ad”, multiplicativo “M”, o multiplicativo con amortización .</a:t>
            </a:r>
          </a:p>
          <a:p>
            <a:pPr marL="457200" indent="-457200">
              <a:buFont typeface="+mj-lt"/>
              <a:buAutoNum type="arabicPeriod"/>
            </a:pPr>
            <a:r>
              <a:rPr lang="es-CR" sz="2000" dirty="0"/>
              <a:t>El componente estacional que se desee entre ninguno “N”, aditivo “A”, aditivo con amortización “Ad”, multiplicativo “M”, o multiplicativo con amortización </a:t>
            </a:r>
          </a:p>
          <a:p>
            <a:pPr marL="457200" indent="-457200">
              <a:buFont typeface="+mj-lt"/>
              <a:buAutoNum type="arabicPeriod"/>
            </a:pPr>
            <a:endParaRPr lang="es-CR" sz="2000" dirty="0"/>
          </a:p>
          <a:p>
            <a:r>
              <a:rPr lang="es-CR" sz="2000" dirty="0"/>
              <a:t>Así por ejemplo, un modelo con errores aditivos, con tendencia y una estacionalidad multiplicativa (</a:t>
            </a:r>
            <a:r>
              <a:rPr lang="es-CR" sz="2000" dirty="0" err="1"/>
              <a:t>Holt-Winters</a:t>
            </a:r>
            <a:r>
              <a:rPr lang="es-CR" sz="2000" dirty="0"/>
              <a:t> </a:t>
            </a:r>
            <a:r>
              <a:rPr lang="es-CR" sz="2000" dirty="0" err="1"/>
              <a:t>Multiplicavo</a:t>
            </a:r>
            <a:r>
              <a:rPr lang="es-CR" sz="2000" dirty="0"/>
              <a:t>), se escribe dentro del </a:t>
            </a:r>
            <a:r>
              <a:rPr lang="es-CR" sz="2000" dirty="0" err="1"/>
              <a:t>ets</a:t>
            </a:r>
            <a:r>
              <a:rPr lang="es-CR" sz="2000" dirty="0"/>
              <a:t> como </a:t>
            </a:r>
            <a:r>
              <a:rPr lang="es-CR" sz="2000" i="1" dirty="0" err="1"/>
              <a:t>model</a:t>
            </a:r>
            <a:r>
              <a:rPr lang="es-CR" sz="2000" i="1" dirty="0"/>
              <a:t>=“AAM”</a:t>
            </a:r>
          </a:p>
          <a:p>
            <a:endParaRPr lang="es-CR" sz="2000" i="1" dirty="0"/>
          </a:p>
          <a:p>
            <a:r>
              <a:rPr lang="es-CR" sz="2000" dirty="0"/>
              <a:t>Se puede escribir la letra “Z” en cada parte, el cual le permite a la función escoger un tipo de solución (es como una selección automática del tipo de modelo deseado). </a:t>
            </a:r>
          </a:p>
          <a:p>
            <a:endParaRPr lang="es-CR" sz="2000" dirty="0"/>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spTree>
    <p:extLst>
      <p:ext uri="{BB962C8B-B14F-4D97-AF65-F5344CB8AC3E}">
        <p14:creationId xmlns:p14="http://schemas.microsoft.com/office/powerpoint/2010/main" val="387130353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5" name="Elipse 4"/>
          <p:cNvSpPr/>
          <p:nvPr/>
        </p:nvSpPr>
        <p:spPr>
          <a:xfrm>
            <a:off x="611560" y="3501008"/>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15" name="Rectángulo redondeado 14"/>
          <p:cNvSpPr/>
          <p:nvPr/>
        </p:nvSpPr>
        <p:spPr>
          <a:xfrm>
            <a:off x="1943708" y="350100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Medias móviles</a:t>
            </a:r>
          </a:p>
        </p:txBody>
      </p:sp>
      <p:sp>
        <p:nvSpPr>
          <p:cNvPr id="7" name="Rectángulo redondeado 6"/>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movilidad media ?</a:t>
            </a:r>
          </a:p>
        </p:txBody>
      </p:sp>
    </p:spTree>
    <p:extLst>
      <p:ext uri="{BB962C8B-B14F-4D97-AF65-F5344CB8AC3E}">
        <p14:creationId xmlns:p14="http://schemas.microsoft.com/office/powerpoint/2010/main" val="791108716"/>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836713"/>
            <a:ext cx="8928992" cy="1800200"/>
          </a:xfrm>
        </p:spPr>
        <p:txBody>
          <a:bodyPr>
            <a:normAutofit/>
          </a:bodyPr>
          <a:lstStyle/>
          <a:p>
            <a:pPr algn="just"/>
            <a:r>
              <a:rPr lang="es-CR" sz="2400" dirty="0"/>
              <a:t>Más adelante se estudiara la función </a:t>
            </a:r>
            <a:r>
              <a:rPr lang="es-CR" sz="2400" dirty="0" err="1"/>
              <a:t>ets</a:t>
            </a:r>
            <a:r>
              <a:rPr lang="es-CR" sz="2400" dirty="0"/>
              <a:t>(), y sobre todo el argumento de </a:t>
            </a:r>
            <a:r>
              <a:rPr lang="es-CR" sz="2400" i="1" dirty="0" err="1"/>
              <a:t>model</a:t>
            </a:r>
            <a:r>
              <a:rPr lang="es-CR" sz="2400" i="1" dirty="0"/>
              <a:t>=“”</a:t>
            </a:r>
            <a:r>
              <a:rPr lang="es-CR" sz="2400" dirty="0"/>
              <a:t>, sin embargo tener en cuenta que podemos atribuir errores multiplicativos o aditivos, y a partir de eso definir uno de los modelos según la siguiente tabla.</a:t>
            </a:r>
            <a:endParaRPr lang="es-CR" sz="2400" i="1" dirty="0"/>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pic>
        <p:nvPicPr>
          <p:cNvPr id="5" name="Imagen 5"/>
          <p:cNvPicPr>
            <a:picLocks noChangeAspect="1"/>
          </p:cNvPicPr>
          <p:nvPr/>
        </p:nvPicPr>
        <p:blipFill>
          <a:blip r:embed="rId2"/>
          <a:stretch>
            <a:fillRect/>
          </a:stretch>
        </p:blipFill>
        <p:spPr>
          <a:xfrm>
            <a:off x="755576" y="2420888"/>
            <a:ext cx="7217820" cy="4361410"/>
          </a:xfrm>
          <a:prstGeom prst="rect">
            <a:avLst/>
          </a:prstGeom>
        </p:spPr>
      </p:pic>
    </p:spTree>
    <p:extLst>
      <p:ext uri="{BB962C8B-B14F-4D97-AF65-F5344CB8AC3E}">
        <p14:creationId xmlns:p14="http://schemas.microsoft.com/office/powerpoint/2010/main" val="1953412849"/>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7</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La taxonomía de los modelos exponenciales</a:t>
            </a:r>
          </a:p>
        </p:txBody>
      </p:sp>
      <p:sp>
        <p:nvSpPr>
          <p:cNvPr id="5" name="Rounded Rectangle 8"/>
          <p:cNvSpPr/>
          <p:nvPr/>
        </p:nvSpPr>
        <p:spPr>
          <a:xfrm>
            <a:off x="4502371" y="350100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Modelos </a:t>
            </a:r>
            <a:r>
              <a:rPr lang="es-CR" dirty="0" err="1"/>
              <a:t>ets</a:t>
            </a:r>
            <a:r>
              <a:rPr lang="es-CR" dirty="0"/>
              <a:t> de espacio de estado</a:t>
            </a:r>
            <a:endParaRPr lang="en-US" dirty="0"/>
          </a:p>
        </p:txBody>
      </p:sp>
      <p:sp>
        <p:nvSpPr>
          <p:cNvPr id="8" name="Rounded Rectangle 8"/>
          <p:cNvSpPr/>
          <p:nvPr/>
        </p:nvSpPr>
        <p:spPr>
          <a:xfrm>
            <a:off x="4499992" y="256490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Tree>
    <p:extLst>
      <p:ext uri="{BB962C8B-B14F-4D97-AF65-F5344CB8AC3E}">
        <p14:creationId xmlns:p14="http://schemas.microsoft.com/office/powerpoint/2010/main" val="4028852038"/>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6816" y="980728"/>
            <a:ext cx="8805664" cy="5760640"/>
          </a:xfrm>
        </p:spPr>
        <p:txBody>
          <a:bodyPr>
            <a:normAutofit/>
          </a:bodyPr>
          <a:lstStyle/>
          <a:p>
            <a:pPr algn="just"/>
            <a:r>
              <a:rPr lang="es-CR" sz="2400" dirty="0"/>
              <a:t>Un modelo estadístico es un proceso de generación de datos estocástico (o aleatorio) que puede producir una distribución de pronóstico completa. </a:t>
            </a:r>
          </a:p>
          <a:p>
            <a:pPr algn="just"/>
            <a:r>
              <a:rPr lang="es-CR" sz="2400" dirty="0"/>
              <a:t>Cada modelo consiste en una ecuación de medición que describe los datos observados y algunas ecuaciones de estado que describen cómo los componentes o estados no observados (nivel, tendencia, estacional) cambian con el tiempo. Por lo tanto, estos se conocen como </a:t>
            </a:r>
            <a:r>
              <a:rPr lang="es-CR" sz="2400" b="1" i="1" dirty="0"/>
              <a:t>modelos de espacio de estado </a:t>
            </a:r>
            <a:r>
              <a:rPr lang="es-CR" sz="2400" i="1" dirty="0"/>
              <a:t>(</a:t>
            </a:r>
            <a:r>
              <a:rPr lang="es-CR" sz="2400" i="1" dirty="0" err="1"/>
              <a:t>State</a:t>
            </a:r>
            <a:r>
              <a:rPr lang="es-CR" sz="2400" i="1" dirty="0"/>
              <a:t> </a:t>
            </a:r>
            <a:r>
              <a:rPr lang="es-CR" sz="2400" i="1" dirty="0" err="1"/>
              <a:t>Space</a:t>
            </a:r>
            <a:r>
              <a:rPr lang="es-CR" sz="2400" i="1" dirty="0"/>
              <a:t> </a:t>
            </a:r>
            <a:r>
              <a:rPr lang="es-CR" sz="2400" i="1" dirty="0" err="1"/>
              <a:t>Models</a:t>
            </a:r>
            <a:r>
              <a:rPr lang="es-CR" sz="2400" i="1" dirty="0"/>
              <a:t>)</a:t>
            </a:r>
            <a:r>
              <a:rPr lang="es-CR" sz="2400" dirty="0"/>
              <a:t>. </a:t>
            </a:r>
          </a:p>
          <a:p>
            <a:pPr algn="just"/>
            <a:r>
              <a:rPr lang="es-CR" sz="2400" dirty="0"/>
              <a:t>Para cada método existen dos modelos: uno con errores aditivos y otro con errores multiplicativos. Las predicciones puntuales producidas por los modelos son idénticas si utilizan los mismos valores de parámetros de suavizado. Sin embargo, generarán diferentes intervalos de predicción.</a:t>
            </a:r>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spTree>
    <p:extLst>
      <p:ext uri="{BB962C8B-B14F-4D97-AF65-F5344CB8AC3E}">
        <p14:creationId xmlns:p14="http://schemas.microsoft.com/office/powerpoint/2010/main" val="3055547749"/>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86816" y="980728"/>
                <a:ext cx="8949680" cy="5760640"/>
              </a:xfrm>
            </p:spPr>
            <p:txBody>
              <a:bodyPr>
                <a:normAutofit fontScale="92500"/>
              </a:bodyPr>
              <a:lstStyle/>
              <a:p>
                <a:pPr algn="just"/>
                <a:r>
                  <a:rPr lang="es-CR" sz="2400" dirty="0"/>
                  <a:t>Etiquetamos cada modelo de espacio de estado como ETS (*,*,*) para (Error, </a:t>
                </a:r>
                <a:r>
                  <a:rPr lang="es-CR" sz="2400" dirty="0" err="1"/>
                  <a:t>Trend</a:t>
                </a:r>
                <a:r>
                  <a:rPr lang="es-CR" sz="2400" dirty="0"/>
                  <a:t>, </a:t>
                </a:r>
                <a:r>
                  <a:rPr lang="es-CR" sz="2400" dirty="0" err="1"/>
                  <a:t>Seasonal</a:t>
                </a:r>
                <a:r>
                  <a:rPr lang="es-CR" sz="2400" dirty="0"/>
                  <a:t>). Esta etiqueta también se puede considerar como </a:t>
                </a:r>
                <a:r>
                  <a:rPr lang="es-CR" sz="2400" b="1" u="sng" dirty="0" err="1"/>
                  <a:t>E</a:t>
                </a:r>
                <a:r>
                  <a:rPr lang="es-CR" sz="2400" dirty="0" err="1"/>
                  <a:t>xponen</a:t>
                </a:r>
                <a:r>
                  <a:rPr lang="es-CR" sz="2400" b="1" u="sng" dirty="0" err="1"/>
                  <a:t>T</a:t>
                </a:r>
                <a:r>
                  <a:rPr lang="es-CR" sz="2400" dirty="0" err="1"/>
                  <a:t>ial</a:t>
                </a:r>
                <a:r>
                  <a:rPr lang="es-CR" sz="2400" dirty="0"/>
                  <a:t> </a:t>
                </a:r>
                <a:r>
                  <a:rPr lang="es-CR" sz="2400" b="1" u="sng" dirty="0" err="1"/>
                  <a:t>S</a:t>
                </a:r>
                <a:r>
                  <a:rPr lang="es-CR" sz="2400" dirty="0" err="1"/>
                  <a:t>moothing</a:t>
                </a:r>
                <a:r>
                  <a:rPr lang="es-CR" sz="2400" dirty="0"/>
                  <a:t>. Las posibilidades de cada estado son:</a:t>
                </a:r>
              </a:p>
              <a:p>
                <a:pPr algn="just"/>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b="0" i="1" smtClean="0">
                          <a:latin typeface="Cambria Math"/>
                        </a:rPr>
                        <m:t>𝐸𝑟𝑟𝑜𝑟</m:t>
                      </m:r>
                      <m:r>
                        <a:rPr lang="es-CR" sz="2400" b="0" i="1" smtClean="0">
                          <a:latin typeface="Cambria Math"/>
                        </a:rPr>
                        <m:t> = </m:t>
                      </m:r>
                      <m:d>
                        <m:dPr>
                          <m:begChr m:val="{"/>
                          <m:endChr m:val="}"/>
                          <m:ctrlPr>
                            <a:rPr lang="es-CR" sz="2400" b="0" i="1" smtClean="0">
                              <a:latin typeface="Cambria Math"/>
                            </a:rPr>
                          </m:ctrlPr>
                        </m:dPr>
                        <m:e>
                          <m:r>
                            <a:rPr lang="es-CR" sz="2400" b="0" i="1" smtClean="0">
                              <a:latin typeface="Cambria Math"/>
                            </a:rPr>
                            <m:t>𝐴</m:t>
                          </m:r>
                          <m:r>
                            <a:rPr lang="es-CR" sz="2400" b="0" i="1" smtClean="0">
                              <a:latin typeface="Cambria Math"/>
                            </a:rPr>
                            <m:t>,</m:t>
                          </m:r>
                          <m:r>
                            <a:rPr lang="es-CR" sz="2400" b="0" i="1" smtClean="0">
                              <a:latin typeface="Cambria Math"/>
                            </a:rPr>
                            <m:t>𝑀</m:t>
                          </m:r>
                        </m:e>
                      </m:d>
                    </m:oMath>
                  </m:oMathPara>
                </a14:m>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b="0" i="1" smtClean="0">
                          <a:latin typeface="Cambria Math"/>
                        </a:rPr>
                        <m:t>𝑇𝑟𝑒𝑛𝑑</m:t>
                      </m:r>
                      <m:r>
                        <a:rPr lang="es-CR" sz="2400" i="1">
                          <a:latin typeface="Cambria Math"/>
                        </a:rPr>
                        <m:t>= </m:t>
                      </m:r>
                      <m:d>
                        <m:dPr>
                          <m:begChr m:val="{"/>
                          <m:endChr m:val="}"/>
                          <m:ctrlPr>
                            <a:rPr lang="es-CR" sz="2400" i="1">
                              <a:latin typeface="Cambria Math"/>
                            </a:rPr>
                          </m:ctrlPr>
                        </m:dPr>
                        <m:e>
                          <m:r>
                            <a:rPr lang="es-CR" sz="2400" b="0" i="1" smtClean="0">
                              <a:latin typeface="Cambria Math"/>
                            </a:rPr>
                            <m:t>𝑁</m:t>
                          </m:r>
                          <m:r>
                            <a:rPr lang="es-CR" sz="2400" i="1">
                              <a:latin typeface="Cambria Math"/>
                            </a:rPr>
                            <m:t>,</m:t>
                          </m:r>
                          <m:r>
                            <a:rPr lang="es-CR" sz="2400" b="0" i="1" smtClean="0">
                              <a:latin typeface="Cambria Math"/>
                            </a:rPr>
                            <m:t>𝐴</m:t>
                          </m:r>
                          <m:r>
                            <a:rPr lang="es-CR" sz="2400" b="0" i="1" smtClean="0">
                              <a:latin typeface="Cambria Math"/>
                            </a:rPr>
                            <m:t>,</m:t>
                          </m:r>
                          <m:sSub>
                            <m:sSubPr>
                              <m:ctrlPr>
                                <a:rPr lang="es-CR" sz="2400" b="0" i="1" smtClean="0">
                                  <a:latin typeface="Cambria Math"/>
                                </a:rPr>
                              </m:ctrlPr>
                            </m:sSubPr>
                            <m:e>
                              <m:r>
                                <a:rPr lang="es-CR" sz="2400" b="0" i="1" smtClean="0">
                                  <a:latin typeface="Cambria Math"/>
                                </a:rPr>
                                <m:t>𝐴</m:t>
                              </m:r>
                            </m:e>
                            <m:sub>
                              <m:r>
                                <a:rPr lang="es-CR" sz="2400" b="0" i="1" smtClean="0">
                                  <a:latin typeface="Cambria Math"/>
                                </a:rPr>
                                <m:t>𝑑</m:t>
                              </m:r>
                            </m:sub>
                          </m:sSub>
                          <m:r>
                            <a:rPr lang="es-CR" sz="2400" b="0" i="1" smtClean="0">
                              <a:latin typeface="Cambria Math"/>
                            </a:rPr>
                            <m:t>,</m:t>
                          </m:r>
                          <m:r>
                            <a:rPr lang="es-CR" sz="2400" b="0" i="1" smtClean="0">
                              <a:latin typeface="Cambria Math"/>
                            </a:rPr>
                            <m:t>𝑀</m:t>
                          </m:r>
                          <m:r>
                            <a:rPr lang="es-CR" sz="2400" b="0" i="1" smtClean="0">
                              <a:latin typeface="Cambria Math"/>
                            </a:rPr>
                            <m:t>,</m:t>
                          </m:r>
                          <m:sSub>
                            <m:sSubPr>
                              <m:ctrlPr>
                                <a:rPr lang="es-CR" sz="2400" b="0" i="1" smtClean="0">
                                  <a:latin typeface="Cambria Math"/>
                                </a:rPr>
                              </m:ctrlPr>
                            </m:sSubPr>
                            <m:e>
                              <m:r>
                                <a:rPr lang="es-CR" sz="2400" b="0" i="1" smtClean="0">
                                  <a:latin typeface="Cambria Math"/>
                                </a:rPr>
                                <m:t>𝑀</m:t>
                              </m:r>
                            </m:e>
                            <m:sub>
                              <m:r>
                                <a:rPr lang="es-CR" sz="2400" b="0" i="1" smtClean="0">
                                  <a:latin typeface="Cambria Math"/>
                                </a:rPr>
                                <m:t>𝑑</m:t>
                              </m:r>
                            </m:sub>
                          </m:sSub>
                        </m:e>
                      </m:d>
                    </m:oMath>
                  </m:oMathPara>
                </a14:m>
                <a:endParaRPr lang="es-CR" sz="2400" dirty="0"/>
              </a:p>
              <a:p>
                <a:pPr marL="0" indent="0" algn="just">
                  <a:buNone/>
                </a:pPr>
                <a14:m>
                  <m:oMath xmlns:m="http://schemas.openxmlformats.org/officeDocument/2006/math">
                    <m:r>
                      <a:rPr lang="es-CR" sz="2400" i="1">
                        <a:latin typeface="Cambria Math"/>
                      </a:rPr>
                      <m:t>𝑇𝑟𝑒𝑛𝑑</m:t>
                    </m:r>
                    <m:r>
                      <a:rPr lang="es-CR" sz="2400" i="1">
                        <a:latin typeface="Cambria Math"/>
                      </a:rPr>
                      <m:t>=</m:t>
                    </m:r>
                  </m:oMath>
                </a14:m>
                <a:r>
                  <a:rPr lang="es-CR" sz="2400" dirty="0"/>
                  <a:t> </a:t>
                </a:r>
                <a14:m>
                  <m:oMath xmlns:m="http://schemas.openxmlformats.org/officeDocument/2006/math">
                    <m:r>
                      <a:rPr lang="es-CR" sz="2400" b="0" i="0" smtClean="0">
                        <a:latin typeface="Cambria Math"/>
                      </a:rPr>
                      <m:t> </m:t>
                    </m:r>
                    <m:d>
                      <m:dPr>
                        <m:begChr m:val="{"/>
                        <m:endChr m:val="}"/>
                        <m:ctrlPr>
                          <a:rPr lang="es-CR" sz="2400" i="1">
                            <a:latin typeface="Cambria Math"/>
                          </a:rPr>
                        </m:ctrlPr>
                      </m:dPr>
                      <m:e>
                        <m:r>
                          <a:rPr lang="es-CR" sz="2400" i="1">
                            <a:latin typeface="Cambria Math"/>
                          </a:rPr>
                          <m:t>𝑁</m:t>
                        </m:r>
                        <m:r>
                          <a:rPr lang="es-CR" sz="2400" i="1">
                            <a:latin typeface="Cambria Math"/>
                          </a:rPr>
                          <m:t>,</m:t>
                        </m:r>
                        <m:r>
                          <a:rPr lang="es-CR" sz="2400" i="1">
                            <a:latin typeface="Cambria Math"/>
                          </a:rPr>
                          <m:t>𝐴</m:t>
                        </m:r>
                        <m:r>
                          <a:rPr lang="es-CR" sz="2400" i="1">
                            <a:latin typeface="Cambria Math"/>
                          </a:rPr>
                          <m:t>, </m:t>
                        </m:r>
                        <m:r>
                          <a:rPr lang="es-CR" sz="2400" b="0" i="1" smtClean="0">
                            <a:latin typeface="Cambria Math"/>
                          </a:rPr>
                          <m:t>𝑀</m:t>
                        </m:r>
                      </m:e>
                    </m:d>
                  </m:oMath>
                </a14:m>
                <a:endParaRPr lang="es-CR" sz="2400" dirty="0"/>
              </a:p>
              <a:p>
                <a:pPr marL="0" indent="0" algn="just">
                  <a:buNone/>
                </a:pPr>
                <a:endParaRPr lang="es-CR" sz="2400" dirty="0"/>
              </a:p>
              <a:p>
                <a:pPr marL="0" indent="0" algn="just">
                  <a:buNone/>
                </a:pPr>
                <a:r>
                  <a:rPr lang="es-CR" sz="2400" dirty="0"/>
                  <a:t>No vamos a entrar para cada material como es que se origina el cambio de pasar de un error aditivo o multiplicativo, ni como se definen las propiedades de las </a:t>
                </a:r>
                <a:r>
                  <a:rPr lang="es-CR" sz="2400" dirty="0" err="1"/>
                  <a:t>prediciones</a:t>
                </a:r>
                <a:r>
                  <a:rPr lang="es-CR" sz="2400" dirty="0"/>
                  <a:t>, distribución de los errores, etc. Para mayor información ver los siguientes enlaces:</a:t>
                </a:r>
              </a:p>
              <a:p>
                <a:pPr marL="0" indent="0" algn="just">
                  <a:buNone/>
                </a:pPr>
                <a:r>
                  <a:rPr lang="es-CR" sz="2400" dirty="0">
                    <a:hlinkClick r:id="rId2"/>
                  </a:rPr>
                  <a:t>https://robjhyndman.com/talks/ABS1.pdf</a:t>
                </a:r>
                <a:r>
                  <a:rPr lang="es-CR" sz="2400" dirty="0"/>
                  <a:t> </a:t>
                </a:r>
              </a:p>
              <a:p>
                <a:pPr marL="0" indent="0" algn="just">
                  <a:buNone/>
                </a:pPr>
                <a:r>
                  <a:rPr lang="es-CR" sz="2400" dirty="0">
                    <a:hlinkClick r:id="rId3"/>
                  </a:rPr>
                  <a:t>https://otexts.org/fpp2/ets.html</a:t>
                </a:r>
                <a:endParaRPr lang="es-CR" sz="2400" dirty="0"/>
              </a:p>
              <a:p>
                <a:pPr marL="0" indent="0" algn="just">
                  <a:buNone/>
                </a:pPr>
                <a:r>
                  <a:rPr lang="es-CR" sz="2400" dirty="0">
                    <a:hlinkClick r:id="rId4"/>
                  </a:rPr>
                  <a:t>https://www.stat.berkeley.edu/~arturof/Teaching/STAT248/lab10_part1.html</a:t>
                </a:r>
                <a:r>
                  <a:rPr lang="es-CR" sz="2400" dirty="0"/>
                  <a:t> </a:t>
                </a:r>
              </a:p>
              <a:p>
                <a:pPr marL="0" indent="0" algn="just">
                  <a:buNone/>
                </a:pPr>
                <a:endParaRPr lang="es-CR" sz="2400" dirty="0"/>
              </a:p>
              <a:p>
                <a:pPr marL="0" indent="0" algn="just">
                  <a:buNone/>
                </a:pPr>
                <a:endParaRPr lang="es-CR" sz="2400" dirty="0"/>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86816" y="980728"/>
                <a:ext cx="8949680" cy="5760640"/>
              </a:xfrm>
              <a:blipFill rotWithShape="1">
                <a:blip r:embed="rId5"/>
                <a:stretch>
                  <a:fillRect l="-817" t="-635" r="-954"/>
                </a:stretch>
              </a:blipFill>
            </p:spPr>
            <p:txBody>
              <a:bodyPr/>
              <a:lstStyle/>
              <a:p>
                <a:r>
                  <a:rPr lang="es-CR">
                    <a:noFill/>
                  </a:rPr>
                  <a:t> </a:t>
                </a:r>
              </a:p>
            </p:txBody>
          </p:sp>
        </mc:Fallback>
      </mc:AlternateContent>
    </p:spTree>
    <p:extLst>
      <p:ext uri="{BB962C8B-B14F-4D97-AF65-F5344CB8AC3E}">
        <p14:creationId xmlns:p14="http://schemas.microsoft.com/office/powerpoint/2010/main" val="176919882"/>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31520" y="836712"/>
            <a:ext cx="8732967" cy="4525963"/>
          </a:xfrm>
        </p:spPr>
        <p:txBody>
          <a:bodyPr>
            <a:normAutofit/>
          </a:bodyPr>
          <a:lstStyle/>
          <a:p>
            <a:pPr marL="0" indent="0">
              <a:buNone/>
            </a:pPr>
            <a:r>
              <a:rPr lang="es-CR" sz="2400" dirty="0"/>
              <a:t>Ecuación de los 15 modelos exponenciales.</a:t>
            </a:r>
          </a:p>
        </p:txBody>
      </p:sp>
      <p:sp>
        <p:nvSpPr>
          <p:cNvPr id="5"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495235" cy="509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060653"/>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946" y="1794369"/>
            <a:ext cx="5686358" cy="494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2 Marcador de contenido"/>
          <p:cNvSpPr>
            <a:spLocks noGrp="1"/>
          </p:cNvSpPr>
          <p:nvPr>
            <p:ph idx="1"/>
          </p:nvPr>
        </p:nvSpPr>
        <p:spPr>
          <a:xfrm>
            <a:off x="231520" y="836712"/>
            <a:ext cx="8732967" cy="4525963"/>
          </a:xfrm>
        </p:spPr>
        <p:txBody>
          <a:bodyPr>
            <a:normAutofit/>
          </a:bodyPr>
          <a:lstStyle/>
          <a:p>
            <a:pPr marL="0" indent="0">
              <a:buNone/>
            </a:pPr>
            <a:r>
              <a:rPr lang="es-CR" sz="2400" dirty="0"/>
              <a:t>Estado de espacio de los modelos exponenciales suponiendo errores aditivos.</a:t>
            </a:r>
          </a:p>
        </p:txBody>
      </p:sp>
    </p:spTree>
    <p:extLst>
      <p:ext uri="{BB962C8B-B14F-4D97-AF65-F5344CB8AC3E}">
        <p14:creationId xmlns:p14="http://schemas.microsoft.com/office/powerpoint/2010/main" val="1898197776"/>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356" y="1893041"/>
            <a:ext cx="7428458" cy="4837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2 Marcador de contenido"/>
          <p:cNvSpPr>
            <a:spLocks noGrp="1"/>
          </p:cNvSpPr>
          <p:nvPr>
            <p:ph idx="1"/>
          </p:nvPr>
        </p:nvSpPr>
        <p:spPr>
          <a:xfrm>
            <a:off x="231520" y="836712"/>
            <a:ext cx="8732967" cy="4525963"/>
          </a:xfrm>
        </p:spPr>
        <p:txBody>
          <a:bodyPr>
            <a:normAutofit/>
          </a:bodyPr>
          <a:lstStyle/>
          <a:p>
            <a:pPr marL="0" indent="0">
              <a:buNone/>
            </a:pPr>
            <a:r>
              <a:rPr lang="es-CR" sz="2400" dirty="0"/>
              <a:t>Estado de espacio de los modelos exponenciales suponiendo errores multiplicativos.</a:t>
            </a:r>
          </a:p>
        </p:txBody>
      </p:sp>
    </p:spTree>
    <p:extLst>
      <p:ext uri="{BB962C8B-B14F-4D97-AF65-F5344CB8AC3E}">
        <p14:creationId xmlns:p14="http://schemas.microsoft.com/office/powerpoint/2010/main" val="578430502"/>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7</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La taxonomía de los modelos exponenciales</a:t>
            </a:r>
          </a:p>
        </p:txBody>
      </p:sp>
      <p:sp>
        <p:nvSpPr>
          <p:cNvPr id="5" name="Rounded Rectangle 8"/>
          <p:cNvSpPr/>
          <p:nvPr/>
        </p:nvSpPr>
        <p:spPr>
          <a:xfrm>
            <a:off x="4502371" y="350100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Modelos </a:t>
            </a:r>
            <a:r>
              <a:rPr lang="es-CR" dirty="0" err="1"/>
              <a:t>ets</a:t>
            </a:r>
            <a:r>
              <a:rPr lang="es-CR" dirty="0"/>
              <a:t> de innovación de espacio</a:t>
            </a:r>
            <a:endParaRPr lang="en-US" dirty="0"/>
          </a:p>
        </p:txBody>
      </p:sp>
      <p:sp>
        <p:nvSpPr>
          <p:cNvPr id="6" name="Rounded Rectangle 9"/>
          <p:cNvSpPr/>
          <p:nvPr/>
        </p:nvSpPr>
        <p:spPr>
          <a:xfrm>
            <a:off x="4506773" y="443711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función </a:t>
            </a:r>
            <a:r>
              <a:rPr lang="es-CR" dirty="0" err="1"/>
              <a:t>ets</a:t>
            </a:r>
            <a:r>
              <a:rPr lang="es-CR" dirty="0"/>
              <a:t>()</a:t>
            </a:r>
            <a:endParaRPr lang="en-US" dirty="0"/>
          </a:p>
        </p:txBody>
      </p:sp>
      <p:sp>
        <p:nvSpPr>
          <p:cNvPr id="8" name="Rounded Rectangle 8"/>
          <p:cNvSpPr/>
          <p:nvPr/>
        </p:nvSpPr>
        <p:spPr>
          <a:xfrm>
            <a:off x="4499992" y="256490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Tree>
    <p:extLst>
      <p:ext uri="{BB962C8B-B14F-4D97-AF65-F5344CB8AC3E}">
        <p14:creationId xmlns:p14="http://schemas.microsoft.com/office/powerpoint/2010/main" val="571000485"/>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908720"/>
            <a:ext cx="8856984" cy="5832648"/>
          </a:xfrm>
        </p:spPr>
        <p:txBody>
          <a:bodyPr>
            <a:normAutofit/>
          </a:bodyPr>
          <a:lstStyle/>
          <a:p>
            <a:pPr algn="just"/>
            <a:r>
              <a:rPr lang="es-CR" sz="2000" dirty="0"/>
              <a:t>Los modelos se pueden estimar en R </a:t>
            </a:r>
            <a:r>
              <a:rPr lang="es-CR" sz="2000" dirty="0" err="1"/>
              <a:t>Stdio</a:t>
            </a:r>
            <a:r>
              <a:rPr lang="es-CR" sz="2000" dirty="0"/>
              <a:t> usando la función </a:t>
            </a:r>
            <a:r>
              <a:rPr lang="es-CR" sz="2000" dirty="0" err="1"/>
              <a:t>ets</a:t>
            </a:r>
            <a:r>
              <a:rPr lang="es-CR" sz="2000" dirty="0"/>
              <a:t> () en el paquete de </a:t>
            </a:r>
            <a:r>
              <a:rPr lang="es-CR" sz="2000" dirty="0" err="1"/>
              <a:t>forecast</a:t>
            </a:r>
            <a:r>
              <a:rPr lang="es-CR" sz="2000" dirty="0"/>
              <a:t>. A diferencia de las funciones </a:t>
            </a:r>
            <a:r>
              <a:rPr lang="es-CR" sz="2000" dirty="0" err="1"/>
              <a:t>ses</a:t>
            </a:r>
            <a:r>
              <a:rPr lang="es-CR" sz="2000" dirty="0"/>
              <a:t> (), </a:t>
            </a:r>
            <a:r>
              <a:rPr lang="es-CR" sz="2000" dirty="0" err="1"/>
              <a:t>holt</a:t>
            </a:r>
            <a:r>
              <a:rPr lang="es-CR" sz="2000" dirty="0"/>
              <a:t> () y </a:t>
            </a:r>
            <a:r>
              <a:rPr lang="es-CR" sz="2000" dirty="0" err="1"/>
              <a:t>hw</a:t>
            </a:r>
            <a:r>
              <a:rPr lang="es-CR" sz="2000" dirty="0"/>
              <a:t> (), la función </a:t>
            </a:r>
            <a:r>
              <a:rPr lang="es-CR" sz="2000" dirty="0" err="1"/>
              <a:t>ets</a:t>
            </a:r>
            <a:r>
              <a:rPr lang="es-CR" sz="2000" dirty="0"/>
              <a:t> () no produce pronósticos de forma directa, debemos utilizar la función </a:t>
            </a:r>
            <a:r>
              <a:rPr lang="es-CR" sz="2000" dirty="0" err="1"/>
              <a:t>forecast</a:t>
            </a:r>
            <a:r>
              <a:rPr lang="es-CR" sz="2000" dirty="0"/>
              <a:t>(). Por el contrario, estima los parámetros del modelo y devuelve información sobre el modelo ajustado. Por defecto, usa el </a:t>
            </a:r>
            <a:r>
              <a:rPr lang="es-CR" sz="2000" dirty="0" err="1"/>
              <a:t>AICc</a:t>
            </a:r>
            <a:r>
              <a:rPr lang="es-CR" sz="2000" dirty="0"/>
              <a:t> para seleccionar un modelo apropiado, aunque se pueden seleccionar otros criterios de información. Se presenta la función. Si solo se especifica la serie de tiempo y todos los demás argumentos se dejan en sus valores predeterminados, entonces se seleccionará automáticamente un modelo apropiado (Z): </a:t>
            </a:r>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marL="0" indent="0" algn="just">
              <a:buNone/>
            </a:pPr>
            <a:r>
              <a:rPr lang="es-CR" sz="2000" dirty="0"/>
              <a:t>Para más información:</a:t>
            </a:r>
          </a:p>
          <a:p>
            <a:pPr marL="0" indent="0" algn="just">
              <a:buNone/>
            </a:pPr>
            <a:r>
              <a:rPr lang="es-CR" sz="2000" dirty="0">
                <a:hlinkClick r:id="rId2"/>
              </a:rPr>
              <a:t>https://www.rdocumentation.org/packages/forecast/versions/8.4/topics/ets</a:t>
            </a:r>
            <a:endParaRPr lang="es-CR" sz="2000" dirty="0"/>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872524"/>
            <a:ext cx="5989487"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19764"/>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7</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La taxonomía de los modelos exponenciales</a:t>
            </a:r>
          </a:p>
        </p:txBody>
      </p:sp>
      <p:sp>
        <p:nvSpPr>
          <p:cNvPr id="5" name="Rounded Rectangle 8"/>
          <p:cNvSpPr/>
          <p:nvPr/>
        </p:nvSpPr>
        <p:spPr>
          <a:xfrm>
            <a:off x="4502371" y="350100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Modelos </a:t>
            </a:r>
            <a:r>
              <a:rPr lang="es-CR" dirty="0" err="1"/>
              <a:t>ets</a:t>
            </a:r>
            <a:r>
              <a:rPr lang="es-CR" dirty="0"/>
              <a:t> de innovación de espacio</a:t>
            </a:r>
            <a:endParaRPr lang="en-US" dirty="0"/>
          </a:p>
        </p:txBody>
      </p:sp>
      <p:sp>
        <p:nvSpPr>
          <p:cNvPr id="6" name="Rounded Rectangle 9"/>
          <p:cNvSpPr/>
          <p:nvPr/>
        </p:nvSpPr>
        <p:spPr>
          <a:xfrm>
            <a:off x="4506773" y="443711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función </a:t>
            </a:r>
            <a:r>
              <a:rPr lang="es-CR" dirty="0" err="1"/>
              <a:t>ets</a:t>
            </a:r>
            <a:r>
              <a:rPr lang="es-CR" dirty="0"/>
              <a:t>()</a:t>
            </a:r>
            <a:endParaRPr lang="en-US" dirty="0"/>
          </a:p>
        </p:txBody>
      </p:sp>
      <p:sp>
        <p:nvSpPr>
          <p:cNvPr id="7" name="Rounded Rectangle 10"/>
          <p:cNvSpPr/>
          <p:nvPr/>
        </p:nvSpPr>
        <p:spPr>
          <a:xfrm>
            <a:off x="4523938" y="5373216"/>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de los </a:t>
            </a:r>
            <a:r>
              <a:rPr lang="es-CR" dirty="0" err="1"/>
              <a:t>ets</a:t>
            </a:r>
            <a:r>
              <a:rPr lang="es-CR" dirty="0"/>
              <a:t>()</a:t>
            </a:r>
            <a:endParaRPr lang="en-US" dirty="0"/>
          </a:p>
        </p:txBody>
      </p:sp>
      <p:sp>
        <p:nvSpPr>
          <p:cNvPr id="8" name="Rounded Rectangle 8"/>
          <p:cNvSpPr/>
          <p:nvPr/>
        </p:nvSpPr>
        <p:spPr>
          <a:xfrm>
            <a:off x="4499992" y="256490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Tree>
    <p:extLst>
      <p:ext uri="{BB962C8B-B14F-4D97-AF65-F5344CB8AC3E}">
        <p14:creationId xmlns:p14="http://schemas.microsoft.com/office/powerpoint/2010/main" val="402337322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5496" y="836712"/>
                <a:ext cx="9073008" cy="5976664"/>
              </a:xfrm>
            </p:spPr>
            <p:txBody>
              <a:bodyPr>
                <a:normAutofit lnSpcReduction="10000"/>
              </a:bodyPr>
              <a:lstStyle/>
              <a:p>
                <a:pPr algn="just"/>
                <a:r>
                  <a:rPr lang="es-CR" sz="2400" dirty="0"/>
                  <a:t>El objetivo del método clásico por media móvil es eliminar de la serie los componentes estacionales, cíclicos y accidentales (irregulares).</a:t>
                </a:r>
              </a:p>
              <a:p>
                <a:pPr algn="just"/>
                <a:endParaRPr lang="es-CR" sz="2400" dirty="0"/>
              </a:p>
              <a:p>
                <a:pPr algn="just"/>
                <a:r>
                  <a:rPr lang="es-CR" sz="2400" dirty="0"/>
                  <a:t> De forma general,  el promedio móvil utiliza como estimación para el siguiente período, el promedio de los </a:t>
                </a:r>
                <a14:m>
                  <m:oMath xmlns:m="http://schemas.openxmlformats.org/officeDocument/2006/math">
                    <m:r>
                      <a:rPr lang="es-CR" sz="2400" b="0" i="1" dirty="0" smtClean="0">
                        <a:latin typeface="Cambria Math" panose="02040503050406030204" pitchFamily="18" charset="0"/>
                      </a:rPr>
                      <m:t>𝑘</m:t>
                    </m:r>
                  </m:oMath>
                </a14:m>
                <a:r>
                  <a:rPr lang="es-CR" sz="2400" dirty="0"/>
                  <a:t> valores de los datos más recientes de la serie de tiempo. Matemáticamente puede expresarse como sigue:</a:t>
                </a:r>
              </a:p>
              <a:p>
                <a:pPr algn="just"/>
                <a:endParaRPr lang="es-CR" sz="2400" dirty="0"/>
              </a:p>
              <a:p>
                <a:pPr algn="just"/>
                <a:endParaRPr lang="es-CR" sz="2400" dirty="0"/>
              </a:p>
              <a:p>
                <a:pPr marL="0" indent="0" algn="just">
                  <a:buNone/>
                </a:pPr>
                <a:endParaRPr lang="es-CR" sz="2400" dirty="0"/>
              </a:p>
              <a:p>
                <a:pPr algn="just"/>
                <a:r>
                  <a:rPr lang="es-CR" sz="2400" dirty="0"/>
                  <a:t>El término móvil indica que conforme se tenga disponibilidad una nueva observación de la serie de tiempo, se reemplaza la observación más antigua en la ecuación y se calcula un nuevo pronostico.  Como resultado el promedio se modificará, a medida que se agreguen nuevas observaciones, y este irá “</a:t>
                </a:r>
                <a:r>
                  <a:rPr lang="es-CR" sz="2400" i="1" dirty="0"/>
                  <a:t>moviéndose</a:t>
                </a:r>
                <a:r>
                  <a:rPr lang="es-CR" sz="2400" dirty="0"/>
                  <a:t>” al pasar del tiempo.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5496" y="836712"/>
                <a:ext cx="9073008" cy="5976664"/>
              </a:xfrm>
              <a:blipFill>
                <a:blip r:embed="rId2"/>
                <a:stretch>
                  <a:fillRect l="-941" t="-1427" r="-1008"/>
                </a:stretch>
              </a:blipFill>
            </p:spPr>
            <p:txBody>
              <a:bodyPr/>
              <a:lstStyle/>
              <a:p>
                <a:r>
                  <a:rPr lang="es-CR">
                    <a:noFill/>
                  </a:rPr>
                  <a:t> </a:t>
                </a:r>
              </a:p>
            </p:txBody>
          </p:sp>
        </mc:Fallback>
      </mc:AlternateContent>
      <p:sp>
        <p:nvSpPr>
          <p:cNvPr id="5" name="Título 1"/>
          <p:cNvSpPr>
            <a:spLocks noGrp="1"/>
          </p:cNvSpPr>
          <p:nvPr>
            <p:ph type="title"/>
          </p:nvPr>
        </p:nvSpPr>
        <p:spPr>
          <a:xfrm>
            <a:off x="457200" y="58614"/>
            <a:ext cx="8229600" cy="706090"/>
          </a:xfrm>
        </p:spPr>
        <p:txBody>
          <a:bodyPr>
            <a:normAutofit fontScale="90000"/>
          </a:bodyPr>
          <a:lstStyle/>
          <a:p>
            <a:r>
              <a:rPr lang="es-CR" dirty="0"/>
              <a:t>Método de media móvil clásico</a:t>
            </a:r>
          </a:p>
        </p:txBody>
      </p:sp>
      <mc:AlternateContent xmlns:mc="http://schemas.openxmlformats.org/markup-compatibility/2006" xmlns:a14="http://schemas.microsoft.com/office/drawing/2010/main">
        <mc:Choice Requires="a14">
          <p:sp>
            <p:nvSpPr>
              <p:cNvPr id="4" name="Rectángulo 3"/>
              <p:cNvSpPr/>
              <p:nvPr/>
            </p:nvSpPr>
            <p:spPr>
              <a:xfrm>
                <a:off x="1475656" y="3573016"/>
                <a:ext cx="7056784" cy="6876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R" sz="2000" i="1" smtClean="0">
                          <a:latin typeface="Cambria Math" panose="02040503050406030204" pitchFamily="18" charset="0"/>
                        </a:rPr>
                        <m:t>𝑃𝑟𝑜𝑚𝑒𝑑𝑖𝑜</m:t>
                      </m:r>
                      <m:r>
                        <a:rPr lang="es-CR" sz="2000" i="0">
                          <a:latin typeface="Cambria Math" panose="02040503050406030204" pitchFamily="18" charset="0"/>
                        </a:rPr>
                        <m:t> </m:t>
                      </m:r>
                      <m:r>
                        <a:rPr lang="es-CR" sz="2000" i="1">
                          <a:latin typeface="Cambria Math" panose="02040503050406030204" pitchFamily="18" charset="0"/>
                        </a:rPr>
                        <m:t>𝑚</m:t>
                      </m:r>
                      <m:r>
                        <a:rPr lang="es-CR" sz="2000" i="0">
                          <a:latin typeface="Cambria Math" panose="02040503050406030204" pitchFamily="18" charset="0"/>
                        </a:rPr>
                        <m:t>ó</m:t>
                      </m:r>
                      <m:r>
                        <a:rPr lang="es-CR" sz="2000" i="1">
                          <a:latin typeface="Cambria Math" panose="02040503050406030204" pitchFamily="18" charset="0"/>
                        </a:rPr>
                        <m:t>𝑣𝑖</m:t>
                      </m:r>
                      <m:sSub>
                        <m:sSubPr>
                          <m:ctrlPr>
                            <a:rPr lang="es-CR" sz="2000" b="0" i="1" smtClean="0">
                              <a:latin typeface="Cambria Math"/>
                            </a:rPr>
                          </m:ctrlPr>
                        </m:sSubPr>
                        <m:e>
                          <m:r>
                            <a:rPr lang="es-CR" sz="2000" i="1">
                              <a:latin typeface="Cambria Math" panose="02040503050406030204" pitchFamily="18" charset="0"/>
                            </a:rPr>
                            <m:t>𝑙</m:t>
                          </m:r>
                        </m:e>
                        <m:sub>
                          <m:r>
                            <a:rPr lang="es-CR" sz="2000" b="0" i="1" smtClean="0">
                              <a:latin typeface="Cambria Math" panose="02040503050406030204" pitchFamily="18" charset="0"/>
                            </a:rPr>
                            <m:t>𝑘</m:t>
                          </m:r>
                        </m:sub>
                      </m:sSub>
                      <m:r>
                        <a:rPr lang="es-CR" sz="2000" i="0">
                          <a:latin typeface="Cambria Math" panose="02040503050406030204" pitchFamily="18" charset="0"/>
                        </a:rPr>
                        <m:t>= </m:t>
                      </m:r>
                      <m:f>
                        <m:fPr>
                          <m:ctrlPr>
                            <a:rPr lang="es-CR" sz="2000" i="1">
                              <a:latin typeface="Cambria Math"/>
                            </a:rPr>
                          </m:ctrlPr>
                        </m:fPr>
                        <m:num>
                          <m:nary>
                            <m:naryPr>
                              <m:chr m:val="∑"/>
                              <m:subHide m:val="on"/>
                              <m:supHide m:val="on"/>
                              <m:ctrlPr>
                                <a:rPr lang="es-CR" sz="2000" i="1">
                                  <a:latin typeface="Cambria Math"/>
                                </a:rPr>
                              </m:ctrlPr>
                            </m:naryPr>
                            <m:sub/>
                            <m:sup/>
                            <m:e>
                              <m:d>
                                <m:dPr>
                                  <m:ctrlPr>
                                    <a:rPr lang="es-CR" sz="2000" i="1">
                                      <a:latin typeface="Cambria Math"/>
                                    </a:rPr>
                                  </m:ctrlPr>
                                </m:dPr>
                                <m:e>
                                  <m:r>
                                    <a:rPr lang="es-CR" sz="2000" b="0" i="1" smtClean="0">
                                      <a:latin typeface="Cambria Math" panose="02040503050406030204" pitchFamily="18" charset="0"/>
                                    </a:rPr>
                                    <m:t>𝑘</m:t>
                                  </m:r>
                                  <m:r>
                                    <a:rPr lang="es-CR" sz="2000" i="0">
                                      <a:latin typeface="Cambria Math" panose="02040503050406030204" pitchFamily="18" charset="0"/>
                                    </a:rPr>
                                    <m:t> </m:t>
                                  </m:r>
                                  <m:r>
                                    <a:rPr lang="es-CR" sz="2000" i="1">
                                      <a:latin typeface="Cambria Math" panose="02040503050406030204" pitchFamily="18" charset="0"/>
                                    </a:rPr>
                                    <m:t>𝑣𝑎𝑙𝑜𝑟𝑒𝑠</m:t>
                                  </m:r>
                                  <m:r>
                                    <a:rPr lang="es-CR" sz="2000" i="0">
                                      <a:latin typeface="Cambria Math" panose="02040503050406030204" pitchFamily="18" charset="0"/>
                                    </a:rPr>
                                    <m:t> </m:t>
                                  </m:r>
                                  <m:r>
                                    <a:rPr lang="es-CR" sz="2000" i="1">
                                      <a:latin typeface="Cambria Math" panose="02040503050406030204" pitchFamily="18" charset="0"/>
                                    </a:rPr>
                                    <m:t>𝑑𝑒</m:t>
                                  </m:r>
                                  <m:r>
                                    <a:rPr lang="es-CR" sz="2000" i="0">
                                      <a:latin typeface="Cambria Math" panose="02040503050406030204" pitchFamily="18" charset="0"/>
                                    </a:rPr>
                                    <m:t> </m:t>
                                  </m:r>
                                  <m:r>
                                    <a:rPr lang="es-CR" sz="2000" i="1">
                                      <a:latin typeface="Cambria Math" panose="02040503050406030204" pitchFamily="18" charset="0"/>
                                    </a:rPr>
                                    <m:t>𝑑𝑎𝑡𝑜𝑠</m:t>
                                  </m:r>
                                  <m:r>
                                    <a:rPr lang="es-CR" sz="2000" i="0">
                                      <a:latin typeface="Cambria Math" panose="02040503050406030204" pitchFamily="18" charset="0"/>
                                    </a:rPr>
                                    <m:t> </m:t>
                                  </m:r>
                                  <m:r>
                                    <a:rPr lang="es-CR" sz="2000" i="1">
                                      <a:latin typeface="Cambria Math" panose="02040503050406030204" pitchFamily="18" charset="0"/>
                                    </a:rPr>
                                    <m:t>𝑚</m:t>
                                  </m:r>
                                  <m:r>
                                    <a:rPr lang="es-CR" sz="2000" i="0">
                                      <a:latin typeface="Cambria Math" panose="02040503050406030204" pitchFamily="18" charset="0"/>
                                    </a:rPr>
                                    <m:t>á</m:t>
                                  </m:r>
                                  <m:r>
                                    <a:rPr lang="es-CR" sz="2000" i="1">
                                      <a:latin typeface="Cambria Math" panose="02040503050406030204" pitchFamily="18" charset="0"/>
                                    </a:rPr>
                                    <m:t>𝑠</m:t>
                                  </m:r>
                                  <m:r>
                                    <a:rPr lang="es-CR" sz="2000" i="0">
                                      <a:latin typeface="Cambria Math" panose="02040503050406030204" pitchFamily="18" charset="0"/>
                                    </a:rPr>
                                    <m:t> </m:t>
                                  </m:r>
                                  <m:r>
                                    <a:rPr lang="es-CR" sz="2000" i="1">
                                      <a:latin typeface="Cambria Math" panose="02040503050406030204" pitchFamily="18" charset="0"/>
                                    </a:rPr>
                                    <m:t>𝑟𝑒𝑐𝑖𝑒𝑛𝑡𝑒𝑠</m:t>
                                  </m:r>
                                </m:e>
                              </m:d>
                            </m:e>
                          </m:nary>
                        </m:num>
                        <m:den>
                          <m:r>
                            <a:rPr lang="es-CR" sz="2000" b="0" i="1" smtClean="0">
                              <a:latin typeface="Cambria Math" panose="02040503050406030204" pitchFamily="18" charset="0"/>
                            </a:rPr>
                            <m:t>𝑘</m:t>
                          </m:r>
                        </m:den>
                      </m:f>
                    </m:oMath>
                  </m:oMathPara>
                </a14:m>
                <a:endParaRPr lang="es-CR" sz="2000" dirty="0"/>
              </a:p>
            </p:txBody>
          </p:sp>
        </mc:Choice>
        <mc:Fallback xmlns="">
          <p:sp>
            <p:nvSpPr>
              <p:cNvPr id="4" name="Rectángulo 3"/>
              <p:cNvSpPr>
                <a:spLocks noRot="1" noChangeAspect="1" noMove="1" noResize="1" noEditPoints="1" noAdjustHandles="1" noChangeArrowheads="1" noChangeShapeType="1" noTextEdit="1"/>
              </p:cNvSpPr>
              <p:nvPr/>
            </p:nvSpPr>
            <p:spPr>
              <a:xfrm>
                <a:off x="1475656" y="3573016"/>
                <a:ext cx="7056784" cy="687624"/>
              </a:xfrm>
              <a:prstGeom prst="rect">
                <a:avLst/>
              </a:prstGeom>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284744022"/>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504" y="908720"/>
                <a:ext cx="8928992" cy="5832648"/>
              </a:xfrm>
            </p:spPr>
            <p:txBody>
              <a:bodyPr>
                <a:normAutofit lnSpcReduction="10000"/>
              </a:bodyPr>
              <a:lstStyle/>
              <a:p>
                <a:pPr marL="0" indent="0" algn="just">
                  <a:buNone/>
                </a:pPr>
                <a:r>
                  <a:rPr lang="es-CR" sz="2000" dirty="0"/>
                  <a:t>Una alternativa para estimar los parámetros al minimizar la suma de los errores al cuadrado, es maximizando la </a:t>
                </a:r>
                <a:r>
                  <a:rPr lang="es-CR" sz="2000" i="1" u="sng" dirty="0"/>
                  <a:t>verosimilitud</a:t>
                </a:r>
                <a:r>
                  <a:rPr lang="es-CR" sz="2000" dirty="0"/>
                  <a:t>. La verosimilitud es la probabilidad de que los datos surjan del modelo especificado. Por lo tanto, una gran probabilidad se asocia con un buen modelo. Para un modelo de error aditivo, maximizar la probabilidad da los mismos resultados que minimizar la suma de los errores al cuadrado. Sin embargo, se obtendrán resultados diferentes para los modelos de error multiplicativo. En esta sección, calcularemos los parámetros de suavizado de </a:t>
                </a:r>
                <a14:m>
                  <m:oMath xmlns:m="http://schemas.openxmlformats.org/officeDocument/2006/math">
                    <m:r>
                      <a:rPr lang="es-CR" sz="2000" i="1" smtClean="0">
                        <a:latin typeface="Cambria Math"/>
                        <a:ea typeface="Cambria Math"/>
                      </a:rPr>
                      <m:t>𝛼</m:t>
                    </m:r>
                    <m:r>
                      <a:rPr lang="es-CR" sz="2000" b="0" i="1" smtClean="0">
                        <a:latin typeface="Cambria Math"/>
                        <a:ea typeface="Cambria Math"/>
                      </a:rPr>
                      <m:t>, </m:t>
                    </m:r>
                    <m:r>
                      <a:rPr lang="es-CR" sz="2000" b="0" i="1" smtClean="0">
                        <a:latin typeface="Cambria Math"/>
                        <a:ea typeface="Cambria Math"/>
                      </a:rPr>
                      <m:t>𝛽</m:t>
                    </m:r>
                    <m:r>
                      <a:rPr lang="es-CR" sz="2000" b="0" i="1" smtClean="0">
                        <a:latin typeface="Cambria Math"/>
                        <a:ea typeface="Cambria Math"/>
                      </a:rPr>
                      <m:t>, </m:t>
                    </m:r>
                  </m:oMath>
                </a14:m>
                <a:r>
                  <a:rPr lang="en-US" sz="2000" dirty="0"/>
                  <a:t>y </a:t>
                </a:r>
                <a14:m>
                  <m:oMath xmlns:m="http://schemas.openxmlformats.org/officeDocument/2006/math">
                    <m:r>
                      <a:rPr lang="en-US" sz="2000" i="1" smtClean="0">
                        <a:latin typeface="Cambria Math"/>
                        <a:ea typeface="Cambria Math"/>
                      </a:rPr>
                      <m:t>𝜙</m:t>
                    </m:r>
                  </m:oMath>
                </a14:m>
                <a:r>
                  <a:rPr lang="en-US" sz="2000" dirty="0"/>
                  <a:t> y </a:t>
                </a:r>
                <a:r>
                  <a:rPr lang="en-US" sz="2000" dirty="0" err="1"/>
                  <a:t>los</a:t>
                </a:r>
                <a:r>
                  <a:rPr lang="en-US" sz="2000" dirty="0"/>
                  <a:t> </a:t>
                </a:r>
                <a:r>
                  <a:rPr lang="en-US" sz="2000" dirty="0" err="1"/>
                  <a:t>estados</a:t>
                </a:r>
                <a:r>
                  <a:rPr lang="en-US" sz="2000" dirty="0"/>
                  <a:t> </a:t>
                </a:r>
                <a:r>
                  <a:rPr lang="en-US" sz="2000" dirty="0" err="1"/>
                  <a:t>iniciales</a:t>
                </a:r>
                <a:r>
                  <a:rPr lang="en-US" sz="2000" dirty="0"/>
                  <a:t> de </a:t>
                </a:r>
                <a14:m>
                  <m:oMath xmlns:m="http://schemas.openxmlformats.org/officeDocument/2006/math">
                    <m:sSub>
                      <m:sSubPr>
                        <m:ctrlPr>
                          <a:rPr lang="es-CR" sz="2000" i="1">
                            <a:latin typeface="Cambria Math"/>
                          </a:rPr>
                        </m:ctrlPr>
                      </m:sSubPr>
                      <m:e>
                        <m:r>
                          <a:rPr lang="es-CR" sz="2000">
                            <a:latin typeface="Cambria Math"/>
                          </a:rPr>
                          <m:t>𝓁</m:t>
                        </m:r>
                      </m:e>
                      <m:sub>
                        <m:r>
                          <a:rPr lang="es-CR" sz="2000" b="0" i="1" smtClean="0">
                            <a:latin typeface="Cambria Math"/>
                          </a:rPr>
                          <m:t>0</m:t>
                        </m:r>
                      </m:sub>
                    </m:sSub>
                    <m:r>
                      <a:rPr lang="es-CR" sz="2000" b="0" i="1" smtClean="0">
                        <a:latin typeface="Cambria Math"/>
                      </a:rPr>
                      <m:t>, </m:t>
                    </m:r>
                    <m:sSub>
                      <m:sSubPr>
                        <m:ctrlPr>
                          <a:rPr lang="es-CR" sz="2000" b="0" i="1" smtClean="0">
                            <a:latin typeface="Cambria Math"/>
                          </a:rPr>
                        </m:ctrlPr>
                      </m:sSubPr>
                      <m:e>
                        <m:r>
                          <a:rPr lang="es-CR" sz="2000" b="0" i="1" smtClean="0">
                            <a:latin typeface="Cambria Math"/>
                          </a:rPr>
                          <m:t>𝑏</m:t>
                        </m:r>
                      </m:e>
                      <m:sub>
                        <m:r>
                          <a:rPr lang="es-CR" sz="2000" b="0" i="1" smtClean="0">
                            <a:latin typeface="Cambria Math"/>
                          </a:rPr>
                          <m:t>0</m:t>
                        </m:r>
                      </m:sub>
                    </m:sSub>
                    <m:r>
                      <a:rPr lang="es-CR" sz="2000" b="0" i="1" smtClean="0">
                        <a:latin typeface="Cambria Math"/>
                      </a:rPr>
                      <m:t>, </m:t>
                    </m:r>
                    <m:sSub>
                      <m:sSubPr>
                        <m:ctrlPr>
                          <a:rPr lang="es-CR" sz="2000" b="0" i="1" smtClean="0">
                            <a:latin typeface="Cambria Math"/>
                          </a:rPr>
                        </m:ctrlPr>
                      </m:sSubPr>
                      <m:e>
                        <m:r>
                          <a:rPr lang="es-CR" sz="2000" b="0" i="1" smtClean="0">
                            <a:latin typeface="Cambria Math"/>
                          </a:rPr>
                          <m:t>𝑠</m:t>
                        </m:r>
                      </m:e>
                      <m:sub>
                        <m:r>
                          <a:rPr lang="es-CR" sz="2000" b="0" i="1" smtClean="0">
                            <a:latin typeface="Cambria Math"/>
                          </a:rPr>
                          <m:t>0</m:t>
                        </m:r>
                      </m:sub>
                    </m:sSub>
                    <m:r>
                      <a:rPr lang="es-CR" sz="2000" b="0" i="1" smtClean="0">
                        <a:latin typeface="Cambria Math"/>
                      </a:rPr>
                      <m:t>, </m:t>
                    </m:r>
                    <m:sSub>
                      <m:sSubPr>
                        <m:ctrlPr>
                          <a:rPr lang="es-CR" sz="2000" b="0" i="1" smtClean="0">
                            <a:latin typeface="Cambria Math"/>
                          </a:rPr>
                        </m:ctrlPr>
                      </m:sSubPr>
                      <m:e>
                        <m:r>
                          <a:rPr lang="es-CR" sz="2000" b="0" i="1" smtClean="0">
                            <a:latin typeface="Cambria Math"/>
                          </a:rPr>
                          <m:t>𝑠</m:t>
                        </m:r>
                      </m:e>
                      <m:sub>
                        <m:r>
                          <a:rPr lang="es-CR" sz="2000" b="0" i="1" smtClean="0">
                            <a:latin typeface="Cambria Math"/>
                          </a:rPr>
                          <m:t>−1</m:t>
                        </m:r>
                      </m:sub>
                    </m:sSub>
                    <m:r>
                      <a:rPr lang="es-CR" sz="2000" b="0" i="1" smtClean="0">
                        <a:latin typeface="Cambria Math"/>
                      </a:rPr>
                      <m:t>, …,</m:t>
                    </m:r>
                    <m:sSub>
                      <m:sSubPr>
                        <m:ctrlPr>
                          <a:rPr lang="es-CR" sz="2000" i="1">
                            <a:latin typeface="Cambria Math"/>
                          </a:rPr>
                        </m:ctrlPr>
                      </m:sSubPr>
                      <m:e>
                        <m:r>
                          <a:rPr lang="es-CR" sz="2000" i="1">
                            <a:latin typeface="Cambria Math"/>
                          </a:rPr>
                          <m:t>𝑠</m:t>
                        </m:r>
                      </m:e>
                      <m:sub>
                        <m:r>
                          <a:rPr lang="es-CR" sz="2000" i="1">
                            <a:latin typeface="Cambria Math"/>
                          </a:rPr>
                          <m:t>−</m:t>
                        </m:r>
                        <m:r>
                          <a:rPr lang="es-CR" sz="2000" b="0" i="1" smtClean="0">
                            <a:latin typeface="Cambria Math"/>
                          </a:rPr>
                          <m:t>𝑚</m:t>
                        </m:r>
                        <m:r>
                          <a:rPr lang="es-CR" sz="2000" b="0" i="1" smtClean="0">
                            <a:latin typeface="Cambria Math"/>
                          </a:rPr>
                          <m:t>+1</m:t>
                        </m:r>
                      </m:sub>
                    </m:sSub>
                  </m:oMath>
                </a14:m>
                <a:r>
                  <a:rPr lang="en-US" sz="2000" dirty="0"/>
                  <a:t>, </a:t>
                </a:r>
                <a:r>
                  <a:rPr lang="en-US" sz="2000" dirty="0" err="1"/>
                  <a:t>maximisando</a:t>
                </a:r>
                <a:r>
                  <a:rPr lang="en-US" sz="2000" dirty="0"/>
                  <a:t> la </a:t>
                </a:r>
                <a:r>
                  <a:rPr lang="en-US" sz="2000" dirty="0" err="1"/>
                  <a:t>verosimilitud</a:t>
                </a:r>
                <a:r>
                  <a:rPr lang="en-US" sz="2000" dirty="0"/>
                  <a:t>.  </a:t>
                </a:r>
                <a:r>
                  <a:rPr lang="en-US" sz="2000" dirty="0" err="1"/>
                  <a:t>Muchos</a:t>
                </a:r>
                <a:r>
                  <a:rPr lang="en-US" sz="2000" dirty="0"/>
                  <a:t> de </a:t>
                </a:r>
                <a:r>
                  <a:rPr lang="en-US" sz="2000" dirty="0" err="1"/>
                  <a:t>los</a:t>
                </a:r>
                <a:r>
                  <a:rPr lang="en-US" sz="2000" dirty="0"/>
                  <a:t> </a:t>
                </a:r>
                <a:r>
                  <a:rPr lang="en-US" sz="2000" dirty="0" err="1"/>
                  <a:t>parámetros</a:t>
                </a:r>
                <a:r>
                  <a:rPr lang="en-US" sz="2000" dirty="0"/>
                  <a:t> </a:t>
                </a:r>
                <a:r>
                  <a:rPr lang="en-US" sz="2000" dirty="0" err="1"/>
                  <a:t>poseen</a:t>
                </a:r>
                <a:r>
                  <a:rPr lang="en-US" sz="2000" dirty="0"/>
                  <a:t> </a:t>
                </a:r>
                <a:r>
                  <a:rPr lang="en-US" sz="2000" dirty="0" err="1"/>
                  <a:t>restricciones</a:t>
                </a:r>
                <a:r>
                  <a:rPr lang="en-US" sz="2000" dirty="0"/>
                  <a:t>.</a:t>
                </a:r>
              </a:p>
              <a:p>
                <a:pPr marL="0" indent="0" algn="just">
                  <a:buNone/>
                </a:pPr>
                <a:endParaRPr lang="en-US" sz="2000" dirty="0"/>
              </a:p>
              <a:p>
                <a:pPr marL="0" indent="0" algn="just">
                  <a:buNone/>
                </a:pPr>
                <a:r>
                  <a:rPr lang="es-CR" sz="2000" dirty="0"/>
                  <a:t>Otra forma de ver los parámetros es a través de una consideración de las propiedades matemáticas de los modelos de espacio de estado. Los parámetros están restringidos para evitar que las observaciones en el pasado distante tengan un efecto continuo en las predicciones actuales. Esto conduce a algunas restricciones de admisibilidad en los parámetros, que generalmente (pero no siempre) son menos restrictivas que la región de restricciones tradicionales (Por ejemplo, no siempre están entre 0 y 1). </a:t>
                </a:r>
              </a:p>
              <a:p>
                <a:pPr marL="0" indent="0" algn="just">
                  <a:buNone/>
                </a:pPr>
                <a:endParaRPr lang="es-CR" sz="2000" dirty="0"/>
              </a:p>
              <a:p>
                <a:pPr marL="0" indent="0" algn="just">
                  <a:buNone/>
                </a:pPr>
                <a:r>
                  <a:rPr lang="es-CR" sz="2000" dirty="0"/>
                  <a:t>Las estimaciones se llevan a cabo mediante operaciones numéricas.  </a:t>
                </a:r>
              </a:p>
              <a:p>
                <a:pPr marL="0" indent="0" algn="just">
                  <a:buNone/>
                </a:pPr>
                <a:endParaRPr lang="es-CR" sz="2000" dirty="0"/>
              </a:p>
              <a:p>
                <a:pPr marL="0" indent="0" algn="just">
                  <a:buNone/>
                </a:pPr>
                <a:endParaRPr lang="en-US" sz="2000" dirty="0"/>
              </a:p>
              <a:p>
                <a:pPr marL="0" indent="0" algn="just">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504" y="908720"/>
                <a:ext cx="8928992" cy="5832648"/>
              </a:xfrm>
              <a:blipFill rotWithShape="1">
                <a:blip r:embed="rId2"/>
                <a:stretch>
                  <a:fillRect l="-751" t="-1045" r="-751"/>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spTree>
    <p:extLst>
      <p:ext uri="{BB962C8B-B14F-4D97-AF65-F5344CB8AC3E}">
        <p14:creationId xmlns:p14="http://schemas.microsoft.com/office/powerpoint/2010/main" val="3997140315"/>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7</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La taxonomía de los modelos exponenciales</a:t>
            </a:r>
          </a:p>
        </p:txBody>
      </p:sp>
      <p:sp>
        <p:nvSpPr>
          <p:cNvPr id="5" name="Rounded Rectangle 8"/>
          <p:cNvSpPr/>
          <p:nvPr/>
        </p:nvSpPr>
        <p:spPr>
          <a:xfrm>
            <a:off x="4502371" y="350100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Modelos </a:t>
            </a:r>
            <a:r>
              <a:rPr lang="es-CR" dirty="0" err="1"/>
              <a:t>ets</a:t>
            </a:r>
            <a:r>
              <a:rPr lang="es-CR" dirty="0"/>
              <a:t> de innovación de espacio</a:t>
            </a:r>
            <a:endParaRPr lang="en-US" dirty="0"/>
          </a:p>
        </p:txBody>
      </p:sp>
      <p:sp>
        <p:nvSpPr>
          <p:cNvPr id="6" name="Rounded Rectangle 9"/>
          <p:cNvSpPr/>
          <p:nvPr/>
        </p:nvSpPr>
        <p:spPr>
          <a:xfrm>
            <a:off x="4506773" y="443711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función </a:t>
            </a:r>
            <a:r>
              <a:rPr lang="es-CR" dirty="0" err="1"/>
              <a:t>ets</a:t>
            </a:r>
            <a:r>
              <a:rPr lang="es-CR" dirty="0"/>
              <a:t>()</a:t>
            </a:r>
            <a:endParaRPr lang="en-US" dirty="0"/>
          </a:p>
        </p:txBody>
      </p:sp>
      <p:sp>
        <p:nvSpPr>
          <p:cNvPr id="7" name="Rounded Rectangle 10"/>
          <p:cNvSpPr/>
          <p:nvPr/>
        </p:nvSpPr>
        <p:spPr>
          <a:xfrm>
            <a:off x="4523938" y="5373216"/>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Estimación de los </a:t>
            </a:r>
            <a:r>
              <a:rPr lang="es-CR" dirty="0" err="1"/>
              <a:t>ets</a:t>
            </a:r>
            <a:r>
              <a:rPr lang="es-CR" dirty="0"/>
              <a:t>()</a:t>
            </a:r>
            <a:endParaRPr lang="en-US" dirty="0"/>
          </a:p>
        </p:txBody>
      </p:sp>
      <p:sp>
        <p:nvSpPr>
          <p:cNvPr id="8" name="Rounded Rectangle 8"/>
          <p:cNvSpPr/>
          <p:nvPr/>
        </p:nvSpPr>
        <p:spPr>
          <a:xfrm>
            <a:off x="4499992" y="256490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
        <p:nvSpPr>
          <p:cNvPr id="9" name="Rounded Rectangle 10"/>
          <p:cNvSpPr/>
          <p:nvPr/>
        </p:nvSpPr>
        <p:spPr>
          <a:xfrm>
            <a:off x="4523938" y="616530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Pronóstico de los </a:t>
            </a:r>
            <a:r>
              <a:rPr lang="es-CR" dirty="0" err="1"/>
              <a:t>ets</a:t>
            </a:r>
            <a:r>
              <a:rPr lang="es-CR" dirty="0"/>
              <a:t>()</a:t>
            </a:r>
            <a:endParaRPr lang="en-US" dirty="0"/>
          </a:p>
        </p:txBody>
      </p:sp>
    </p:spTree>
    <p:extLst>
      <p:ext uri="{BB962C8B-B14F-4D97-AF65-F5344CB8AC3E}">
        <p14:creationId xmlns:p14="http://schemas.microsoft.com/office/powerpoint/2010/main" val="1816595661"/>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908720"/>
            <a:ext cx="8856984" cy="1296144"/>
          </a:xfrm>
        </p:spPr>
        <p:txBody>
          <a:bodyPr>
            <a:normAutofit/>
          </a:bodyPr>
          <a:lstStyle/>
          <a:p>
            <a:pPr marL="0" indent="0" algn="just">
              <a:buNone/>
            </a:pPr>
            <a:r>
              <a:rPr lang="es-CR" sz="2000" b="1" u="sng" dirty="0"/>
              <a:t>Exponencial simple</a:t>
            </a:r>
            <a:r>
              <a:rPr lang="es-CR" sz="2000" dirty="0"/>
              <a:t>:  los modelos de la función </a:t>
            </a:r>
            <a:r>
              <a:rPr lang="es-CR" sz="2000" dirty="0" err="1"/>
              <a:t>ses</a:t>
            </a:r>
            <a:r>
              <a:rPr lang="es-CR" sz="2000" dirty="0"/>
              <a:t>() y el </a:t>
            </a:r>
            <a:r>
              <a:rPr lang="es-CR" sz="2000" dirty="0" err="1"/>
              <a:t>ets</a:t>
            </a:r>
            <a:r>
              <a:rPr lang="es-CR" sz="2000" dirty="0"/>
              <a:t>(…,</a:t>
            </a:r>
            <a:r>
              <a:rPr lang="es-CR" sz="2000" dirty="0" err="1"/>
              <a:t>model</a:t>
            </a:r>
            <a:r>
              <a:rPr lang="es-CR" sz="2000" dirty="0"/>
              <a:t>=“ANN”) son equivalentes. Se notan diferencias a nivel del modelo con errores </a:t>
            </a:r>
            <a:r>
              <a:rPr lang="es-CR" sz="2000" dirty="0" err="1"/>
              <a:t>multiplicatos</a:t>
            </a:r>
            <a:r>
              <a:rPr lang="es-CR" sz="2000" dirty="0"/>
              <a:t>, </a:t>
            </a:r>
            <a:r>
              <a:rPr lang="es-CR" sz="2000" dirty="0" err="1"/>
              <a:t>ets</a:t>
            </a:r>
            <a:r>
              <a:rPr lang="es-CR" sz="2000" dirty="0"/>
              <a:t>(…,</a:t>
            </a:r>
            <a:r>
              <a:rPr lang="es-CR" sz="2000" dirty="0" err="1"/>
              <a:t>model</a:t>
            </a:r>
            <a:r>
              <a:rPr lang="es-CR" sz="2000" dirty="0"/>
              <a:t>=“MNN”). </a:t>
            </a:r>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519068"/>
            <a:ext cx="4413324" cy="3421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519069"/>
            <a:ext cx="3888432" cy="342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7425440"/>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sp>
        <p:nvSpPr>
          <p:cNvPr id="5" name="Marcador de contenido 2"/>
          <p:cNvSpPr>
            <a:spLocks noGrp="1"/>
          </p:cNvSpPr>
          <p:nvPr>
            <p:ph idx="1"/>
          </p:nvPr>
        </p:nvSpPr>
        <p:spPr>
          <a:xfrm>
            <a:off x="35496" y="836712"/>
            <a:ext cx="9001000" cy="1296144"/>
          </a:xfrm>
        </p:spPr>
        <p:txBody>
          <a:bodyPr>
            <a:normAutofit/>
          </a:bodyPr>
          <a:lstStyle/>
          <a:p>
            <a:pPr marL="0" indent="0">
              <a:buNone/>
            </a:pPr>
            <a:r>
              <a:rPr lang="es-CR" sz="2000" b="1" u="sng" dirty="0"/>
              <a:t>Exponencial con tendencia</a:t>
            </a:r>
            <a:r>
              <a:rPr lang="es-CR" sz="2000" dirty="0"/>
              <a:t>:  los modelos de la función </a:t>
            </a:r>
            <a:r>
              <a:rPr lang="es-CR" sz="2000" dirty="0" err="1"/>
              <a:t>holt</a:t>
            </a:r>
            <a:r>
              <a:rPr lang="es-CR" sz="2000" dirty="0"/>
              <a:t>() y el </a:t>
            </a:r>
            <a:r>
              <a:rPr lang="es-CR" sz="2000" dirty="0" err="1"/>
              <a:t>ets</a:t>
            </a:r>
            <a:r>
              <a:rPr lang="es-CR" sz="2000" dirty="0"/>
              <a:t>(…,</a:t>
            </a:r>
            <a:r>
              <a:rPr lang="es-CR" sz="2000" dirty="0" err="1"/>
              <a:t>model</a:t>
            </a:r>
            <a:r>
              <a:rPr lang="es-CR" sz="2000" dirty="0"/>
              <a:t>=“AAN”) son equivalentes.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09" y="2276872"/>
            <a:ext cx="420862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276872"/>
            <a:ext cx="4243360"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8595022"/>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sp>
        <p:nvSpPr>
          <p:cNvPr id="5" name="Marcador de contenido 2"/>
          <p:cNvSpPr>
            <a:spLocks noGrp="1"/>
          </p:cNvSpPr>
          <p:nvPr>
            <p:ph idx="1"/>
          </p:nvPr>
        </p:nvSpPr>
        <p:spPr>
          <a:xfrm>
            <a:off x="35496" y="836712"/>
            <a:ext cx="9001000" cy="1296144"/>
          </a:xfrm>
        </p:spPr>
        <p:txBody>
          <a:bodyPr>
            <a:normAutofit/>
          </a:bodyPr>
          <a:lstStyle/>
          <a:p>
            <a:pPr marL="0" indent="0">
              <a:buNone/>
            </a:pPr>
            <a:r>
              <a:rPr lang="es-CR" sz="2000" b="1" u="sng" dirty="0"/>
              <a:t>Exponencial con tendencia y amortización</a:t>
            </a:r>
            <a:r>
              <a:rPr lang="es-CR" sz="2000" dirty="0"/>
              <a:t>:  en el </a:t>
            </a:r>
            <a:r>
              <a:rPr lang="es-CR" sz="2000" dirty="0" err="1"/>
              <a:t>ets</a:t>
            </a:r>
            <a:r>
              <a:rPr lang="es-CR" sz="2000" dirty="0"/>
              <a:t> se debe escribir </a:t>
            </a:r>
            <a:br>
              <a:rPr lang="es-CR" sz="2000" dirty="0"/>
            </a:br>
            <a:r>
              <a:rPr lang="en-US" sz="2000" i="1" dirty="0" err="1"/>
              <a:t>ets</a:t>
            </a:r>
            <a:r>
              <a:rPr lang="en-US" sz="2000" i="1" dirty="0"/>
              <a:t>(…,  model ="AAN", </a:t>
            </a:r>
            <a:r>
              <a:rPr lang="en-US" sz="2000" b="1" i="1" dirty="0"/>
              <a:t>damped = TRUE</a:t>
            </a:r>
            <a:r>
              <a:rPr lang="en-US" sz="2000" i="1" dirty="0"/>
              <a:t>)</a:t>
            </a:r>
            <a:r>
              <a:rPr lang="es-CR" sz="2000" i="1" dirty="0"/>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37692"/>
            <a:ext cx="6453950" cy="5003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852150"/>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80728"/>
            <a:ext cx="8928992" cy="2332855"/>
          </a:xfrm>
        </p:spPr>
        <p:txBody>
          <a:bodyPr/>
          <a:lstStyle/>
          <a:p>
            <a:pPr marL="0" indent="0" algn="just">
              <a:buNone/>
            </a:pPr>
            <a:r>
              <a:rPr lang="es-CR" sz="2000" b="1" u="sng" dirty="0" err="1"/>
              <a:t>Holt</a:t>
            </a:r>
            <a:r>
              <a:rPr lang="es-CR" sz="2000" b="1" u="sng" dirty="0"/>
              <a:t> </a:t>
            </a:r>
            <a:r>
              <a:rPr lang="es-CR" sz="2000" b="1" u="sng" dirty="0" err="1"/>
              <a:t>Winters</a:t>
            </a:r>
            <a:r>
              <a:rPr lang="es-CR" sz="2000" b="1" u="sng" dirty="0"/>
              <a:t> Multiplicativo con amortización </a:t>
            </a:r>
            <a:r>
              <a:rPr lang="es-CR" sz="2000" dirty="0"/>
              <a:t>:  los modelos de la función </a:t>
            </a:r>
            <a:br>
              <a:rPr lang="es-CR" sz="2000" dirty="0"/>
            </a:br>
            <a:r>
              <a:rPr lang="es-CR" sz="2000" dirty="0" err="1"/>
              <a:t>hd</a:t>
            </a:r>
            <a:r>
              <a:rPr lang="es-CR" sz="2000" dirty="0"/>
              <a:t>(…, </a:t>
            </a:r>
            <a:r>
              <a:rPr lang="es-CR" sz="2000" dirty="0" err="1"/>
              <a:t>seasonal</a:t>
            </a:r>
            <a:r>
              <a:rPr lang="es-CR" sz="2000" dirty="0"/>
              <a:t>="</a:t>
            </a:r>
            <a:r>
              <a:rPr lang="es-CR" sz="2000" dirty="0" err="1"/>
              <a:t>multiplicative</a:t>
            </a:r>
            <a:r>
              <a:rPr lang="es-CR" sz="2000" dirty="0"/>
              <a:t>“, </a:t>
            </a:r>
            <a:r>
              <a:rPr lang="es-CR" sz="2000" dirty="0" err="1"/>
              <a:t>damped</a:t>
            </a:r>
            <a:r>
              <a:rPr lang="es-CR" sz="2000" dirty="0"/>
              <a:t> =TRUE) con amortización y el </a:t>
            </a:r>
            <a:r>
              <a:rPr lang="es-CR" sz="2000" dirty="0" err="1"/>
              <a:t>ets</a:t>
            </a:r>
            <a:r>
              <a:rPr lang="es-CR" sz="2000" dirty="0"/>
              <a:t>(…,</a:t>
            </a:r>
            <a:r>
              <a:rPr lang="es-CR" sz="2000" dirty="0" err="1"/>
              <a:t>model</a:t>
            </a:r>
            <a:r>
              <a:rPr lang="es-CR" sz="2000" dirty="0"/>
              <a:t>=“MAM”, </a:t>
            </a:r>
            <a:r>
              <a:rPr lang="es-CR" sz="2000" dirty="0" err="1"/>
              <a:t>damped</a:t>
            </a:r>
            <a:r>
              <a:rPr lang="es-CR" sz="2000" dirty="0"/>
              <a:t> =TRUE)  son equivalentes. </a:t>
            </a:r>
          </a:p>
          <a:p>
            <a:pPr marL="0" indent="0">
              <a:buNone/>
            </a:pPr>
            <a:endParaRPr lang="es-CR" dirty="0"/>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ETS()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694" y="2198877"/>
            <a:ext cx="5760640" cy="44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384675"/>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7</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La taxonomía de los modelos exponenciales</a:t>
            </a:r>
          </a:p>
        </p:txBody>
      </p:sp>
      <p:sp>
        <p:nvSpPr>
          <p:cNvPr id="5" name="Elipse 4"/>
          <p:cNvSpPr/>
          <p:nvPr/>
        </p:nvSpPr>
        <p:spPr>
          <a:xfrm>
            <a:off x="611560" y="3429000"/>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8</a:t>
            </a:r>
          </a:p>
        </p:txBody>
      </p:sp>
      <p:sp>
        <p:nvSpPr>
          <p:cNvPr id="6" name="Rectángulo redondeado 5"/>
          <p:cNvSpPr/>
          <p:nvPr/>
        </p:nvSpPr>
        <p:spPr>
          <a:xfrm>
            <a:off x="1944262" y="3392996"/>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¿Qué sucedió con el análisis de los ciclos?</a:t>
            </a:r>
          </a:p>
        </p:txBody>
      </p:sp>
    </p:spTree>
    <p:extLst>
      <p:ext uri="{BB962C8B-B14F-4D97-AF65-F5344CB8AC3E}">
        <p14:creationId xmlns:p14="http://schemas.microsoft.com/office/powerpoint/2010/main" val="1981895704"/>
      </p:ext>
    </p:extLst>
  </p:cSld>
  <p:clrMapOvr>
    <a:masterClrMapping/>
  </p:clrMapOvr>
  <p:transition spd="slow">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58614"/>
            <a:ext cx="8229600" cy="778098"/>
          </a:xfrm>
        </p:spPr>
        <p:txBody>
          <a:bodyPr/>
          <a:lstStyle/>
          <a:p>
            <a:r>
              <a:rPr lang="es-CR" dirty="0"/>
              <a:t>Introducción</a:t>
            </a:r>
          </a:p>
        </p:txBody>
      </p:sp>
      <p:sp>
        <p:nvSpPr>
          <p:cNvPr id="5" name="Marcador de contenido 2"/>
          <p:cNvSpPr>
            <a:spLocks noGrp="1"/>
          </p:cNvSpPr>
          <p:nvPr>
            <p:ph idx="1"/>
          </p:nvPr>
        </p:nvSpPr>
        <p:spPr>
          <a:xfrm>
            <a:off x="251520" y="1052736"/>
            <a:ext cx="8640960" cy="5040560"/>
          </a:xfrm>
        </p:spPr>
        <p:txBody>
          <a:bodyPr>
            <a:normAutofit/>
          </a:bodyPr>
          <a:lstStyle/>
          <a:p>
            <a:pPr marL="0" indent="0" algn="ctr">
              <a:buNone/>
            </a:pPr>
            <a:r>
              <a:rPr lang="es-CR" sz="2400" dirty="0"/>
              <a:t>¿Qué pasó con el análisis de los ciclos ?</a:t>
            </a:r>
          </a:p>
          <a:p>
            <a:endParaRPr lang="es-CR" sz="2400" dirty="0"/>
          </a:p>
        </p:txBody>
      </p:sp>
      <p:pic>
        <p:nvPicPr>
          <p:cNvPr id="1026" name="Picture 2" descr="Resultado de imagen para question ans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596" y="2114514"/>
            <a:ext cx="7272808" cy="452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980818"/>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124744"/>
            <a:ext cx="7092280" cy="5733256"/>
          </a:xfrm>
        </p:spPr>
        <p:txBody>
          <a:bodyPr>
            <a:normAutofit/>
          </a:bodyPr>
          <a:lstStyle/>
          <a:p>
            <a:pPr algn="just"/>
            <a:r>
              <a:rPr lang="es-CR" sz="2200" dirty="0"/>
              <a:t>En esta presentación, así como en el curso, se suele confundir o unir los componentes de ciclo y tendencia.</a:t>
            </a:r>
          </a:p>
          <a:p>
            <a:pPr algn="just"/>
            <a:endParaRPr lang="es-CR" sz="2200" dirty="0"/>
          </a:p>
          <a:p>
            <a:pPr algn="just"/>
            <a:r>
              <a:rPr lang="es-CR" sz="2200" dirty="0"/>
              <a:t>Lo anterior no es correcto. El análisis de la </a:t>
            </a:r>
            <a:r>
              <a:rPr lang="es-CR" sz="2200" dirty="0" err="1"/>
              <a:t>conyuntura</a:t>
            </a:r>
            <a:r>
              <a:rPr lang="es-CR" sz="2200" dirty="0"/>
              <a:t> , o también el ciclo, son elementos muy distintos a la tendencia.</a:t>
            </a:r>
          </a:p>
          <a:p>
            <a:pPr algn="just"/>
            <a:endParaRPr lang="es-CR" sz="2200" dirty="0"/>
          </a:p>
          <a:p>
            <a:pPr algn="just"/>
            <a:r>
              <a:rPr lang="es-CR" sz="2200" dirty="0"/>
              <a:t>Los ciclos responden ante todo a períodos políticos y </a:t>
            </a:r>
            <a:r>
              <a:rPr lang="es-CR" sz="2200" dirty="0" err="1"/>
              <a:t>guvernamentales</a:t>
            </a:r>
            <a:r>
              <a:rPr lang="es-CR" sz="2200" dirty="0"/>
              <a:t>. Los hay cortos, y </a:t>
            </a:r>
            <a:r>
              <a:rPr lang="es-CR" sz="2200" dirty="0" err="1"/>
              <a:t>tambien</a:t>
            </a:r>
            <a:r>
              <a:rPr lang="es-CR" sz="2200" dirty="0"/>
              <a:t> largos…</a:t>
            </a:r>
          </a:p>
          <a:p>
            <a:pPr algn="just"/>
            <a:endParaRPr lang="es-CR" sz="2200" dirty="0"/>
          </a:p>
          <a:p>
            <a:pPr algn="just"/>
            <a:r>
              <a:rPr lang="es-CR" sz="2200" dirty="0"/>
              <a:t>Una referencia más amplia de los ciclos se encuentra acá:</a:t>
            </a:r>
          </a:p>
          <a:p>
            <a:pPr marL="0" indent="0">
              <a:buNone/>
            </a:pPr>
            <a:r>
              <a:rPr lang="es-CR" sz="2200" dirty="0">
                <a:hlinkClick r:id="rId2"/>
              </a:rPr>
              <a:t>http://cyclesresearchinstitute.org/pdf/cycles-general/case_for_cycles.pdf</a:t>
            </a:r>
            <a:r>
              <a:rPr lang="es-CR" sz="2200" dirty="0"/>
              <a:t> </a:t>
            </a:r>
          </a:p>
          <a:p>
            <a:pPr marL="0" indent="0">
              <a:buNone/>
            </a:pPr>
            <a:r>
              <a:rPr lang="es-CR" sz="2200" dirty="0">
                <a:hlinkClick r:id="rId3"/>
              </a:rPr>
              <a:t>https://www.bis.org/publ/work395.pdf</a:t>
            </a:r>
            <a:r>
              <a:rPr lang="es-CR" sz="2200" dirty="0"/>
              <a:t> </a:t>
            </a:r>
          </a:p>
          <a:p>
            <a:pPr marL="0" indent="0">
              <a:buNone/>
            </a:pPr>
            <a:r>
              <a:rPr lang="es-CR" sz="2200" dirty="0">
                <a:hlinkClick r:id="rId4"/>
              </a:rPr>
              <a:t>http://bib.irb.hr/datoteka/816228.objavljen_rad.pdf</a:t>
            </a:r>
            <a:r>
              <a:rPr lang="es-CR" sz="2200" dirty="0"/>
              <a:t> </a:t>
            </a:r>
          </a:p>
          <a:p>
            <a:pPr marL="0" indent="0">
              <a:buNone/>
            </a:pPr>
            <a:endParaRPr lang="es-CR" sz="2400" dirty="0"/>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936104"/>
          </a:xfrm>
        </p:spPr>
        <p:txBody>
          <a:bodyPr>
            <a:normAutofit/>
          </a:bodyPr>
          <a:lstStyle/>
          <a:p>
            <a:r>
              <a:rPr lang="es-CR" sz="3600" dirty="0"/>
              <a:t>¿Qué sucedió con el componente ciclo?</a:t>
            </a:r>
          </a:p>
        </p:txBody>
      </p:sp>
      <p:pic>
        <p:nvPicPr>
          <p:cNvPr id="10242" name="Picture 2" descr="Image result for time series p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312" y="1484784"/>
            <a:ext cx="15841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time series 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4769" y="4437112"/>
            <a:ext cx="1601738" cy="160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642119"/>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908720"/>
            <a:ext cx="8784976" cy="5760640"/>
          </a:xfrm>
        </p:spPr>
        <p:txBody>
          <a:bodyPr>
            <a:normAutofit/>
          </a:bodyPr>
          <a:lstStyle/>
          <a:p>
            <a:r>
              <a:rPr lang="es-CR" sz="2000" dirty="0"/>
              <a:t>Hay diferentes formas de aproximar los ciclos:</a:t>
            </a:r>
          </a:p>
          <a:p>
            <a:endParaRPr lang="es-CR" sz="2000" dirty="0"/>
          </a:p>
          <a:p>
            <a:pPr marL="457200" indent="-457200">
              <a:buFont typeface="+mj-lt"/>
              <a:buAutoNum type="arabicPeriod"/>
            </a:pPr>
            <a:r>
              <a:rPr lang="es-CR" sz="2000" dirty="0"/>
              <a:t>Filtro de </a:t>
            </a:r>
            <a:r>
              <a:rPr lang="es-CR" sz="2000" dirty="0" err="1"/>
              <a:t>Hodrick</a:t>
            </a:r>
            <a:r>
              <a:rPr lang="es-CR" sz="2000" dirty="0"/>
              <a:t>-Prescott: </a:t>
            </a:r>
            <a:r>
              <a:rPr lang="es-CR" sz="2000" dirty="0">
                <a:hlinkClick r:id="rId2"/>
              </a:rPr>
              <a:t>https://pdfs.semanticscholar.org/3860/ba5166b6fca4a0e06d2f55479482c89b627e.pdf</a:t>
            </a:r>
            <a:r>
              <a:rPr lang="es-CR" sz="2000" dirty="0"/>
              <a:t> </a:t>
            </a:r>
          </a:p>
          <a:p>
            <a:pPr marL="457200" indent="-457200">
              <a:buFont typeface="+mj-lt"/>
              <a:buAutoNum type="arabicPeriod"/>
            </a:pPr>
            <a:endParaRPr lang="es-CR" sz="2000" dirty="0"/>
          </a:p>
          <a:p>
            <a:pPr marL="457200" indent="-457200">
              <a:buFont typeface="+mj-lt"/>
              <a:buAutoNum type="arabicPeriod"/>
            </a:pPr>
            <a:r>
              <a:rPr lang="es-CR" sz="2000" dirty="0"/>
              <a:t>Modelos de </a:t>
            </a:r>
            <a:r>
              <a:rPr lang="es-CR" sz="2000" dirty="0" err="1"/>
              <a:t>cointegración</a:t>
            </a:r>
            <a:r>
              <a:rPr lang="es-CR" sz="2000" dirty="0"/>
              <a:t> y de </a:t>
            </a:r>
            <a:r>
              <a:rPr lang="es-CR" sz="2000" dirty="0" err="1"/>
              <a:t>Johanson</a:t>
            </a:r>
            <a:r>
              <a:rPr lang="es-CR" sz="2000" dirty="0"/>
              <a:t>:  </a:t>
            </a:r>
            <a:r>
              <a:rPr lang="es-CR" sz="2000" dirty="0">
                <a:hlinkClick r:id="rId3"/>
              </a:rPr>
              <a:t>http://staff.utia.cas.cz/barunik/files/appliedecono/Lecture7.pdf</a:t>
            </a:r>
            <a:r>
              <a:rPr lang="es-CR" sz="2000" dirty="0"/>
              <a:t> </a:t>
            </a:r>
            <a:br>
              <a:rPr lang="es-CR" sz="2000" dirty="0"/>
            </a:br>
            <a:r>
              <a:rPr lang="es-CR" sz="2000" dirty="0">
                <a:hlinkClick r:id="rId4"/>
              </a:rPr>
              <a:t>https://scholar.harvard.edu/files/jorgenson/files/ege_oslo.pdf</a:t>
            </a:r>
            <a:r>
              <a:rPr lang="es-CR" sz="2000" dirty="0"/>
              <a:t> </a:t>
            </a:r>
          </a:p>
          <a:p>
            <a:pPr marL="457200" indent="-457200">
              <a:buFont typeface="+mj-lt"/>
              <a:buAutoNum type="arabicPeriod"/>
            </a:pPr>
            <a:endParaRPr lang="es-CR" sz="2000" dirty="0"/>
          </a:p>
          <a:p>
            <a:pPr marL="457200" indent="-457200">
              <a:buFont typeface="+mj-lt"/>
              <a:buAutoNum type="arabicPeriod"/>
            </a:pPr>
            <a:r>
              <a:rPr lang="es-CR" sz="2000" dirty="0"/>
              <a:t>Modelos de </a:t>
            </a:r>
            <a:r>
              <a:rPr lang="es-CR" sz="2000" dirty="0" err="1"/>
              <a:t>Turning</a:t>
            </a:r>
            <a:r>
              <a:rPr lang="es-CR" sz="2000" dirty="0"/>
              <a:t> </a:t>
            </a:r>
            <a:r>
              <a:rPr lang="es-CR" sz="2000" dirty="0" err="1"/>
              <a:t>points</a:t>
            </a:r>
            <a:r>
              <a:rPr lang="es-CR" sz="2000" dirty="0"/>
              <a:t> </a:t>
            </a:r>
            <a:r>
              <a:rPr lang="es-CR" sz="2000" dirty="0" err="1"/>
              <a:t>Algorithm</a:t>
            </a:r>
            <a:r>
              <a:rPr lang="es-CR" sz="2000" dirty="0"/>
              <a:t>:  </a:t>
            </a:r>
            <a:br>
              <a:rPr lang="es-CR" sz="2000" dirty="0"/>
            </a:br>
            <a:r>
              <a:rPr lang="es-CR" sz="2000" dirty="0">
                <a:hlinkClick r:id="rId5"/>
              </a:rPr>
              <a:t>https://mpra.ub.uni-muenchen.de/33583/2/MPRA_paper_33583.pdf</a:t>
            </a:r>
            <a:r>
              <a:rPr lang="es-CR" sz="2000" dirty="0"/>
              <a:t> </a:t>
            </a:r>
          </a:p>
          <a:p>
            <a:pPr marL="457200" indent="-457200">
              <a:buFont typeface="+mj-lt"/>
              <a:buAutoNum type="arabicPeriod"/>
            </a:pPr>
            <a:endParaRPr lang="es-CR" sz="2000" dirty="0"/>
          </a:p>
          <a:p>
            <a:pPr marL="457200" indent="-457200">
              <a:buFont typeface="+mj-lt"/>
              <a:buAutoNum type="arabicPeriod"/>
            </a:pPr>
            <a:r>
              <a:rPr lang="es-CR" sz="2000" dirty="0"/>
              <a:t>Estimaciones de los ciclos por AI: </a:t>
            </a:r>
            <a:r>
              <a:rPr lang="es-CR" sz="2000" dirty="0">
                <a:hlinkClick r:id="rId6"/>
              </a:rPr>
              <a:t>https://academic.oup.com/bib/article/4/3/228/252872</a:t>
            </a:r>
            <a:r>
              <a:rPr lang="es-CR" sz="2000" dirty="0"/>
              <a:t> </a:t>
            </a:r>
          </a:p>
          <a:p>
            <a:pPr marL="457200" indent="-457200">
              <a:buFont typeface="+mj-lt"/>
              <a:buAutoNum type="arabicPeriod"/>
            </a:pPr>
            <a:endParaRPr lang="es-CR" sz="2000" dirty="0"/>
          </a:p>
          <a:p>
            <a:pPr marL="457200" indent="-457200">
              <a:buFont typeface="+mj-lt"/>
              <a:buAutoNum type="arabicPeriod"/>
            </a:pPr>
            <a:endParaRPr lang="es-CR" sz="2000" dirty="0"/>
          </a:p>
        </p:txBody>
      </p:sp>
      <p:sp>
        <p:nvSpPr>
          <p:cNvPr id="5"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936104"/>
          </a:xfrm>
        </p:spPr>
        <p:txBody>
          <a:bodyPr>
            <a:normAutofit/>
          </a:bodyPr>
          <a:lstStyle/>
          <a:p>
            <a:r>
              <a:rPr lang="es-CR" sz="3600" dirty="0"/>
              <a:t>¿Qué sucedió con el componente ciclo?</a:t>
            </a:r>
          </a:p>
        </p:txBody>
      </p:sp>
    </p:spTree>
    <p:extLst>
      <p:ext uri="{BB962C8B-B14F-4D97-AF65-F5344CB8AC3E}">
        <p14:creationId xmlns:p14="http://schemas.microsoft.com/office/powerpoint/2010/main" val="366856384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0" y="771410"/>
                <a:ext cx="9036496" cy="6041965"/>
              </a:xfrm>
            </p:spPr>
            <p:txBody>
              <a:bodyPr>
                <a:normAutofit fontScale="92500" lnSpcReduction="10000"/>
              </a:bodyPr>
              <a:lstStyle/>
              <a:p>
                <a:pPr algn="just"/>
                <a:r>
                  <a:rPr lang="es-CR" sz="2400" dirty="0"/>
                  <a:t>La variable </a:t>
                </a:r>
                <a14:m>
                  <m:oMath xmlns:m="http://schemas.openxmlformats.org/officeDocument/2006/math">
                    <m:r>
                      <a:rPr lang="es-CR" sz="2400" b="0" i="1" dirty="0" smtClean="0">
                        <a:latin typeface="Cambria Math" panose="02040503050406030204" pitchFamily="18" charset="0"/>
                      </a:rPr>
                      <m:t>𝑘</m:t>
                    </m:r>
                  </m:oMath>
                </a14:m>
                <a:r>
                  <a:rPr lang="es-CR" sz="2400" dirty="0"/>
                  <a:t> es una indicación de cuántos períodos habrán que tomarse para calcular el promedio móvil. Generalmente suele variar entre: tres (3),  cinco (5),  nueves (9), etc.  Esto va a depender, por supuesto, de cuantos elementos tiene la serie de datos, y que tan suavizado o no se desee la movilidad media.</a:t>
                </a:r>
              </a:p>
              <a:p>
                <a:pPr algn="just"/>
                <a:endParaRPr lang="es-CR" sz="2400" dirty="0"/>
              </a:p>
              <a:p>
                <a:pPr algn="just"/>
                <a:r>
                  <a:rPr lang="es-CR" sz="2400" dirty="0"/>
                  <a:t>De forma general, entre menos períodos se tomen en cuenta, mayor será la versatilidad, y habrá un mayor efecto de los elementos intrínsecos de la sería. En contra oposición, entre más períodos se tomen en cuenta,  menor la versatilidad de la serie, lo cual se produce por una casi erradicación de los efectos estacionales, cíclicos e irregulares. </a:t>
                </a:r>
              </a:p>
              <a:p>
                <a:pPr algn="just"/>
                <a:endParaRPr lang="es-CR" sz="2400" dirty="0"/>
              </a:p>
              <a:p>
                <a:pPr algn="just"/>
                <a:r>
                  <a:rPr lang="es-CR" sz="2400" dirty="0"/>
                  <a:t>A continuación pasamos a ver las diferentes variantes del método que se utilizan para eliminar el componente irregular y / o el componente estacional, los cuales se basan en la construcción de una serie de variables a partir de los datos originales, realizando para ello promedio de estos datos, y en ciertos casos volviendo a promediarlos nuevamente...</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0" y="771410"/>
                <a:ext cx="9036496" cy="6041965"/>
              </a:xfrm>
              <a:blipFill rotWithShape="1">
                <a:blip r:embed="rId2"/>
                <a:stretch>
                  <a:fillRect l="-742" t="-1110" r="-877"/>
                </a:stretch>
              </a:blipFill>
            </p:spPr>
            <p:txBody>
              <a:bodyPr/>
              <a:lstStyle/>
              <a:p>
                <a:r>
                  <a:rPr lang="es-CR">
                    <a:noFill/>
                  </a:rPr>
                  <a:t> </a:t>
                </a:r>
              </a:p>
            </p:txBody>
          </p:sp>
        </mc:Fallback>
      </mc:AlternateContent>
      <p:sp>
        <p:nvSpPr>
          <p:cNvPr id="5" name="Título 1"/>
          <p:cNvSpPr txBox="1">
            <a:spLocks/>
          </p:cNvSpPr>
          <p:nvPr/>
        </p:nvSpPr>
        <p:spPr>
          <a:xfrm>
            <a:off x="457200" y="58614"/>
            <a:ext cx="8229600" cy="70609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a:t>Método de media móvil clásico</a:t>
            </a:r>
            <a:endParaRPr lang="es-CR" dirty="0"/>
          </a:p>
        </p:txBody>
      </p:sp>
    </p:spTree>
    <p:extLst>
      <p:ext uri="{BB962C8B-B14F-4D97-AF65-F5344CB8AC3E}">
        <p14:creationId xmlns:p14="http://schemas.microsoft.com/office/powerpoint/2010/main" val="2801034565"/>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80728"/>
            <a:ext cx="8856984" cy="4525963"/>
          </a:xfrm>
        </p:spPr>
        <p:txBody>
          <a:bodyPr>
            <a:normAutofit/>
          </a:bodyPr>
          <a:lstStyle/>
          <a:p>
            <a:pPr marL="0" indent="0" algn="just">
              <a:buNone/>
            </a:pPr>
            <a:r>
              <a:rPr lang="es-CR" sz="2400" dirty="0"/>
              <a:t>R Studio puede hacer una valoración de los ciclos mediante la función </a:t>
            </a:r>
            <a:r>
              <a:rPr lang="es-CR" sz="2400" dirty="0" err="1"/>
              <a:t>cycles</a:t>
            </a:r>
            <a:r>
              <a:rPr lang="es-CR" sz="2400" dirty="0"/>
              <a:t>(): “</a:t>
            </a:r>
            <a:r>
              <a:rPr lang="en-US" sz="2400" dirty="0"/>
              <a:t>cycle(): gives the positions in the cycle of each observation (stats)</a:t>
            </a:r>
            <a:r>
              <a:rPr lang="es-CR" sz="2400" dirty="0"/>
              <a:t>”.  El presente curso no abarcará los ciclos…</a:t>
            </a:r>
          </a:p>
        </p:txBody>
      </p:sp>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936104"/>
          </a:xfrm>
        </p:spPr>
        <p:txBody>
          <a:bodyPr>
            <a:normAutofit/>
          </a:bodyPr>
          <a:lstStyle/>
          <a:p>
            <a:r>
              <a:rPr lang="es-CR" sz="3600" dirty="0"/>
              <a:t>¿Qué sucedió con el componente ciclo?</a:t>
            </a:r>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348880"/>
            <a:ext cx="6336704" cy="4169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837124"/>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5016DD1-D439-4A4C-BF6B-C14A6BC2B3C9}"/>
              </a:ext>
            </a:extLst>
          </p:cNvPr>
          <p:cNvSpPr>
            <a:spLocks noGrp="1"/>
          </p:cNvSpPr>
          <p:nvPr>
            <p:ph type="title"/>
          </p:nvPr>
        </p:nvSpPr>
        <p:spPr>
          <a:xfrm>
            <a:off x="179512" y="116632"/>
            <a:ext cx="8856984" cy="720080"/>
          </a:xfrm>
        </p:spPr>
        <p:txBody>
          <a:bodyPr>
            <a:normAutofit fontScale="90000"/>
          </a:bodyPr>
          <a:lstStyle/>
          <a:p>
            <a:r>
              <a:rPr lang="es-CR" dirty="0"/>
              <a:t>Conclusión</a:t>
            </a:r>
          </a:p>
        </p:txBody>
      </p:sp>
      <p:sp>
        <p:nvSpPr>
          <p:cNvPr id="3" name="Marcador de contenido 2">
            <a:extLst>
              <a:ext uri="{FF2B5EF4-FFF2-40B4-BE49-F238E27FC236}">
                <a16:creationId xmlns:a16="http://schemas.microsoft.com/office/drawing/2014/main" xmlns="" id="{2E8C050E-03F1-4B03-9125-05146AAD4665}"/>
              </a:ext>
            </a:extLst>
          </p:cNvPr>
          <p:cNvSpPr>
            <a:spLocks noGrp="1"/>
          </p:cNvSpPr>
          <p:nvPr>
            <p:ph idx="1"/>
          </p:nvPr>
        </p:nvSpPr>
        <p:spPr>
          <a:xfrm>
            <a:off x="0" y="908720"/>
            <a:ext cx="7215964" cy="5832648"/>
          </a:xfrm>
        </p:spPr>
        <p:txBody>
          <a:bodyPr>
            <a:normAutofit lnSpcReduction="10000"/>
          </a:bodyPr>
          <a:lstStyle/>
          <a:p>
            <a:pPr algn="just"/>
            <a:r>
              <a:rPr lang="es-CR" sz="2400" dirty="0"/>
              <a:t>El presente capítulo se centro en explicar los componentes de una serie </a:t>
            </a:r>
            <a:r>
              <a:rPr lang="es-CR" sz="2400" dirty="0" err="1"/>
              <a:t>cronolófica</a:t>
            </a:r>
            <a:r>
              <a:rPr lang="es-CR" sz="2400" dirty="0"/>
              <a:t>.</a:t>
            </a:r>
          </a:p>
          <a:p>
            <a:pPr algn="just"/>
            <a:endParaRPr lang="es-CR" sz="2400" dirty="0"/>
          </a:p>
          <a:p>
            <a:pPr algn="just"/>
            <a:r>
              <a:rPr lang="es-CR" sz="2400" dirty="0"/>
              <a:t>Se estudiaron los temas de medias móviles, descomposiciones de la series, los modelos exponenciales y su variante según el espacio de error.</a:t>
            </a:r>
          </a:p>
          <a:p>
            <a:pPr algn="just"/>
            <a:endParaRPr lang="es-CR" sz="2400" dirty="0"/>
          </a:p>
          <a:p>
            <a:pPr algn="just"/>
            <a:r>
              <a:rPr lang="es-CR" sz="2400" dirty="0"/>
              <a:t>El estudio de los ciclos es un tema de gran </a:t>
            </a:r>
            <a:r>
              <a:rPr lang="es-CR" sz="2400" dirty="0" err="1"/>
              <a:t>importanca</a:t>
            </a:r>
            <a:r>
              <a:rPr lang="es-CR" sz="2400" dirty="0"/>
              <a:t> en las series económicas, sobre todo aquellas que utilizan variables macro económicas.</a:t>
            </a:r>
          </a:p>
          <a:p>
            <a:pPr algn="just"/>
            <a:endParaRPr lang="es-CR" sz="2400" dirty="0"/>
          </a:p>
          <a:p>
            <a:pPr algn="just"/>
            <a:r>
              <a:rPr lang="es-CR" sz="2400" dirty="0"/>
              <a:t>Aunque los modelos exponenciales son bastante adecuados para pronosticar una serie, su corta memoria a la hora de estimar provoca el hecho de tener que andar en otras técnicas como los modelos Box-</a:t>
            </a:r>
            <a:r>
              <a:rPr lang="es-CR" sz="2400" dirty="0" err="1"/>
              <a:t>Jenkhins</a:t>
            </a:r>
            <a:r>
              <a:rPr lang="es-CR" sz="2400" dirty="0"/>
              <a:t> (ARIMA).</a:t>
            </a:r>
          </a:p>
        </p:txBody>
      </p:sp>
      <p:pic>
        <p:nvPicPr>
          <p:cNvPr id="11268" name="Picture 4" descr="Image result for time series p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6525" y="1196752"/>
            <a:ext cx="1296144"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Image result for time series pi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1272"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7888" y="3140968"/>
            <a:ext cx="1478341" cy="145812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8384" y="5229200"/>
            <a:ext cx="1492425" cy="149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287406"/>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the end">
            <a:extLst>
              <a:ext uri="{FF2B5EF4-FFF2-40B4-BE49-F238E27FC236}">
                <a16:creationId xmlns:a16="http://schemas.microsoft.com/office/drawing/2014/main" xmlns="" id="{A4B663B6-9995-43D8-A735-222E69AEE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7456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79512" y="1052736"/>
                <a:ext cx="8784976" cy="5688632"/>
              </a:xfrm>
            </p:spPr>
            <p:txBody>
              <a:bodyPr>
                <a:normAutofit/>
              </a:bodyPr>
              <a:lstStyle/>
              <a:p>
                <a:pPr algn="just"/>
                <a:r>
                  <a:rPr lang="es-CR" sz="2400" dirty="0"/>
                  <a:t>El método de media móvil clásico trabajo con los </a:t>
                </a:r>
                <a14:m>
                  <m:oMath xmlns:m="http://schemas.openxmlformats.org/officeDocument/2006/math">
                    <m:r>
                      <a:rPr lang="es-CR" sz="2400" i="1" dirty="0" smtClean="0">
                        <a:latin typeface="Cambria Math" panose="02040503050406030204" pitchFamily="18" charset="0"/>
                      </a:rPr>
                      <m:t>𝑘</m:t>
                    </m:r>
                  </m:oMath>
                </a14:m>
                <a:r>
                  <a:rPr lang="es-CR" sz="2400" dirty="0"/>
                  <a:t> valores más recientes para obtener el suavizamiento de la serie. A forma de ejemplo, en términos de datos mensuales, consiste en sustituir el valor de cada mes por el promedio de los datos de los últimos 12 meses. Así, por ejemplo, para calcular la media móvil anual de enero de 1997, calculamos el promedio de los doce meses comprendidos entre febrero de 1996 y enero de 1997. Una expresión genérica de media móvil sería: </a:t>
                </a:r>
              </a:p>
              <a:p>
                <a:endParaRPr lang="es-CR" sz="2400" dirty="0"/>
              </a:p>
              <a:p>
                <a:endParaRPr lang="es-CR" sz="2400" dirty="0"/>
              </a:p>
              <a:p>
                <a:endParaRPr lang="es-CR" sz="2400" dirty="0"/>
              </a:p>
              <a:p>
                <a:endParaRPr lang="es-CR" sz="2400" dirty="0"/>
              </a:p>
              <a:p>
                <a:pPr algn="just"/>
                <a:r>
                  <a:rPr lang="es-CR" sz="2400" dirty="0"/>
                  <a:t>Nótese que esta forma es similar a obtener un promedio para </a:t>
                </a:r>
                <a14:m>
                  <m:oMath xmlns:m="http://schemas.openxmlformats.org/officeDocument/2006/math">
                    <m:r>
                      <a:rPr lang="es-CR" sz="2400" i="1" dirty="0" smtClean="0">
                        <a:latin typeface="Cambria Math" panose="02040503050406030204" pitchFamily="18" charset="0"/>
                      </a:rPr>
                      <m:t>𝑠</m:t>
                    </m:r>
                  </m:oMath>
                </a14:m>
                <a:r>
                  <a:rPr lang="es-CR" sz="2400" dirty="0"/>
                  <a:t> valores obtenidos en el tiempo. </a:t>
                </a:r>
              </a:p>
              <a:p>
                <a:endParaRPr lang="es-CR" sz="2400" dirty="0"/>
              </a:p>
              <a:p>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79512" y="1052736"/>
                <a:ext cx="8784976" cy="5688632"/>
              </a:xfrm>
              <a:blipFill>
                <a:blip r:embed="rId2"/>
                <a:stretch>
                  <a:fillRect l="-902" t="-857" r="-1040" b="-536"/>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3635269" y="4365104"/>
                <a:ext cx="1883272" cy="9081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R" i="1" smtClean="0">
                              <a:latin typeface="Cambria Math"/>
                            </a:rPr>
                          </m:ctrlPr>
                        </m:sSubPr>
                        <m:e>
                          <m:acc>
                            <m:accPr>
                              <m:chr m:val="̂"/>
                              <m:ctrlPr>
                                <a:rPr lang="es-CR" i="1">
                                  <a:latin typeface="Cambria Math"/>
                                </a:rPr>
                              </m:ctrlPr>
                            </m:accPr>
                            <m:e>
                              <m:r>
                                <a:rPr lang="es-CR" b="0" i="1" smtClean="0">
                                  <a:latin typeface="Cambria Math" panose="02040503050406030204" pitchFamily="18" charset="0"/>
                                </a:rPr>
                                <m:t>𝑦</m:t>
                              </m:r>
                            </m:e>
                          </m:acc>
                        </m:e>
                        <m:sub>
                          <m:sSub>
                            <m:sSubPr>
                              <m:ctrlPr>
                                <a:rPr lang="es-CR" b="0" i="1" smtClean="0">
                                  <a:latin typeface="Cambria Math"/>
                                </a:rPr>
                              </m:ctrlPr>
                            </m:sSubPr>
                            <m:e>
                              <m:r>
                                <a:rPr lang="es-CR" i="1">
                                  <a:latin typeface="Cambria Math" panose="02040503050406030204" pitchFamily="18" charset="0"/>
                                </a:rPr>
                                <m:t>𝑡</m:t>
                              </m:r>
                            </m:e>
                            <m:sub>
                              <m:r>
                                <a:rPr lang="es-CR" b="0" i="1" smtClean="0">
                                  <a:latin typeface="Cambria Math" panose="02040503050406030204" pitchFamily="18" charset="0"/>
                                </a:rPr>
                                <m:t>𝑐</m:t>
                              </m:r>
                            </m:sub>
                          </m:sSub>
                        </m:sub>
                      </m:sSub>
                      <m:r>
                        <a:rPr lang="es-CR" i="0">
                          <a:latin typeface="Cambria Math" panose="02040503050406030204" pitchFamily="18" charset="0"/>
                        </a:rPr>
                        <m:t>=</m:t>
                      </m:r>
                      <m:f>
                        <m:fPr>
                          <m:ctrlPr>
                            <a:rPr lang="es-CR" i="1">
                              <a:latin typeface="Cambria Math"/>
                            </a:rPr>
                          </m:ctrlPr>
                        </m:fPr>
                        <m:num>
                          <m:r>
                            <a:rPr lang="es-CR" i="0">
                              <a:latin typeface="Cambria Math" panose="02040503050406030204" pitchFamily="18" charset="0"/>
                            </a:rPr>
                            <m:t>1</m:t>
                          </m:r>
                        </m:num>
                        <m:den>
                          <m:r>
                            <a:rPr lang="es-CR" b="0" i="1" smtClean="0">
                              <a:latin typeface="Cambria Math" panose="02040503050406030204" pitchFamily="18" charset="0"/>
                            </a:rPr>
                            <m:t>𝑠</m:t>
                          </m:r>
                        </m:den>
                      </m:f>
                      <m:nary>
                        <m:naryPr>
                          <m:chr m:val="∑"/>
                          <m:limLoc m:val="undOvr"/>
                          <m:ctrlPr>
                            <a:rPr lang="es-CR" i="1">
                              <a:latin typeface="Cambria Math"/>
                            </a:rPr>
                          </m:ctrlPr>
                        </m:naryPr>
                        <m:sub>
                          <m:r>
                            <a:rPr lang="es-CR" i="1">
                              <a:latin typeface="Cambria Math" panose="02040503050406030204" pitchFamily="18" charset="0"/>
                            </a:rPr>
                            <m:t>𝑗</m:t>
                          </m:r>
                          <m:r>
                            <a:rPr lang="es-CR" i="0">
                              <a:latin typeface="Cambria Math" panose="02040503050406030204" pitchFamily="18" charset="0"/>
                            </a:rPr>
                            <m:t>=−</m:t>
                          </m:r>
                          <m:r>
                            <a:rPr lang="es-CR" i="1">
                              <a:latin typeface="Cambria Math" panose="02040503050406030204" pitchFamily="18" charset="0"/>
                            </a:rPr>
                            <m:t>𝑘</m:t>
                          </m:r>
                        </m:sub>
                        <m:sup>
                          <m:r>
                            <a:rPr lang="es-CR" i="1">
                              <a:latin typeface="Cambria Math" panose="02040503050406030204" pitchFamily="18" charset="0"/>
                            </a:rPr>
                            <m:t>𝑘</m:t>
                          </m:r>
                        </m:sup>
                        <m:e>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m:t>
                              </m:r>
                              <m:r>
                                <a:rPr lang="es-CR" i="1">
                                  <a:latin typeface="Cambria Math" panose="02040503050406030204" pitchFamily="18" charset="0"/>
                                </a:rPr>
                                <m:t>𝑗</m:t>
                              </m:r>
                            </m:sub>
                          </m:sSub>
                        </m:e>
                      </m:nary>
                    </m:oMath>
                  </m:oMathPara>
                </a14:m>
                <a:endParaRPr lang="es-CR" dirty="0"/>
              </a:p>
            </p:txBody>
          </p:sp>
        </mc:Choice>
        <mc:Fallback xmlns="">
          <p:sp>
            <p:nvSpPr>
              <p:cNvPr id="9" name="Rectángulo 8"/>
              <p:cNvSpPr>
                <a:spLocks noRot="1" noChangeAspect="1" noMove="1" noResize="1" noEditPoints="1" noAdjustHandles="1" noChangeArrowheads="1" noChangeShapeType="1" noTextEdit="1"/>
              </p:cNvSpPr>
              <p:nvPr/>
            </p:nvSpPr>
            <p:spPr>
              <a:xfrm>
                <a:off x="3635269" y="4365104"/>
                <a:ext cx="1883272" cy="908197"/>
              </a:xfrm>
              <a:prstGeom prst="rect">
                <a:avLst/>
              </a:prstGeom>
              <a:blipFill>
                <a:blip r:embed="rId3"/>
                <a:stretch>
                  <a:fillRect/>
                </a:stretch>
              </a:blipFill>
            </p:spPr>
            <p:txBody>
              <a:bodyPr/>
              <a:lstStyle/>
              <a:p>
                <a:r>
                  <a:rPr lang="es-CR">
                    <a:noFill/>
                  </a:rPr>
                  <a:t> </a:t>
                </a:r>
              </a:p>
            </p:txBody>
          </p:sp>
        </mc:Fallback>
      </mc:AlternateContent>
      <p:sp>
        <p:nvSpPr>
          <p:cNvPr id="11" name="Título 1"/>
          <p:cNvSpPr>
            <a:spLocks noGrp="1"/>
          </p:cNvSpPr>
          <p:nvPr>
            <p:ph type="title"/>
          </p:nvPr>
        </p:nvSpPr>
        <p:spPr>
          <a:xfrm>
            <a:off x="457200" y="58614"/>
            <a:ext cx="8229600" cy="706090"/>
          </a:xfrm>
        </p:spPr>
        <p:txBody>
          <a:bodyPr>
            <a:normAutofit fontScale="90000"/>
          </a:bodyPr>
          <a:lstStyle/>
          <a:p>
            <a:r>
              <a:rPr lang="es-CR" dirty="0"/>
              <a:t>Método de media móvil clásico</a:t>
            </a:r>
          </a:p>
        </p:txBody>
      </p:sp>
    </p:spTree>
    <p:extLst>
      <p:ext uri="{BB962C8B-B14F-4D97-AF65-F5344CB8AC3E}">
        <p14:creationId xmlns:p14="http://schemas.microsoft.com/office/powerpoint/2010/main" val="101008458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7504" y="1052736"/>
                <a:ext cx="8928992" cy="5760640"/>
              </a:xfrm>
            </p:spPr>
            <p:txBody>
              <a:bodyPr>
                <a:normAutofit fontScale="92500" lnSpcReduction="20000"/>
              </a:bodyPr>
              <a:lstStyle/>
              <a:p>
                <a:pPr algn="just"/>
                <a:r>
                  <a:rPr lang="es-CR" sz="2400" dirty="0"/>
                  <a:t>La ecuación para una serie mensual con estacionalidad anual </a:t>
                </a:r>
                <a:br>
                  <a:rPr lang="es-CR" sz="2400" dirty="0"/>
                </a:br>
                <a14:m>
                  <m:oMath xmlns:m="http://schemas.openxmlformats.org/officeDocument/2006/math">
                    <m:r>
                      <a:rPr lang="es-CR" sz="2400" dirty="0">
                        <a:latin typeface="Cambria Math" panose="02040503050406030204" pitchFamily="18" charset="0"/>
                      </a:rPr>
                      <m:t>(</m:t>
                    </m:r>
                    <m:r>
                      <a:rPr lang="es-CR" sz="2400" i="1" dirty="0">
                        <a:latin typeface="Cambria Math" panose="02040503050406030204" pitchFamily="18" charset="0"/>
                      </a:rPr>
                      <m:t>𝑠</m:t>
                    </m:r>
                    <m:r>
                      <a:rPr lang="es-CR" sz="2400" i="1" dirty="0">
                        <a:latin typeface="Cambria Math" panose="02040503050406030204" pitchFamily="18" charset="0"/>
                      </a:rPr>
                      <m:t>=12)</m:t>
                    </m:r>
                  </m:oMath>
                </a14:m>
                <a:r>
                  <a:rPr lang="es-CR" sz="2400" dirty="0"/>
                  <a:t>, el suavizamiento se obtiene de la siguiente forma: </a:t>
                </a:r>
              </a:p>
              <a:p>
                <a:pPr algn="just"/>
                <a:endParaRPr lang="es-CR" sz="2400" dirty="0"/>
              </a:p>
              <a:p>
                <a:pPr algn="just"/>
                <a:endParaRPr lang="es-CR" sz="2400" dirty="0"/>
              </a:p>
              <a:p>
                <a:pPr algn="just"/>
                <a:endParaRPr lang="es-CR" sz="2400" dirty="0"/>
              </a:p>
              <a:p>
                <a:pPr algn="just"/>
                <a:endParaRPr lang="es-CR" sz="2400" dirty="0"/>
              </a:p>
              <a:p>
                <a:pPr algn="just"/>
                <a:r>
                  <a:rPr lang="es-CR" sz="2400" dirty="0"/>
                  <a:t>Tomando ahora datos trimestrales </a:t>
                </a:r>
                <a14:m>
                  <m:oMath xmlns:m="http://schemas.openxmlformats.org/officeDocument/2006/math">
                    <m:r>
                      <a:rPr lang="es-CR" sz="2400" dirty="0">
                        <a:latin typeface="Cambria Math" panose="02040503050406030204" pitchFamily="18" charset="0"/>
                      </a:rPr>
                      <m:t>(</m:t>
                    </m:r>
                    <m:r>
                      <a:rPr lang="es-CR" sz="2400" i="1" dirty="0">
                        <a:latin typeface="Cambria Math" panose="02040503050406030204" pitchFamily="18" charset="0"/>
                      </a:rPr>
                      <m:t>𝑠</m:t>
                    </m:r>
                    <m:r>
                      <a:rPr lang="es-CR" sz="2400" i="1" dirty="0">
                        <a:latin typeface="Cambria Math" panose="02040503050406030204" pitchFamily="18" charset="0"/>
                      </a:rPr>
                      <m:t>=4)</m:t>
                    </m:r>
                  </m:oMath>
                </a14:m>
                <a:r>
                  <a:rPr lang="es-CR" sz="2400" dirty="0"/>
                  <a:t>, la serie suavizada está dada por la siguiente ecuación:</a:t>
                </a:r>
              </a:p>
              <a:p>
                <a:pPr algn="just"/>
                <a:endParaRPr lang="es-CR" sz="2400" dirty="0"/>
              </a:p>
              <a:p>
                <a:pPr marL="0" indent="0" algn="just">
                  <a:buNone/>
                </a:pPr>
                <a:endParaRPr lang="es-CR" sz="2400" dirty="0"/>
              </a:p>
              <a:p>
                <a:pPr algn="just"/>
                <a:endParaRPr lang="es-CR" sz="2400" dirty="0"/>
              </a:p>
              <a:p>
                <a:pPr algn="just"/>
                <a:endParaRPr lang="es-CR" sz="2400" dirty="0"/>
              </a:p>
              <a:p>
                <a:pPr algn="just"/>
                <a:r>
                  <a:rPr lang="es-CR" sz="2400" dirty="0"/>
                  <a:t>De forma general, este procedimiento es la forma más básica de obtener medias móviles, sin embargo no es la más utilizada dada la mala especificación media que se realiza a partir de una media no centrada, o que sobre estima </a:t>
                </a:r>
                <a14:m>
                  <m:oMath xmlns:m="http://schemas.openxmlformats.org/officeDocument/2006/math">
                    <m:r>
                      <a:rPr lang="es-CR" sz="2400" b="0" i="0" dirty="0" smtClean="0">
                        <a:latin typeface="Cambria Math" panose="02040503050406030204" pitchFamily="18" charset="0"/>
                      </a:rPr>
                      <m:t>−</m:t>
                    </m:r>
                    <m:r>
                      <a:rPr lang="es-CR" sz="2400" i="1" dirty="0" smtClean="0">
                        <a:latin typeface="Cambria Math" panose="02040503050406030204" pitchFamily="18" charset="0"/>
                      </a:rPr>
                      <m:t>𝑘</m:t>
                    </m:r>
                  </m:oMath>
                </a14:m>
                <a:r>
                  <a:rPr lang="es-CR" sz="2400" dirty="0"/>
                  <a:t> periodos antes y </a:t>
                </a:r>
                <a14:m>
                  <m:oMath xmlns:m="http://schemas.openxmlformats.org/officeDocument/2006/math">
                    <m:r>
                      <a:rPr lang="es-CR" sz="2400" i="1" dirty="0">
                        <a:latin typeface="Cambria Math" panose="02040503050406030204" pitchFamily="18" charset="0"/>
                      </a:rPr>
                      <m:t>𝑘</m:t>
                    </m:r>
                  </m:oMath>
                </a14:m>
                <a:r>
                  <a:rPr lang="es-CR" sz="2400" dirty="0"/>
                  <a:t> después. las  A este procedimiento se le llama como filtro no-simétrico finito, y posee también otras variantes que no serán abordadas en el curso.</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7504" y="1052736"/>
                <a:ext cx="8928992" cy="5760640"/>
              </a:xfrm>
              <a:blipFill>
                <a:blip r:embed="rId2"/>
                <a:stretch>
                  <a:fillRect l="-820" t="-1799" r="-956"/>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2315934" y="3915431"/>
                <a:ext cx="4512132"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s-CR" i="1" smtClean="0">
                              <a:latin typeface="Cambria Math"/>
                            </a:rPr>
                          </m:ctrlPr>
                        </m:sSubSupPr>
                        <m:e>
                          <m:acc>
                            <m:accPr>
                              <m:chr m:val="̂"/>
                              <m:ctrlPr>
                                <a:rPr lang="es-CR" i="1" smtClean="0">
                                  <a:latin typeface="Cambria Math"/>
                                </a:rPr>
                              </m:ctrlPr>
                            </m:accPr>
                            <m:e>
                              <m:r>
                                <a:rPr lang="es-CR" b="0" i="1" smtClean="0">
                                  <a:latin typeface="Cambria Math" panose="02040503050406030204" pitchFamily="18" charset="0"/>
                                </a:rPr>
                                <m:t>𝑦</m:t>
                              </m:r>
                            </m:e>
                          </m:acc>
                        </m:e>
                        <m:sub>
                          <m:sSub>
                            <m:sSubPr>
                              <m:ctrlPr>
                                <a:rPr lang="es-CR" b="0" i="1" smtClean="0">
                                  <a:latin typeface="Cambria Math"/>
                                </a:rPr>
                              </m:ctrlPr>
                            </m:sSubPr>
                            <m:e>
                              <m:r>
                                <a:rPr lang="es-CR" i="1">
                                  <a:latin typeface="Cambria Math" panose="02040503050406030204" pitchFamily="18" charset="0"/>
                                </a:rPr>
                                <m:t>𝑡</m:t>
                              </m:r>
                            </m:e>
                            <m:sub>
                              <m:r>
                                <a:rPr lang="es-CR" b="0" i="1" smtClean="0">
                                  <a:latin typeface="Cambria Math" panose="02040503050406030204" pitchFamily="18" charset="0"/>
                                </a:rPr>
                                <m:t>𝑐</m:t>
                              </m:r>
                            </m:sub>
                          </m:sSub>
                        </m:sub>
                        <m:sup>
                          <m:r>
                            <a:rPr lang="es-CR" b="0" i="0" smtClean="0">
                              <a:latin typeface="Cambria Math" panose="02040503050406030204" pitchFamily="18" charset="0"/>
                            </a:rPr>
                            <m:t>4</m:t>
                          </m:r>
                        </m:sup>
                      </m:sSubSup>
                      <m:r>
                        <a:rPr lang="es-CR" i="0">
                          <a:latin typeface="Cambria Math" panose="02040503050406030204" pitchFamily="18" charset="0"/>
                        </a:rPr>
                        <m:t>=</m:t>
                      </m:r>
                      <m:f>
                        <m:fPr>
                          <m:ctrlPr>
                            <a:rPr lang="es-CR" i="1">
                              <a:latin typeface="Cambria Math"/>
                            </a:rPr>
                          </m:ctrlPr>
                        </m:fPr>
                        <m:num>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−1</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−2</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−1</m:t>
                              </m:r>
                            </m:sub>
                          </m:sSub>
                        </m:num>
                        <m:den>
                          <m:r>
                            <a:rPr lang="es-CR" b="0" i="0" smtClean="0">
                              <a:latin typeface="Cambria Math" panose="02040503050406030204" pitchFamily="18" charset="0"/>
                            </a:rPr>
                            <m:t>4</m:t>
                          </m:r>
                        </m:den>
                      </m:f>
                    </m:oMath>
                  </m:oMathPara>
                </a14:m>
                <a:endParaRPr lang="es-CR" dirty="0"/>
              </a:p>
            </p:txBody>
          </p:sp>
        </mc:Choice>
        <mc:Fallback xmlns="">
          <p:sp>
            <p:nvSpPr>
              <p:cNvPr id="6" name="Rectángulo 5"/>
              <p:cNvSpPr>
                <a:spLocks noRot="1" noChangeAspect="1" noMove="1" noResize="1" noEditPoints="1" noAdjustHandles="1" noChangeArrowheads="1" noChangeShapeType="1" noTextEdit="1"/>
              </p:cNvSpPr>
              <p:nvPr/>
            </p:nvSpPr>
            <p:spPr>
              <a:xfrm>
                <a:off x="2315934" y="3915431"/>
                <a:ext cx="4512132" cy="593689"/>
              </a:xfrm>
              <a:prstGeom prst="rect">
                <a:avLst/>
              </a:prstGeom>
              <a:blipFill>
                <a:blip r:embed="rId3"/>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2195736" y="2115231"/>
                <a:ext cx="4512132"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s-CR" i="1" smtClean="0">
                              <a:latin typeface="Cambria Math"/>
                            </a:rPr>
                          </m:ctrlPr>
                        </m:sSubSupPr>
                        <m:e>
                          <m:acc>
                            <m:accPr>
                              <m:chr m:val="̂"/>
                              <m:ctrlPr>
                                <a:rPr lang="es-CR" i="1" smtClean="0">
                                  <a:latin typeface="Cambria Math"/>
                                </a:rPr>
                              </m:ctrlPr>
                            </m:accPr>
                            <m:e>
                              <m:r>
                                <a:rPr lang="es-CR" b="0" i="1" smtClean="0">
                                  <a:latin typeface="Cambria Math" panose="02040503050406030204" pitchFamily="18" charset="0"/>
                                </a:rPr>
                                <m:t>𝑦</m:t>
                              </m:r>
                            </m:e>
                          </m:acc>
                        </m:e>
                        <m:sub>
                          <m:sSub>
                            <m:sSubPr>
                              <m:ctrlPr>
                                <a:rPr lang="es-CR" b="0" i="1" smtClean="0">
                                  <a:latin typeface="Cambria Math"/>
                                </a:rPr>
                              </m:ctrlPr>
                            </m:sSubPr>
                            <m:e>
                              <m:r>
                                <a:rPr lang="es-CR" i="1">
                                  <a:latin typeface="Cambria Math" panose="02040503050406030204" pitchFamily="18" charset="0"/>
                                </a:rPr>
                                <m:t>𝑡</m:t>
                              </m:r>
                            </m:e>
                            <m:sub>
                              <m:r>
                                <a:rPr lang="es-CR" b="0" i="1" smtClean="0">
                                  <a:latin typeface="Cambria Math" panose="02040503050406030204" pitchFamily="18" charset="0"/>
                                </a:rPr>
                                <m:t>𝑐</m:t>
                              </m:r>
                            </m:sub>
                          </m:sSub>
                        </m:sub>
                        <m:sup>
                          <m:r>
                            <a:rPr lang="es-CR" i="0">
                              <a:latin typeface="Cambria Math" panose="02040503050406030204" pitchFamily="18" charset="0"/>
                            </a:rPr>
                            <m:t>12</m:t>
                          </m:r>
                        </m:sup>
                      </m:sSubSup>
                      <m:r>
                        <a:rPr lang="es-CR" i="0">
                          <a:latin typeface="Cambria Math" panose="02040503050406030204" pitchFamily="18" charset="0"/>
                        </a:rPr>
                        <m:t>=</m:t>
                      </m:r>
                      <m:f>
                        <m:fPr>
                          <m:ctrlPr>
                            <a:rPr lang="es-CR" i="1">
                              <a:latin typeface="Cambria Math"/>
                            </a:rPr>
                          </m:ctrlPr>
                        </m:fPr>
                        <m:num>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−1</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−2</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−11</m:t>
                              </m:r>
                            </m:sub>
                          </m:sSub>
                        </m:num>
                        <m:den>
                          <m:r>
                            <a:rPr lang="es-CR" i="0">
                              <a:latin typeface="Cambria Math" panose="02040503050406030204" pitchFamily="18" charset="0"/>
                            </a:rPr>
                            <m:t>1</m:t>
                          </m:r>
                          <m:r>
                            <a:rPr lang="es-CR" b="0" i="1" smtClean="0">
                              <a:latin typeface="Cambria Math" panose="02040503050406030204" pitchFamily="18" charset="0"/>
                            </a:rPr>
                            <m:t>2</m:t>
                          </m:r>
                        </m:den>
                      </m:f>
                    </m:oMath>
                  </m:oMathPara>
                </a14:m>
                <a:endParaRPr lang="es-CR" dirty="0"/>
              </a:p>
            </p:txBody>
          </p:sp>
        </mc:Choice>
        <mc:Fallback xmlns="">
          <p:sp>
            <p:nvSpPr>
              <p:cNvPr id="7" name="Rectángulo 6"/>
              <p:cNvSpPr>
                <a:spLocks noRot="1" noChangeAspect="1" noMove="1" noResize="1" noEditPoints="1" noAdjustHandles="1" noChangeArrowheads="1" noChangeShapeType="1" noTextEdit="1"/>
              </p:cNvSpPr>
              <p:nvPr/>
            </p:nvSpPr>
            <p:spPr>
              <a:xfrm>
                <a:off x="2195736" y="2115231"/>
                <a:ext cx="4512132" cy="593689"/>
              </a:xfrm>
              <a:prstGeom prst="rect">
                <a:avLst/>
              </a:prstGeom>
              <a:blipFill>
                <a:blip r:embed="rId4"/>
                <a:stretch>
                  <a:fillRect/>
                </a:stretch>
              </a:blipFill>
            </p:spPr>
            <p:txBody>
              <a:bodyPr/>
              <a:lstStyle/>
              <a:p>
                <a:r>
                  <a:rPr lang="es-CR">
                    <a:noFill/>
                  </a:rPr>
                  <a:t> </a:t>
                </a:r>
              </a:p>
            </p:txBody>
          </p:sp>
        </mc:Fallback>
      </mc:AlternateContent>
      <p:sp>
        <p:nvSpPr>
          <p:cNvPr id="8" name="Título 1"/>
          <p:cNvSpPr txBox="1">
            <a:spLocks/>
          </p:cNvSpPr>
          <p:nvPr/>
        </p:nvSpPr>
        <p:spPr>
          <a:xfrm>
            <a:off x="457200" y="58614"/>
            <a:ext cx="8229600" cy="70609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 de media móvil clásico</a:t>
            </a:r>
          </a:p>
        </p:txBody>
      </p:sp>
    </p:spTree>
    <p:extLst>
      <p:ext uri="{BB962C8B-B14F-4D97-AF65-F5344CB8AC3E}">
        <p14:creationId xmlns:p14="http://schemas.microsoft.com/office/powerpoint/2010/main" val="115041959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890485"/>
            <a:ext cx="8928992" cy="4525963"/>
          </a:xfrm>
        </p:spPr>
        <p:txBody>
          <a:bodyPr>
            <a:normAutofit/>
          </a:bodyPr>
          <a:lstStyle/>
          <a:p>
            <a:r>
              <a:rPr lang="es-CR" sz="2400" dirty="0"/>
              <a:t>Aunque el método clásico no lo veremos, este utiliza la función </a:t>
            </a:r>
            <a:r>
              <a:rPr lang="es-CR" sz="2400" dirty="0" err="1"/>
              <a:t>sma</a:t>
            </a:r>
            <a:r>
              <a:rPr lang="es-CR" sz="2400" dirty="0"/>
              <a:t>() – Simple </a:t>
            </a:r>
            <a:r>
              <a:rPr lang="es-CR" sz="2400" dirty="0" err="1"/>
              <a:t>Moving</a:t>
            </a:r>
            <a:r>
              <a:rPr lang="es-CR" sz="2400" dirty="0"/>
              <a:t> </a:t>
            </a:r>
            <a:r>
              <a:rPr lang="es-CR" sz="2400" dirty="0" err="1"/>
              <a:t>Average</a:t>
            </a:r>
            <a:r>
              <a:rPr lang="es-CR" sz="2400" dirty="0"/>
              <a:t>: </a:t>
            </a:r>
          </a:p>
          <a:p>
            <a:endParaRPr lang="es-CR" sz="2400" dirty="0"/>
          </a:p>
          <a:p>
            <a:pPr marL="0" indent="0">
              <a:buNone/>
            </a:pPr>
            <a:r>
              <a:rPr lang="es-CR" sz="2400" dirty="0"/>
              <a:t>https://cran.r-project.org/web/packages/smooth/vignettes/sma.html</a:t>
            </a:r>
          </a:p>
          <a:p>
            <a:endParaRPr lang="es-CR" sz="2400" dirty="0"/>
          </a:p>
          <a:p>
            <a:pPr marL="0" indent="0">
              <a:buNone/>
            </a:pPr>
            <a:r>
              <a:rPr lang="es-CR" sz="1800" b="1" i="1" dirty="0"/>
              <a:t>“</a:t>
            </a:r>
            <a:r>
              <a:rPr lang="en-US" sz="2400" b="1" i="1" dirty="0"/>
              <a:t>Simple Moving Average is a method of time series smoothing and is actually a very basic forecasting technique. It does not need estimation of parameters, but rather is based on order selection.</a:t>
            </a:r>
            <a:r>
              <a:rPr lang="es-CR" sz="1800" b="1" i="1" dirty="0"/>
              <a:t>”</a:t>
            </a:r>
          </a:p>
        </p:txBody>
      </p:sp>
      <p:sp>
        <p:nvSpPr>
          <p:cNvPr id="4" name="Título 1"/>
          <p:cNvSpPr txBox="1">
            <a:spLocks/>
          </p:cNvSpPr>
          <p:nvPr/>
        </p:nvSpPr>
        <p:spPr>
          <a:xfrm>
            <a:off x="457200" y="58614"/>
            <a:ext cx="8229600" cy="70609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 de media móvil clásico</a:t>
            </a:r>
          </a:p>
        </p:txBody>
      </p:sp>
      <p:sp>
        <p:nvSpPr>
          <p:cNvPr id="5" name="AutoShape 2" descr="data:image/png;base64,iVBORw0KGgoAAAANSUhEUgAAAkAAAAGACAIAAADK+EpIAAAACXBIWXMAAA7DAAAOwwHHb6hkAAAgAElEQVR4nOzdd3wT9f8H8PdltmnSJt27hQ6K0sEqe08FARkqQwW3KI6fAo6vghtx4PjqFwUVUNkoQ0CGyG6BAmUKdEDppM1sVpsmd78/DuKR1TS9pk15Px/+0V6Su2uLeeX9mQRFUYAQQgj5Gk5r3wBCCCHkCQwwhBBCPgkDDCGEkE/CAEMIIeSTMMAQQgj5JAwwhBBCPgkDDCGEkE/CAEMIIeSTMMAQQgj5JAwwhBBCPgkDDCGEkE/CAEMIIeSTMMAQQgj5JAwwhBBCPgkDDCGEkE/CAEMIIeSTMMAQQgj5JAwwhBBCPgkDDCGEkE/CAEMIIeSTMMAQQgj5JAwwhNxDqc+sWTCtV6zET8DncQWSiI7pvUfMeOvXU3Lzv8+5sWyUH3ETJ3DKutp/X9+Q82oK79ZjvIQXDjTYnP/GivsCOQRBEISg67vnLA5vgrz23Sgph5f04gED87Dl0qf9RBxu3PN/25zUVHHgq6dH9+gULRXLYjtnj33+f4crTTevV7P2gTAuL+Hx7SrK898KQq2JQgg1znRhyWCpo897BEfa+80DSpKiKIoiq74fKbQ+xE144YDp1gks174YIPj3ofg5+023XYAs/36UiLj5MC/97fwG+5sgb6yfGsUhRIO+LLJYz1tb9NcXUzuJCABO7HP7mCc1F3x3bziHuP12ufEP/1ZF321d7vzOPILf+dXDejZ/VQh5C1ZgCLmh7sDXnx5UkwCEuNO4Vz//cfWalf/7YPbIjgEERaqPffzEBzn19i+yVBw7du1WJWXIyz3bYP+cW8jS39ccMN4qhcz/bNxw1mz7nLqjH7+5oQqiHnx1ZkcOgG7HS91T48PCk4e/tOaywb6KMuxZtPDPahKEnaZ/tf1Izt7lT2cFEJTl+uqXPzhQDwAg7Pnci0MDzJe+nb/0iuOCD6E2DQMMocaRVecv1JAAhLD/ezt/++TlWVMfeuSZN77ZefiHB6I4QJmvbtuSf1vecMOjwrlgPn/0uJY+0HA+N09HcUIiw/mEowtc27T2aD0F3KjMzCgugPnKpg2nb887SrH1q5VFZk7iA7NGBAIAmBXFFwtKlXWU4xZA84UDh2tIIPxHvv7l8/f27T3s8c8X3i8lACyV+WeqSAAATuyUx0ZLwZD77f9y6pr9S0LI2zDAEGocIRDyAQCAEyAW/fs/DSfqvvmfvLtw4cK3Husjuy2XONG9+iTyqLq8nNMmAACy4vjx6xbCv0efrgKwZynYsO64iQJu3OTFiyfHcgHMBZvW5zETjLy+5n/blCQv9cFpvelWSunDW40URdm2TloJOw6e8tBDU2fe31NK3xuHwyEAgOAHh0joI0TwvQ/fF8axXP3lfzvU2BOGfA0GGEKNIyKGjesjIYAy7n518Jhn31+x5/wNIwkAoq7T31ywYMHb8yekcm97Bb9L316BHMuNY7lFFgAwnMw50wC8u/tkBzkowCyXNqw7ZaKAGz9+yqBBUybEcwEsxb9vOG6yPoWS/7XjWB3FjRo2Movv1j3zMp5cunrNml+/mXUXF8z6G+e3vPXRZhVFCNOemDPWGreSQaP7iQhS+deOXAeNoAi1aRhgCLmBmzr7hx+e6x3GozSXdi59a9bI9KggWXzm4CnPvf/Dn/+oSftX+Pfs241PmC8ePa6moOF8Tp6O4kZm9+7ItX+q+dy6decaALiJE6b0Egp7TZmQyAWwXPt9/b+hYsj5+1g9Rfh1753Ja+rNm/Pf7iaNTJ/waU4tET72m22fDJP+m6Li7r3v5gGpOPS3facbQm0bBhhCbuEnTfn6SMGlA+u/euOJ+wdnxAeCtvTsgY3fvvXEvVldRi3KqbVpgeOE9e6TyqXqTuacMpGVNxsQ+zqqnhpOrV1/yQzA7TBhcrYAQJA9eUIHLoCldPP6Ize7piyl/1zWksCJ6JgodtSH5hLhH9UpMyMl3I8gyOo/Xpow5/eyf8dscOOTOwgIsFy/eEnb1BMj1LowwBByGycoacCUOR8s++3vMyWKmoL9v3z0VL9ILpjK/1rw1CenbMYY8tL6ZgdzSPmx3CvavNyzDcBL79tTYn9S0/G1GwvNAERAlOXcqh9++OGHVecsUQEEgKV8y4bDRgAAIFUKFQnACZIFNf3/WW6nZzfknblSUbbv1a7+oDu/7Nk3t2sYP5Q0iACKVCkcFZIItWFNbo1A6A5Ul/PVC9+fbgBe6rSPXhsRSgAANyhp0PTXBo6Oqoif9YfBdOXgkQqyezzzRcIe/XoIf9x5Oefogdo8LcWNy+6VwJXbnfrI2t+uWQCAqj30xTOHbnvMUrF1/cHPho8SAcCtAs/d+ovS5m9aeaDcwgnu+eCMvuEEADdkwMzJd31x+mSDIu9YoXlc91v/9988pZPRjAi1WRhgCDWOW3dl588ryixE0PX0iYNe6GQd80fWqrUkABC8wCDbtj1C1qtvZ96O/BMblypKLISoZ99MPvxlc2bDwbW/lzqdhEVWbVv3t37UmACOLETKASA1Kg0J4KAfzQ5BXlz92su/6yHo/uB7Nk0PJQAo9fkzJRYAIERi65xpIDWqWgoIjixE1uTGSYRaFTYhItQ4fp+pDyTxCKA0f88dPPCRt/+7ct1vm9YsX/zCvcNeO1hHAUc6bNIIu/d/bnKfXuEcUvHXrhMNwM/o01Nsd2LdvjVbKkkAbtIrR25bmaP+wAuJXACyevv6fToAblznThICyBvFV/Vu3rNk4D39xQRQtVtfmfTil7+s/+WLORPmbFKQQPBTR49KuRWCZFlxST0FnLjOnZreu4ZQ62qN5T8Q8jmkOufDoREOJyETok6PrrnaQFGMpaT4PT/6x0yRyl8mBNAvuZlQdb9NFRNgXUpK89v0UA4AcBPm7K+//YLGPc/EcACAEzr9Nw1FkTeWj/YngBv3/N8m23u7NQ/MdikpY/5nQ0O5tnWhpNu8fTdXvqIoitKsnSQhgBM+a7uhZX5zCLUYrMAQcgcR1Pv1vQXnty5++r4B3TrFBov8JBEd7s4e+uDc5YcKzqx4KNFRazwR2KtfOg8AgBD37JNhOwKRUv25ZoeCBOBE3jOul81UZL++Y0eGcgBI5c71uzVAhA67N9uPsFTu3ZXvYkWq20+R+X9/nt235KnR2WkxQQHSmLTsUY8t/vPckY+H/Fss6g7+eVhPcWRD7+3r14RfB0JtAUFhzy1CvoCSr30wbfoGdeKLf1/8YoCw8Re4c071xmnJD65VJ76478IXAzHBkI/BCgwh30CEjp/zcEeu5dqGH/doGn+6O8iKjT9uV1L+vZ59th+mF/I9GGAI+Qr//q99MDkSKtd/urKYjSlbppPffLFHx+v07MfPdnJnYCNCbQwGGEI+g4iY/NGC4YHGw19+ecjQ+NNdo2p+/2TZP1TsjE/e7BfAxt0h5G3YB4YQQsgnYQWGEELIJ2GAIYQQ8kkYYAghhHwSBhhCCCGfhAGGEELIJ2GAIYQQ8kkYYAghhHwSBhhCCCGfhAGGEELIJ2GAIYQQ8kkYYAghhHwSBhhCCCGfhAGGEELIJ2GAIYQQ8kktE2CWOo1CqTfjRi0IIYRaCosBZpHnb1j01IguMcEioUgaGiLxE8mi7x72xKKNZ5RsbB+LEEII/YutDS2p6m1P939ghaLDkPHjh3ZNjAgOEjTUKmtKzx/8Y/Oey9LHNh7+5t5QonnXGDlyZFFRERt3ixBCbc4ggyHKbD4gElXyeK19L161Zs2a7OxsD17IUoBZLn6Q3e371B/3r5rWgX/7Q+SNXXOGTjw+Iy/39c7cZl0kJiZm06ZN4eHhzToLQgi1SZGzZokOHqz66SfDwIGtfS/e8+STT7700kv33XefB69lKefNhZeKA4d/MNk2vQCAEzHssQmJay8WmKGZAQYA8fHx0dHRzT0LQgi1QSIRAERGRkLHjq19K94TEBDg8WtZ6gPjRkSH6/KPnNU7eMx0LedEZVh0ZLPTCyGEELJiqQLjdZ/5TM+lc0cPKn72iUlDshLDgwOFZp2qpvTcwS0rlq46l/nJV93urEZdhBBCLYutVOF1fmnLPtn77y9Z+sKa9xus3WoEPzR9zMxl+958JA3zCyGEEIvYixVC2n3mp7/P/FBdVnK9orJKUScMiYyOjk+IlQpYuwZCCCF0E+t1kUAamyKNiktQG3hBsgBeM0fOI4QQQo7hRGaE0J2uoqLCYrG09l2gJmOrAqOqtz17cyLzI/Ofvm0i8xcz+qxgZSIzQgi1hOnTpy9YsGDw4MGtfSOoaVgKMMs/yxauqp+wIs9uIvPcd97ZNWfoxAXL5oxq7kRmhBBqCQqFwmg0tvZdoCZjqQmRnsj8qPOJzMUXC8zsXAohhNilVqtNJlNr3wVqMpzIjBC606nV6vr6+ta+C9RkOJEZIXRHM5vNOp0OKzBfhBOZEUJ3NLVaTVEUBpgvwonMCKE7mlqtBgAMMF+EE5kRQnc0OsCwD8wX4URmhNAdDSsw34UTmRFCdzQMMN/VtiYyazSawsJCZ49ijY8QYh0GmO9qWzsy//333++//76zR5VKZXl5Oe7IjBBikUajIQgCPx/7IpYCjBsRHa7be+SsfnQPu92h6YnMXd2ZyDxhwoQJEyY4e5TH4/F4OBofIcQmlUollUobGhpa+0ZQk+FEZoTQHU2tVkdERGAF5otwIjNC6I5GBxj2gfkinMiMELqjqdXq8PBwDDBf1DITmWNTMgAaNKXXFCYLyepkM4QQYpVarU5MTFQoFK19I6jJ2NpO5eR3s59dclBDtx1SNYcWT0yVBSekJkUGhXV99H95KqqREyCEUKvACsx3sRRglqt//fTTzn+MAABk5drZU/5zJOzRz9ds3/nb0tnxR+aOe3ZDFUYYQqgNwgDzXewPrSBL1n37B3fauj/+O05GAMDoe7OoHv0XLb8w6T9dcEswhFAbgwHmu9jvniKrK6s5XYcMkN5aOErQpX+2pPhSEe7IjBBqYxoaGkwmU3BwMA6j90XsBxg3MS1FqKxRWJsMKW11tUEkCcCVEBFCbYxarQ4KChIKhViB+SIWA8x0eOGwfqMmP/Z+Pj/i9OKXfrpKAoBFeeanF9/bIxszLhtH0yOE2hiVSiWTyQQCAQaYL2KpD4w/YP6aFYOvFBYWFhZeyCnUi3Q5B843PN4Bdrw0+KntqS+vfW9UIDtXQggh1qjVaqlUigHmo1gKME5E9wmPdGccIOvrLUIAMmvO5gtf9e8kxeEbCKG2hw4woVCIfWC+qKUWeOIIhRwA4MT1HNRCV0AIoebCCsyn4SIZCKE7FwaYT8MAQwjduTQaDT0K0ctNiEajcffu3d68YrvE1oaWZ395++czLvbT4Wc+/O6MDFyRHiHUlrRWBZaXlzdq1KhZs2Z9/fXXAQF2uygi97AUKYS/sP6fbct2XNYJguPigu1HzAvrhy2ckcHOxRBCiB1qtTo6Otr7AabX6wcMGAAAPXr0WLduXUYGvjt6gq0dmVOmfLZtxNAnMiblPbb15MJMLLUQQj6AWYFRFEUQXlpwwWAwhIaG/vjjj7/++uvw4cP3799/1113eefS7QmLfWCEdPikYVJcbwMh5DPoACMIgs/nNzS46AVhmcFgoFsOp0+f3qtXr+LiYq9duj1htVQS9H5x2fsQj3O+EEK+gV6JAwDoIkwg8NKKQXq93tr15eXsbE9YDTAiOOu+sWyeECGEWhJdgcGtAPPadfV6vUgkor/GQfwew2H0CKE7V2sFmLUJ0fuXbk8wwBBCdy5mgHlzKpjBYPD396e/xgDzGAYYQugOZTKZLBYL3ZTn5R1VsAJjBQYYQugOpVKp6PILsA/MN2GAIYTuUNb2Q8A+MN+EAYYQukPZVGBe7gPDCqz5MMAQQncotVpNTwIDr/eBMZsQcR6YxzDAEEJ3KGxC9HUYYAihO1QrBhgO4mAFBhhC6A7FDDAvbwmGfWCswABDCN2h6N0s6a+xCdEXYYAhhO5Q2ITo6zDAEEJ3KJsA83ITInM1egwwz2CAIYTuUNa9VMC7w+gtFovZbBYKhfS3WIF5DAMMIXSHaq0mROYIDvrSOA/MMxhgCKE7VGsFGLMDzMuXbmcwwBBCd6jWGkbP7AADDLBmwABDCN2hmAHmzfWcsAJjCwYYQuhOZDQaAcDPz4/+1st9YFiBsQIDDCF0J2Ku5Ateb0LECowVGGAIoTsRs/0QcBCHb8IAQwi1T99//315ebmzR5nrSEGrVmBeXoaxPcEAQwi1T99///2pU6ecPapUKoODg63fenM5DL1ez+wDw/3APIYBhhBqn+RyuVKpdPaoTROiN1fiwEEcbMEAQwi1TwqFQqFQOHuUuY4UtPZKHBhgnsEAQwi1Q/X19TqdzkUF1ooBhoM42IIBhhBqh+jay/0Aw2H0vqhlAsxSp1Eo9WaqRU6OEEKNkcvl4DLAWnEYPfaBsYXFALPI8zcsempEl5hgkVAkDQ2R+Ilk0XcPe2LRxjNKkr3LIIRQo5RKJYfDcdEHZj+Io7UqMA6Hw+FwzGazd67envBYOg9Vve3Z/g+sUHQYMv6R+U8nRgQHCRpqlTWl5w/+8cWMPise23j4m3tDCZYuhhBCrtXU1MTHx7uowFp3GD0zwKxXZ+vt+M7B0m/M8s+yhavqJ6zIWzWtA/+2R+a+886uOUMnLlg2Z9TrnbnsXA0hhFxTKBQpKSkFBQXOnmDfB9ZaTYiAW4J5iqUmRHPhpeLA4Y9OtkkvAABOxLDHJiQWXyzA+hgh5C0KhSI1NdUnhtF7+ertCUsBxo2IDtflHzmrd/CY6VrOicqw6EgsvxBC3qJQKDp06FBXV+csGNrOWohevnp7wlITIq/7zGd6Lp07elDxs09MGpKVGB4cKDTrVDWl5w5uWbF01bnMT77qhu27CCFvkcvlmZmZMplMpVJFRETYPGqxWAwGg0QisR4RCASttaElYIB5iq1U4XV+acs+2fvvL1n6wpr3G6zj5wl+aPqYmcv2vflIGuYXQshrFApFaGhocHCwUqm0DzC1Wh0YGMjh/NsE5c0+MKzA2MJerBDS7jM//X3mh+qykusVlVWKOmFIZHR0fEKsVMDaNRBCyC1yuTwkJCQ4ONhhN5hNBxi06jwwL1+9PWG9LhJIY1OkUXEJagMvSBbAw5HzCKFWoFAoQkJCQkJCHI6kb/UAwwqMFTiRGSHUDjGbEO0fdRhgZrOZoryxfhAGGFtwIjNCqL0xm806nS4oKCgkJMRZEyJzCCKNnk0sFApb9N7q6+s5HA6Pd9t7LwaYZ3AiM0KovVEoFDKZjMPhyGQyhxWYWq22qcDgVoq0dIDZd4ABBpincCIzQqi9oTvAAMD9PjDwVorYD0H02qXbH5zIjBBqb+gOMABwvw8MvDUVDCswFuFEZoRQe0OPoQcAF8Pok5KSbA56ZyqY/QgOwADzFE5kRgi1N9YKzFkTos06UjRsQvQ5OJEZIdTeMCuwttYH5rAJ0ZububQnOJEZIdTeKBSKsLAwcNmEaB9g3tnTEiswFuFEZoRQe2MdhRgYGGgymeyzoa1VYBhgnsGJzAih9sbaBwYA9FSwyMhI5hNaN8AcVmC4oaUHcCIzQqi9sfaBwa1uMGaAURSl1WqDgoJsXoWDOHwOSwFGT2T+wPlE5rUXC8zQaIDl5OSsWLHC2aMkSeKHFIRQo5gVmP1qUrW1tSKRiMu1fT/yTh8YDuJgEUsBxo2IDtftPXJWP7qH7V/m5kTmru5MZA4JCenevbuzR5cvX27/bw4hhGzYV2DMRx22H0JrNyHq9Y7WgUAuta2JzKmpqampqc4enT17NnMDOoQQskeSpEajsUaUfYA5nAQGbK/EsX379uzsbHowJJPBYHA4ANLhcH/kGk5kRgi1KyqVSiKRWJd7t29CVCqVwcHB9i9ktwL76KOP5s6dO378eJvjDvvA+Hw+9o94ACcyI4TaFWYHGNwahch8grMmRHaXklKpVA6LKhxGzyKcyIwQaleYHWAAEBISUlpaynyCiyZEFlNEqVSqVCr747gWIotwIjNCqF2xqcBaaxCHSqVyGGA4jJ5FOJEZIdSuWJfhoNmvJuWiCZGtQRx6vb6+vh6bEFsaTmRGCLUr9k2I9hVYTEyM/QtZTBH6iliBtTTckRkh1K7YV2BuNiGyOJuYji5nfWBYgbEFd2RGCLUrSqXSdROiRqOxX0cKAPz8/NhqQlSpVH5+fs6aEP39/W0OYoB5pm1NZEYIoWaqqalhDuKQSCRms7m+vl4oFNJHnM0DY3EyllKp7Nixo7MmRKcVGA/fJZsGJzIjhNoVm1GIcGsqWFRUFP2tF0YhKpXKpKSko0eP2j/kqgnRrm8MuYYTmRFC7YpNHxjc6gZzJ8DYakKkK7CdO3eSJMlcAI+iqLq6OvsmRFzM1zMtM5E5NiWD7fMihJA7bEYhgt1qUs76wFhciUOlUoWFhYlEIpt9WwwGg5+fH0HYTinCPjDP4Nq4CKH2g6IolUrlsAKjv9bpdHw+39ofxsRiiqhUquDgYPtVrBy2H7J76TsKBhhCqP2ora318/MTCG7ruGAORHS2jhSw3QcWHBwcHBxsM47D4TpSgDsye4qtDS3P/vL2z2dc/P75mQ+/OyMDB3IghFqSfQcY3D6X2VkHGLC6EodSqZTJZDKZzCbAHM5iBqzAPMVSpBD+wvp/ti3bcVknCI6LC7YftiGsH7ZwBnaMIYRalH0HGNy+IL2LAGO9CdF+DjU2IbKLrR2ZU6Z8tm3E0CcyJuU9tvXkwkwstRBCrYBODpuDISEhJSUl9NcumhBZrMDomLSvwJw1IbJ46TsKi31ghHT4pGFSXLAXIdRqHI4wZPaBNbMC+/DDDwsLCxu9DWuA2Vdg2ITIIlZLJUHvF5e9D/G4ZhRCqHU4DLDw8PArV65YLBYul9vMQRybN2/u3LlzcnKyi+dYLBatViuVSu2bEJ31gXl5HpjRCH//Dfn5kJ8P58/DAw/AwoVeuzibWB2FSARn3Tc2S4ZFGEKodTjMpwEDBkRHR7/99tvgfB0pcC/AampqHC4QZXMPgYGBHA7H4SAOh31gXC6XIAiKouwfaqbDh2HRIrjVgAoAsHcv3H03jBkDb74JGzbAP//Ae+/ByZOsX9kbcBg9Qqj9cFiBcTic1atXr169evPmzc1sQlQoFI0GmDUj3Z8HRl+dJNnc+lehgMcfh4ED4fXXITkZHnoI9u+Hxx6DkSPh6lW4+254+WVYsQKeegpIEubMgRZIzxaHoy0QQu2HVqsNCwuzPx4cHPzrr79OnDgxLS2tR48eDl/b6EgKk8mk1WobDTCVSkVXgQ7ngdmvI0UTCAT1KkoEQFmgma1YFAUrV8LcuSCXg1AIQ4fC3r2wbh2sWwcA4OcHCxbAq6/eXDp44kT44w/IyYFVq+DRR5t3Ya/DCgwh1H5oNBpnXVx9+/adP3/+gQMHPO4Do0eCuBNg1grMPsCcVWAPSj5UXQAAqL3WrDrswgUYPBhmzQK5HIYOhbNnYccOKC6GefNAKoUhQ+DMGXjttX8XvpdI4JNPAABeew1qa5tz5VaAFRhCqP1Qq9UO1zmkvfTSS2VlZV26dHH4aKMVmJsBRjchGqpIMRlq34QokUgcviqUG09wKQAI6uhhXWEwwDvvwJIl0NAAERHw6acwY8bNh2Jj4eOP4eOPHb9w6lRYuhQOHYKFC+Hzzxu/UGUlXLgAZWVw/TqUl4NcDmo1qFTA4cDWrRAd7dntewIDDCHUfjhbqJdGEMRnn33m7NFGKzC5XE4QRKMBpimt71b2+Mb+Wq5fkEZ1W1Gj1+sjIiIcvmod5+U3u8bAIfCsAfHGDbjnHjh9GjgcmD0bPvgAnNSZDhAEfP01dO8O//0vPPEE3HWX7RN0Ojh+HHJyIC8PTpyA8nLH5+FyoaYGAwwhhDziYpR8o9wJsKioKIf7LNNMtdS5b+v9fhjnb+YSPEiZLNB9oDWbzbxbDXYumhB5Ai4FHjYeXrsGI0dCQQGkpsKvv4KTPj5XMjPh6afh22/hlVdg585/j2/eDAsXwvnzYLH8ezAoCLKyICEB4uMhJgbCwkAmA6kUYmMhPNyzn8BDGGAIofbDdQXmGo/HI0nSZgcvJrlcnpKSUlFR4fjSReRfj+u1JSQAx5Ry9cHvMwITOUH/DaK3VrHUUdf3mOu0DQ7ngQEAn893fxTiihWwZQtkZUHPniCVwgMPQHk5dOsGO3d6HiHvvAOrV8Off8Kff8Lo0QAAhYXw8MOg0wGfD927Q+/ekJ0NPXtCSgrYbQjTOjDAEELtR3MqMLhVhPn5+Tl8VKFQpKSkXLhwwf6hyiPm/bMNploqJJ27W7C429iOgYlZcGsgYlhYWMH6hmMLjEkh4wMCHKejQCBwZx6YVgvPPAOrVwMAbN787/FBg2DrVggMbPxndCY0FP7zH3j1VXj1VRg+HABgxgzQ6eChh+DHH8HJ2MlWhqMQEULth06nczZKwh2ux3EoFIqkpCSNRmOTNGX7zHse1ZtqqYR7+KPXBZQ0nLGGqHUqWFR/HocHCYpBIt3NPrCc142bR2gb9JT10o1WYKdPQ48esHo1iMXw0UfwyiswcCCIxTB5Mvz5Z7PSizZnDiQnw4UL8P338N57cOwYxMfD//7XRtMLsAJDCLUbOp1OIBDw+XyPz+B6SSe5XJ6ZmSkUCm1iUnudpEhIny3s9qofEKBUKq0r4lunggV15KROE1xaZap6N23HJl1QErdwo4knIqhbmcXn88m6Ohf3dvIkDBgARiNkZMC6dZCW5vFP6ZRAAIsXw8SJ8OaboNMBhwOrVjVhMIj3YQWGEGonmtMBRhMKhS4CTKFQhIaG2s/u6jxT8NDJwG5z/egBhPRmYPRDzCd3fMxUYs6nzETNaUvhRhMAdHlGKJDc7E1y3YSo18P06WA0wrRpcOxYi6QX7f77YdAgUKvBbIZ582DQoJa6ECuwAkMItRPNDzDXAxHpzcboTBK6zcIAACAASURBVIqPj2c+JGSsAcvc0oW5nu/VG5e3RrySs/+E/KxFnm8xaakuTwmZl3bRhPjyy3D5MnTpAj/8AE566FizZAn06gVZWfDOOy17oebDAEMItRMtHWB0BdZVOLZgUeDdP1A8keOheMwAY1Zgly9fTk1N5YuJqL68qL62770uAuz332HZMvDzg9WrWzy9AKBrVygogNBQENhvTdzGYBMiQqidaOYQRHAyiIMigR5qIZfL/fShAxUv6XOD9RWOm/sMBgMAWMcx2gRYp06dnF3aWRNiRQU8+SQAwKJFkJ7e1B/IQwkJ4GS6WtuCAYbaqNOnT3/99detfRfIl9TW1gY2byieTQVmlFNH5xvXZ9eu7lK7tlvtbNGaEy9xuaSAzCgJSnb85mmzJTSzCbHRALOpwORyePddyMoChQJGj4YXXmjOT9Y+YYChNurkyZN79uxp7btAvqT5FZhNgJXuaShYb6pTUFwB1KuoTsK+tdfIBv9aZfZ+Z2ew2W+sSRWYNcDMZvi//4OEBFiwAGpqoE8fWLmyrcwdblMwwFAbpdFotFpta98F8iXN7APTlZLjVB9rzvw7Cj9pomDAEtH4XeIZl4MyVlSuE76YvdBfMXab0nDD2UnsA4yuwEiSLCoqSklJcfZCZhNiUREsWQJGI4wZA/v3w9Gj3l6iyVdggKE2qra2FgPM161ataqmpsZrl2tmE+Ll1aZIY7rh/L+dP1whdJzAl6ZyAUDHqdGGFXV+VCBJdLUgvXUzMJp1Htj169eDg4PFYrGzFzIrsE6dYNs2OH8e/vijrQ9kb10YYKiNUqlUGGC+bt68efn5+V67XDObEMv3mwGA6Khw+GhNTU1oaCg42uWLiTmLGRgVmOv2Q7DrAxs71sGq8MgGBhhqo7AJ0dcVFRXduHGj0c1HWNScJkRjNaW6bLFwTWSs3OET6DH04EaA2QzioJ/sToC5sxYiYsIAQ20UBpivy8nJATe2f2RRcwKsbH8DUKAMumyyGB0+gZ7FDI0FmEqlsi7DAQD+/v4AYDQaGw2wJq1Gj2gYYKiN0mg0er0e/5f2Xbm5uWKxWK1We+2KzekDqzhoBgBVyCVnE5mtbYNNCjDr869cuZKamuriBtxZzBfZwABDbRS95rdOp2vtG0EeysnJGTZsmJsV2OLFi69fv97MK3pcgVEWqDxiBgBtRJGzAPOsAoNbU8GwAmsJGGDIc3Pnzm25BiK1Wk0QBLYi+ii9Xn/58uWhQ4e6+S9kxYoVly5dauZFPQ6wmtOWejUV1JEDMr2z7VQUCgUdYFKp1H5HFSubPjAAkMlkZWVlcrk8ISHBxT1gH5gHMMCQ51avXl1YWNhCJ1er1aGhoRhgPur48eOZmZmRkZFuBlhZWVnzq2376sdNdPkVPZDnYi1EuVweFhYGAHw+38/Pz9m/TIVCYR9gubm5ycnJzjZ6pmEF5gEMMOQ5rVZ744bTGZ3NQVGUVquNjY3FAPNROTk5ffv2dd3aZkXP+Wvm35pucPZsN8vguzjSFE7KQwLXAWYdH+/i57JZSgoAgoODc3NzXbcfAlZgHsEAQx6iKEqv17dQgOl0Oj8/P5lMVltb2xLnRy0tNze3V69eUqnUnUEc5eXlANDMvzX9b4bH82SHjbgR/PG7JbJOXBcBxpzg5TrAbOaiyWSy48ePux7BATiIwyMYYMhDOp2OJMkWCjB6RqpYLMZBHL6Ioqjc3Nw+ffq4WYGVlZUBQDP/1s1fCBGcb6disVg0Go3DbSptnqbVah2OQkxrbA9KPp+PFVhTYYAhD9ENPi0UYHRvvEQiwSZEX1RQUCASiWJiYtwMMLoCa+bfuvmbgYHzAFMqlUFBQVwul/7W2c+lVqslEolNXxfdouhOEyJWYE2FAYY85IUACwwMxCZEX5Sbm9u7d28ACAoKqq2tbbSwKC8vb/7fuvl7qYCT/cCAMQSR5iLA7EeR0EewCbElYIAhD7V0gEmlUqzAvMnZ8HEP5OTk9OnTBwB4PJ5IJLJJprfeequ4uJh5pLy8PC0trS1XYPYBZt3ly4qiqL1799qM4ACA4ODgiIiIRps3sQLzAAYY8lBtbW1kZGTL9YFhE6KXjRgx4sSJE6ycyhpg4KhY+e23344dO8Y8QgdYM/vA6A89TXgBBQeeM+yfbWAec1GB0Qsh0mx+KIqiNm/e3L179+++++7jjz+2eW1ycvJ9993X6O3gKEQPYIAhD2m12uTkZOwD8xVHjx6Nj49//PHHf/vtN4dRUVNTc+3ateZfSKvVFhUVZWVl0d/aB1h1dbXN9EFWKjD6Q4/7zy/e0nBtR4P8jIV50FkFxhxDD3Y/1MMPP/zee+8tXLjw5MmTQ4cOtXltSkrKsmXLGr0frMA80DIBZqnTKJR6M36aaM+0Wm18fLxer3c27Lg56BFlGGAsKikpSUtLy8rK+u6776Kjo+2Xvaitra2oqGj+hU6dOpWZmSkQCOhvbd7rzWazUqm0CbCysjIvNyHWq6i8D4wAkPWykHncRROiiwps165d27ZtGzduHNGMXZMxwDzAYoBZ5PkbFj01oktMsEgokoaGSPxEsui7hz2xaOMZJf5Z2h+tVhsUFBQaGtoSOxZiBcY6jUbTsWPHOXPm7Nq1q1evXqWlpTZP0Gq19GjAZiooKGAOWLCZCiaXy0mSZAaYyWRSq9VJSUnN/Fs3aRBH7ttGo5wK78FNmihgHnezArNukgIAJSUlfD4/Ojra0xv/99IYYE3lyaQ/R6jqbc/2f2CFosOQ8Y/MfzoxIjhI0FCrrCk9f/CPL2b0WfHYxsPf3Bvq+YcT1PbU1tZKJJKIiIgbN27ExMSwe3KNRpOQkIABxiLmNCn7IX8kSep0OlYqsKtXr3bs2NH6rU2xUl1dHRoaygywysrKiIiIoKAg+791fX29UCgE92g0mqioKHeeWbqn4dofDTwR0f9TEXH7Z3gXfWApKSnWb5k/1MmTJ7t37+7mTbqA88A8wFKAWf5ZtnBV/YQVeaumdeDf9sjcd97ZNWfoxAXL5ox6vTOXnauhtkCr1VoDjPWTYwXGOmYLm32AabVaiqJYqcCuXr06ZswY67f2AZaRkXH8+HFrwVRWVhYbG+vwbz127NiFCxf269fPneu62YRYr6Jy3jACQI/X/SQJtk1Q7o9CZD3AsALzAEtNiObCS8WBwx+dbJNeAACciGGPTUgsvlhgZudSqI1o0QDDPjDWMSuwoKAgjUbDfLS2tpYgCLYqsA4dOli/tQ+w8PDwpKQkaxFWXl4eExMjkUjsh5ZUVVVduXLFzeu6NQqRgtz/GI1yKqovr9N0gf3jIpHI4QgXF4M4WAwwrMCaiqUA40ZEh+vyj5zVO3jMdC3nRGVYdCSWX+0L/QkaA8xXuG5CrK2tjYuLY6UCKy4uZjYh2vSBVVVVRUZGJicnWwOMrsD4fD6Hw6mrq2OeSqVSlZSUuHld+0UI7ZXua7i2o4EfQPT92B8cdWmEhYU57NO1LkVv/aE0Gg1dMJ06dapHjx5u3qQLWIF5gKUmRF73mc/0XDp39KDiZ5+YNCQrMTw4UGjWqWpKzx3csmLpqnOZn3zVja3uNtQ2WCsw++EAzYcBxjpmgEkkkurqauajtbW10dHRarW6mdOB9Xq9TqeLiIiwHrGpwGpqasLCwoRCoU0FRt+VVqv18/Nj3rP7AebOnYfcze1wH7/j/QJxrOPP7uHh4Ta/GZpNBcbj8fz9/bVarUql4vP5bva9uYYB5gG2UoXX+aUt+2Tvv79k6Qtr3m+w1sEEPzR9zMxl+958JA3zq53RarV0BZaXl8f6ybEPjHU2TYgFBQXMR+l6Ojo6uqKiojkBdu3atYSEBOZocvsmxKSkpLCwsJycHPpIWVlZdnY23Aowa6HT0NCg1+vZDTBRJGfgVyIXTxCLxQCg1+sDAgKsB0mSVKvV9pukqFQqttoPAZsQPcJerBDS7jM//X3mh+qykusVlVWKOmFIZHR0fEKs1EFLM/J9Wq1WLBZzudyWG8RBj0Br0lA05AxzlDm9RCHzUbqejomJKS8v79y5s8dXsekAAyd9YIGBgT///DN9pKKigh6DHhgYyPy8otFoCIJwf241K2shAkBYWFh1dTXzp1Cr1WKx2GajFvrnOnXqVLdu3Zp/UcAKzCOs10UCaWyKNCouQW3gBckCeDhyvt2i3y8CAwNZD7CGhob6+nr6IzC9owoGWPMxdyuWSCT2fWBBQUEBAQHNHMdh0wEGdgF248aNiIiImJgYmz4wABCLxcwAU6lUcXFxFRUVFovFugy8MyRJ0hMTm3PzNLobjBlgcrmcOYuZRv9ceXl5c+bMaf5FAaDRnxHZw4nMyEP0Z3ZnfQbNQUcj3QyFC9KzhdnCZj8Kkf5rRkdHN3Mcx7Vr1xITE5lHbAZx0H1gMTExGo1Gp9NRFFVVVUX3IdlXYGFhYWFhYe7ckk6nE4lENvuYAMChlw0b+mhN2iY0zdn/k7YZQ0+j1/NlsQIDAPv7R67hRGbkIboPLCgoSK1Wm81mz3bCdcimVsA9LZvPZDI1NDRY+3XsPxZoNJrAwMCwsDD3h607VFxcPGDAAOYR+ybEiIgIgiA6duxYVFQUFRUlkUjogRs2+5cqlcrg4GA/P7+SkpL4+HjX13W4m+WNY+bizQ18MUE0JRfCw8NtBiJWVVXZL7Qhk8ny8/MFAkHz1+Cwas5KVHcmnMiMPET3gXE4nODgYLlcHhkZydaZmbUCjuNghc37u8OJzOHh4TExMfv372/Ohez7wAQCAZ/Pp4dF0H9KOkfpkfQWi4VuPwS7vzV9z+Hh4SUlJTahaM/BCA4KTi6uA4AuTwv5AU0IBroPjHmkoqLCfpyhTCbbs2cPKwPorbACayqcyIw8YTQaeTwen88HANangtkEGDYhNp/N+7vDicz0KETWmxCBsXtWTU1NeHg4fTA5ObmgoMA6ggPs/tb0LSUkJLgzjsM+wK6sMdWcsviHE3c91rRhZPZTwayNnDY/1MmTJ1lsPwSswJoOJzIjTzBHfLEeYDYzlrACaz6bCoxumGUO2qb/oDExMc0ZxCGXy3k8nn1Tnkwmo7vB6BEc9MHk5OSioqLS0tK4uDjmXVlfRTchJiQkuDOS3ibANMXkiQ/qACD7bX+eqGmpYN8HVl5e7rAJ0WKxYAXWulj6ffG6z3ymZ+FHowdNf2vpb/tyT52/UlhwMf/4gW0/vPfEsEH/dzzz2Vk4kbk9ofv86a9ZDzBmOtoEWF5e3ueff87ite4QNu/vXC7XZs0kukczMjKyurra48HcV69etS+/gNENRo/goA+mpKS4rsDoe05MTGxqBUaZ4fArBrOBSpooSBxj3yjUCPcrMABgtwLDAGsqtn5fvM4vbdm3fGbc+aUvTB7Wp3t6p5TUu7v2Gjz+2a9OhE5btu/3F3Aic7vSogFmM4iDGWDHjh3btm0bi9e6QzB/pTSH7XV8Pl8qlXo8rNRmHXora4AxK7CkpKSioiLrGHqwG8RBV41uVmDMEvP0kjp5vkUcx+n1jp/rVznkfgUWExPDyhocVtiE2FRtayLzzz///OKLLzp71GKxOHsIeVlrVWCVlZWsrNd3p7Gf5Et3g1n3waE3xwEAuhXRsyE59iM4aA4rsLi4OIVCUVhY+NBDD9FHbIbRWwOstLSUJEnX1Yn1B6xXU+e/qye4MOBzEV/sSR64WYF17dp1wYIFHpzfBazAmqptTWSeNm3a2LFjnT161113MddYQ62IbnGivw4PDz979iyLJ9doNNZP5YGBgQqFwvpQRUUFBpgH7EeZ2yzGYQ0AehyHZy1jV69ezczMtD9unQpWXV2dkJBAH+RwOB06dDhx4oTrUYh+fn5SqdThQHYmeiI2AAgkROdHhdJOnPAeHva62wyjN5lMGo3GfiJzeHj4k08+6dklnMEAa6q2NZGZy+XKnMO/btth/cAOAJGRkS3XhGizOkNFRYXBYGDOK0LusA8wh02IcKsC8+wqxcXFriswZhMiACQlJdXX1zObEO0DDADcaUW0LkVPcKHnW34pD3i+gJ2/vz+Px7P+cuj9Nr3z5oNvcU2FE5mRJ5hNiKwvxsFs77JpVqqsrBQIBGVlZTY9Osg1jUaTnJzMPGIzkt76B23OSPpr1645CzB64ShmEyIApKSkBAQEOJvzZw0wehxHnz59XFyarYUQafQ/afqEDtsPWwj2gTUVTmRGnmC+X0RGRlZVVbF4chcVWHl5eUZGRnl5eXp6OotXbPfsB3Ew5zLX1dVxOBx6wcno6Ojc3FwPLkGSZGlpqbWFkMlFBWYtv8AuwKz37KICI81QlWMO6cJ1uBKHx+hWRDryHY7gaCFYgTUVTmRGntDpdPTGEwAQGhqqVCpZXEjbWQVWX1+v1+vT09N9qxtsy5Ytrb4alrNBHNZHrfW0x02I5eXlISEhzN28rKx9YDYVWGZmZmpqqvVbmwCzjox3NpK+ZGfD74O1ex7R531YV15ezmIHOXMxDm9WYBhgTYUTmZEnmIM4eDxeUFAQc6hFMzlbSorujYiLiysrK2PrWi3NYDBMnz794MGDTXrV8ePHX3nlFRZvw75AYVZgzHjzuAnR2RBEuFWBkSSpVCqZAdavX7+tW7dav6X/1mYDVXuNZC7e6LAC+2el6cDzBl05KU3lxo4zFxUVZWRkeHDbDjHHcThcR6qFYBNiU+FEZuQJ5md2YHskvbOVOOhJr/SeVWxdq6Xt2LFDr9c3dZRmfn7+oUOHWLwN1wHG/DjicQXWaIDJ5fKgoCAXiz6LxWKD3rjnUf3vQ7VXttZab9imAissLDz1meH4QiNFQffX/cb/KS5qOJGVlSUQsLbzILMCq6ysxCbENgt3ZEaeYA7igFsB1qVLF1ZO7qwCswbYli1bWLmQF2zcuLF///5NDbDS0lJ2Q9p+qUCbCsz61wwJCdHpdB5sItpogNFbWbo4A5fLHS57vDrPAgD573ATgm7uq5mQkHD9+nWKoigzcT2n9osZB3pyJxNc6LvIP3myAABycnJ69+7dpLt1LTw8/Pr16/TX3qzAMMCaqm1NZEa+wmGAsXJmvV7P5/Otn6abWoGx25nfTEajcdeuXevXr3/55Zeb9MLS0tIbN26wuEmN63lgzCZEgiAiIyMrKiqcpZEzV69eHTJkiMOH3Awwo5waL34DAIKSOJoimMz7mGwADh8CAgJEIlFNTc2ZVwMqDlE9uZNJTsPw/wXFjbjZ5Z6bmztr1qwm3a1rYWFheXl59NferMCwCbGpWA98gTQ2JSN74Mh7RvbtJAOTyYJ7WbZHzEYnYHUkvU2tIBaL9Xo9vews/VbiOsD69u1rfetpdX/++We3bt0GDhxYXFxcX1/v/gtLS0stFgtbnwlIktTr9TaDOAIDA5mDOJiPetaK6KIC8/f3pyjq+vXrdIAZqynFOYvinMViuu1pJxfV+UOgtGf9PRvF3OD6SHPnS6tu/tLoVkRxZ9N1yxn/vtU/WGZZ04uiqNzcXNeD7JuqtfrAsAJrKrZGIZ78bvazSw5q6LZDqubQ4ompsuCE1KTIoLCuj/4vT9WEDVGRD2i5PjCbAONwOP7+/nq9Hm5VYKGhoTqdrq6uzuHLS0pKjh49ysqdNN+mTZsmT54sFAqTk5MvXrzo/gtLS0tlMhlbrYi1tbUBAQE2b47O+sDA03EcFRUV1oWp7MlksiuXCjtZhuyeoV/fu/aPcbo/xulOfmhkPkf1j8UExohZN4RSgjftdK1/WWCHm0O/6HEcmxQfVI/f8MCvKeXE+UuXLtEPFRQUBAQEsJsx1j4wk8lUW1trvwxHC8EKrKlYCjDL1b9++mnnP0YAALJy7ewp/zkS9ujna7bv/G3p7Pgjc8c9u6EKI6w9abkmRBdrRtCfhQmCcPYOq1AoDAbDsWPHWLmTZqqrq9uxY8f9998PABkZGe53g1EUVVZWlp2dzVaAOWxWddaECJ5WYK6b2voFPpT421NJJ6dWHjHz/ImQdG54d270oNum3Yz8NeD3mNn1IiUA1EpKzvX/MnbozRbUxMTEw4cPr1ix4s033wSAESNG7N69m36I9fILGBVYVVVVeHi41wojrMCaiv2hFWTJum//4E5b98d/x8kIABh9bxbVo/+i5Rcm/acLjqRvL2wCjMW5zPbDDazdYNatN+hWxKSkJJvXlpWVBQYGejYPl3V79uzJyMigV8VtUoDJ5XKRSJScnMxWgDnYrdiuCZH51/SgAlOr1Xw+XyQSOXxUV07e0/A6jxJSYZrez0d2vJ8vkDgoNYRSgitroP/WNqGbkJDwf//3f/PmzaN/nyNHjlyxYsULL7wAADk5OawHWGhoqFwupyiKuduLF2CANRX7vy+yurKa03XIAOmtf6GCLv2zJcWXinAiczvi5QrMYYDZv7a0tLR///70eAFWbqap5HK5dc+EjRs3Tp48mf66SQFWVlYWFxfH4mwBhxWYs3lgABAdHd3UCsx1+ZX3fh2PEp4w/h70+sm0RwQO04tmXXjF5p4TExMDAwPnzp1Lfzts2LDDhw+bTCZogSGIACAUCkUikVqtrqys9FoHGGCANR37vy9uYlqKUFmjsDYZUtrqaoNIEoCtu+2FyWSyWCz+/v7WI16owAwGQ319Pb22UGxsrMO5zPRbf3Z2dmu1Ig4dOjQ+Pn7+/Plnzpz5448/Jk6cSB9vUoDRmxS3dIBJJBKDwUCvn2ITYJmZmUeOHGnS7kWuRzqoCy0NPMOv8tddj0IExocVm3sePnz43r17rUdkMllaWtrRo0e1Wm1RUVFWVpb7t+omuhvMyxUY9oE1FYsBZjq8cFi/UZMfez+fH3F68Us/XSUBwKI889OL7+2RjRmXjaPp2wub8gsAwsLC5HI5K6tJOQsw5luJiwosLi6ud+/erRVgZWVlGzZsIAji3nvv7dKli/WGo6OjSZJ0M+NZDzCHTYgEQYjFYroIswmwLl26xMXFNWmynetK5Z4N4gtDvlJbqjwOMH9//65duzKfOXLkyN27d584wfIUZiu6G8ybY+gBK7CmY+n3xR8wf82KT1+e1DtBoLiQc1kv0uUcON8AUL/jpcFPbQ9+ftl7o1hbKRq1NvsA4/P5bK0m5SzAmG8l9m/ummKSNENpaWlsbGyvXr1apRvMaDTW1dX17dt30aJF169ft9k52v0izBpgHm9rYsPZ3DhrK6LNKEQAePHFF7/88kv3L+H6jV4oJSSRfADwOMDs0QHWEh1gNGsFhk2IbRlLgzg4Ed0nPNKdcYCsr7cIAcisOZsvfNW/kxSHb7Qj9gEGABEREVVVVcyV7jyjVqtt3gobrcCqcs27puo73MenmxCzsrLy8vIa3cOXdcw3Oy6XaxMJdICNHDmy0fOUlpamp6c3Z1sTG40GmM0gDgCYMGHCK6+8kp+f72brXEVFRXx8vIsn0FtT2heCNiQSCR3bjQZYr169ioqKtm3bNm/ePHfusKnoqY1ersCwCbGpWur/cI5QyAcATlzPQZhe7Y3DvZfY2tbS/p1LLBbrdLqysjJ6mpGxmoqJvK0PLDCRwxMRV7c1BJSkxsXFBQcHR0REOJx31aCjtNdJm/+MNZS6gLSZVOuB8vJyFxOh3K/Arl+/Hh8fT/+GmXtOesydALP5g/J4vNmzZ3/11VduXsL1JDAAkMlkjZZfcOtvDY72f7HB5/MHDRp07Ngx1kdw0MLCwmpqary5lwpgBdZ0uEIhajIXFZhnJ2xoaLDu2u5w1T5jOZeoCE5u6Ll7hr7yqDllakh1dbW1xhJFcnq87pf7lnG0eV6ofyQA9O7dOzc317o24+HDh3v27Gm6wd86Wmc2Op6RmPKgoO8if+aRsn3mgy8aYgbxujwtDElv/FOY636gjIwMNxvlrEFIF5rN36dRo9Hcfffd9setO6o4/ETy5JNPpqSk2GyA4kxlZSU9wN3KWE35h/9bT8hkMnfOY909x2G/nY2RI0eeOXOmhQImPDy8sLDQm3upAAZY0+HvCzWZwwBrTgW2Zs2a6OjoqVOnHjt2zP6dK+RGetzmWXHHJ4hOZ1YeMXN4EJktkMlkzMt1mi4IzabEnJAzHwIA9OrVyzqO4+TJk0OGDJk/fz5fTAQlcyTxtv/5hxJBSZyofrYf5gguWOqpa9sb/hiny//c8cIfTK6bm+6+++6CggJ65LcLJElaqxmbltIDBw48/vjjjd6GPWdh4KIPDACCg4OnTHxg5X921V5tfGyOTXhfWWNa36v2/Pf/rp6VmZk5ffr0Rs/jfh8YADzwwAOffPJJo+f0TFhYWFlZmTeX4QBsQmw6rMBawe7du0+fPj1//nxnTzCZTC0xsIq2ZcuWr7/+es2aNR73V7FegRUWFj7//PMJCQnTp0+/evUq853LWE2J9/cHIMr9T901MqrbPUlh3Xj+YUTMezHl5eX/vmkSEPp4acXx0JKdoh2TdKGayQnX7mrQUZSgYdasWUuWLPnkk09GjRo1dus97t9VzCDepIOSf1aYLiyvP7e0vuP9gsAOrj7wuR5y7efnl5CQcPnyZdd7Sd+4cUMmk9ErwdsE2KFDhzwbnOIsDOjFOEiSNBgM1u1JaaQZijaZBp9/v76K9/tubVhXbtL9gsSxfKHM8TssM7yVFyzH3zECQFDSv7+uDh06uLOiMR1g9fX1JEk6mxZtFRoaap1px7rw8PCzZ89GRER4M1SwAmsq/H21giNHjqxevdrZo2VlZbGxsefOnWuhq+/atUuj0WRnZ+fn53t2Bocf2JtTgRUXF2dlZb344otXrlzZt2/fXXfddfMBCo6+ZgCDoEZ6fpXl2c7PEvGj+P5hBDgaiFhdf+1czGoAqDllMRYJo8x3Kcq1H3zwQWJi4vPPP//zzz8/8cQTTZ3gLIrkdH/NL+UBAdkAeR80UoQ1OmcoIyPjzJkzrk9CD0Gkv7YZiHj69Oni4mIP5iq46APTaDRarTYgIMDmbfrEe8ajDzzD3QAAIABJREFUrxnrq3i1vEqOv6XmtCX3beO6HrVbRulK/mywOY9Go+FyufTmk9d2NOyaprfUQ6cZgrhh9hu0N4KeyKxWqxttP2xpYWFhxcXF3mw/BAywpsPfVysoKio6f/68dSEfJoqiHn/8cYlE8tNPP7XQ1XNycr755pvFixePGjVqw4YNHpzBftAaNH0uM2UG1aWb65EXFxd37NgRADgczqBBg7jcmx1OJbsayv42EwENOWHfVlTeFg/2c5lLS0vNGUX3/iYetTpg7Fbx2phZq7cvX7p06dKlSwFg4MCBs2bNmjVrFr2wvTMLFiywD7mur/jxxUTpXw2VR1wtJ9PokGt3xnHYBBgzpPPz8y0Wiwdj6103ITrsAAvN4Eb04g38UnSy78cNL24d+JUodgiPwwP1FUvpHttfAl1+mY1UzuvGA88ZTLVUwj38nm/5Q9PRFVijIzi8IDw8nKIob47gAGxCbDpsQmwFRUVFYrE4Nzd31KhRNg999913arV6+/btgwcP/vjjj/n8Jn+GdU2r1RYWFmZlZWVnZ6ekpEyYMKG6uvq5555r6knsOwbsV5PSaDTbtm2jP+Mrlcqqqip6n8YpvZ4ZIXmm8ojZVEuJYzhdX/W7WnyNDjAbfjIiIJojnlJetOICADBT074CoyvXsK43w69rv7vnzZu3fPly63vQggULBgwYMHv27P79+yckJCQkJFijwnrDH330UVZWFr0C77+3EUJkPC88uaju+Lt143aICSfjORqtwAYOHDh16tTHHnssLS3N2XPoqWz019HR0Xv37qW/VqvVNTU1PXv2LC4utj7BTS4qsGvXrjkMsKRJgqRJAgDocDrxalnRY0/zO9zHt5hAU2QJTLD91Fu8Wz+TWP77UJ2hiuQKoeeb/p0e9rABnA6wtrCpW2hoKEEQXq7ArB/dkJuwAmsFRUVFU6ZMOXLkiP3xt99+e+XKlWlpaampqTt37mT90syVC7Kysvbv3//ZZ5998803TTqJs0EcNhXYmjVrFi9efPHiRbVaHRoaOnz48Lfeeuujjz4S52aX7Gww1VJCKaErJw+9bHiOv153MOTKalP97fvuRPTiTT4iiRxMFRQU2GSDfYAxaxcAGDly5IMPPjhz5kzrET6fv27dOolEsmPHjtdffz09Pd2mS2nv3r0NDQ0OW1Y7zxJKEjjqK5aSnTcb0OyHYzQaYP379//ggw+GDh16+vRpZ89xVoHl5+enp6endUgv/klwZK6xSYP+XVRgVLn0+kZ+tNjBpwdax44dr169Sn/NFUBwZy5PZFslyI9yI41dDFWkNIUzZovY4/SCthRgPB4vODjYyxVYqzec+hyswLyttrbWaDTef//9S5YsYR4nSXLmzJlvvPEG/fH80UcfXbFixbhx49i9+tGjR5krFyQmJu7bt2/o0KEA4H4d5jDAQkND1Wp10Za6E++YZJ24KQ8Kii9fmzFjhs08U51O98YTg7cvPxLZix8QzSnebDq+SBdXk57zeh0A6MrIbvP8bM5Mr9pn81nYWQVm/Xb48OHDhw+3OVVCQsLixYvpr9977721a9cyZxHt3Llz0KBBDrupuALo84F//pK6wI4cANi6devMmTP379+fkZFh/Z1QFOV6yHvxlobUgimfj8t4d+yqZ+dzM7Lv4osJQSDhH0bw/AnrT5GdnW39GZXl2oJ1Jn0leWW/32TqY2leKlEvLOaZsl4WBkQzPn1SUH3KEpTE4YkIXRmpu05y+BDVlweE7Q7XTAGlyVmnxlXn8acTq/bO0nd/zU/WybYC6NChgzXAnKnO+lsnOjjn5edkaVxO85oMAgIC6urqlEplqwcYAISFhXk5wFBTYYB5G93f07dv32nTpjH3jF+xYgWHw6F3iACAKVOmvPrqq3K5nN1RvDk5OU888QTzSGJi4t9//z1kyBClUjl//nxnox+Zn+IdDuLgcDiTw984/HI9UFCVa67KNadyX/SLN5WkNyTc8++7mlgsNkqqed0rxbGJAJA0UXCePJL3Wdn4no/6h3NSpzq4Oh2WNm8lsbGxriuwRk2ePHnkyJFLliyhOx4oivrzzz+XL1/+zDPPOHx+VD9eVD+x2WyeP3/+unXrUlJSzp07Fye4u/qEJWky36b8stQDV3jbyy31cOhlA1AA0GGCYEHlEqgEPf0QwYUuzwi7verH/ClMtdTVJbL5/P1HXzMCgBA60+dTBF5++Kfut6UXQNnf5r8e13N4QJFA3RrkEdGT1+tdP4PEcTVTsN5UtyqDQxKceI25VFS+3yyONfV+z7bjqkOHDsXFxa5/kxXVpXHpce5MlWsUQRABAQFlZWVtIcCioqKa2lqLvAybEL2tqKgoKSlJJpPFxcUxu/R/+OGHefPmWYchBQYGjh071sVgRQ9QFHXs2DH7teMSEhIOHjx4/Pjxu+66a+PGjfbDHEiSTEtLO3XqFP2tg0EcFBx9zTiS9xIQVPfX/fp86B+ayeVbRJar0qpc2z7/zp07W7fTBYDi0kJz9qWBX4l6/sdPHOfgH6TDAIuJiWEO4qAoyvVCGPY6d+4cFBRkbUU8e/asSCQaOXKkSqVSqVQOX6JUKocNG3b27Nm8vLx777330qVLpz+rz33buGWE7vIPZMeIzgCgKSb/eky/Ol1Tc/q21dy5Qhj8jSh7gX/mC8LUqQJN5OX6yIrgu7j0j1xbfDN2rAFWedRctKmBTwhCsi2ZLwr/9v8y7uUbiYuurvObE9bNNipCMrgxg3kUBUCAJJ4T1Y/nH0bcOGHeNlZ34WvSNgwoOL+0/uhrRiCJEwE/Nzy6N6ffwoFfirJesq19ASAqKkqj0RgMBhe/SXb3HJFIJKWlpW0hwNasWTNs2LDWvgvkCgaYtxUVFdEDFvr162ftBrty5crVq1dtxnTMnDlz5cqVLF768uXLgYGBNism0GJjY7dt2/b9999/+OGHAwYMoCeTWp06daqqqsq6Oq19E2KdiipYbzJz6qVPXe7ylDB1quCe30TvKYYM/J5nPxotLS3tn3/+sX5rHYLojL+/P5/Pt18gkcPhWEdy1tTUSCQS5g4v7pg0adKmTZvor3fu3HnPPfdwOJz09HRnYwVXr14dFha2ffv20NBQOoa7zRUG383VlZOqDdEPlP2we4Z+6yht2d9mnojgi237ihLu4XeeKch62a/Ph/5ZH9ctrZ9+33bxpIOS6ecDB/1XBABms7mmpoYOg/jh/MHfin4NmRX+SmHaM7Ch5ON+Tyd0HhJdVFTk4FcUSgz/KWDa2cCHLwVNPCAZ+UvAhL8knWcKAODGZok08LYRfUfmG09+XEcQkDi79i/LN1qtVhTC6zCO7xfiYAgch8NJSEi4du2ai18juyvetp0Ai4iIwHHtbRz+ebyNrsAAoG/fvkePHqUPrly5ctq0adbmRNqQIUPkcrn7+0g1qtGlu4cOHZqXlxcYGPj7778zj+/cubNnz57bt2+nv7UPML9gYuTPASe7f6aKuJlMZWVldYHVHUYEcOxaqTt37tykAAMAsVhs3xvRoUOHy5cvWy/nQWvP5MmTN23aRFecdIABQGZmprMZcgcPHrz//vvpN7W0tLRLly5JU7ljt4qH/xRg6lhCAKfyiJmiIHWq4P59EmmKq/+5+vXrV1FRQXcvcf0IggMAUFFRER4eTv8zIHiQcA9fHEeUl5dfuHAhOTlZKBSGh4ebTCa1Wu3wnDwRQdz6bQskRPYC//G7JEGv5AfJbmvvJTggiuQM+q8oZTpXo9E4HIXI1Gg3GLsr3radAENtHwaYt1kDzFqBkST5888/M8fL0TgcziOPPLJq1Sp3TlteXn7ixAnXz3Fn7wkOhzNt2jRrXULbuXPnu+++Sy8NB076wKL68QI7EtaR9AUFBSkpKQ4vYduE6EaASSQS+7fIMWPGWO+zqR1gtPT0dKFQmJeXp9Fo8vPzBw0aBABZWVnOphsfOnRowIAB9NcpKSnFxcUWi4XgQMxg3j+ZK9Qz12Uv9L/vD3GfD/39ghuZ0MPlcsePH//bb78xDzLH0NPosSqnT5+27oaVlJTUaKeUVVASRxdQYRMGfRf5T8mRJNzDt84Dsx+Sw9RogLXXCgy1fRhg3lZcXEwHWHJysslkKi0t/euvv8LDw60rzzJNnjzZzX0Ff/nllwkTJuj1ehfPycnJ6du3b6Onuu+++/bv329tRVQqlRcvXhwyZMjIkSN37NgBTiYyw+2rSRUWFiYnJzs8P7MJkSTJkpKSDh06uL6l+++/v1OnTjYHH3rooXXr1tH1k2cVGABMmjRp48aNe/fu7devH90C6awCu3Llip+fn3XTEH9//4iICOs7e0VFRWSqtPOjAlmau2MZJk6caBNg9HYwzCP2AdaxY0eHrYjOuFgVNyAgoL6+XqlUNlqBuYjM2tpaLpdrsxJVc4jFYrlcjgGG3IEB5lUmk4m5c1KfPn2OHDmycuVK+/KLlpGRUV9fz6xXnDlz5ozZbP7ss8+cPUGj0ZSUlFiHfd88WEiqC0hDFWk2UMYaSlNEAkBQUFD//v2tDYa7d+8eNGiQUCi89957t2/fbrFY6urq6HWDbDBXk3IRYBERESRJ1tTUAEBFRYVUKm101bsvvvjCfjOO9PT0gIAAehSGZxUY3GpFtLYfAkCXLl0uX77c0GC7YNLBgwet5RctLS3N2obpwd7zQ4cOvXTpEnNlDfufgg4w5r5cSUlJTQowF3OqCIKQSCSNLnjvugJjfctHiURCURQGGHIHBphXlZSUxMTEWNfX6Nev386dO7dv3z516lSHzycIYsyYMdYscSE/P3/58uVff/11ZWWlwyccO3ase/fu1m429RXLnkf0m0dot4zUbuij/fXu2vXZtZuHa+mxc8zRDWd/1I6DBVU55gGdxlw/aLi4UT0y+Knz35pOfFBXvPm2d3nmXGYXTYjAaEV0p/3QhYceemjt2rXQjAqMrmzWrFljDTCRSJSQkGD/oeHQoUMDBw5kHqG7weivPQgwPp8/ZsyYzZs3W484DLDS0tKzZ88yA8z9JkRobF+SwMDAsrIy1wHGnMtsj/UtH+niHgMMuQMDzKusHWC0fv36/fLLL0OHDg0JCXH2EncCzGAwlJSUjB49etasWQsWLHD4HGsHGGWB4+8Yt96rqzhkFgQSQUkc/3CC508IJETsEF5gIgcAxo8fv2fPHoPBQJJkwOXOvLNJu6bpDz7Ee1689tRrvAcDPjr1ad3F5fXH3zUyL8FcTcpFBQaMcRzND7ANGzZYLBaPKzAAmDx5ckxMDPNuHbYiOqzArAHm2fu4TSuiwwA7duxYeHi4NYRYrMDAvQDzfgUGGGDIPRhgXmUTYN26dRMIBM7aD2lDhw49efKks4FntPPnz3fq1InP57/xxhtbt269cOGC/XOsAVZ7jfxnhQkA0h4RTNwvmbBX8sCxwOkXA6eeDRz2YwC9X0ZISEjPnj3//PPP06dPbxG9kTlHKE3hyDpx66MqyiTH87mb058T9njDb8TK2xoSrRUYSZLWrj6HrN1gzQywlJSU6OjoAwcOeFyBAcDTTz9ts62U/TiO0tJSo9GYmprKPGgNMLVaLRAIGm0ItTdq1Ki8vDyFQgEAmzZtOnz4sE3qR0dHG41GawcYsNoHBrf2tHQ9iEMqlXK5XLlc7vBRdieBAQYYagpcicOrbN7WhULh5s2bXU+WFIlEAwYM2L179wMPPODsOdY+EqlU+sYbb8ybN2/79u26MrL6pIUvgrgRfNX/t3ffYU1dbQDATxISwgqbgGErSJChKLJEcOBCbbEORHErigP3qtZqP6o4W0frrFVR6iytIi4cUEVQJCpWtKCCyFCGrEDWvd8fQYwQQgiBJPD+Hh8fn9yTm3PujffNOffc85aVpaamCkfbdLsSBx7SpNmSdG0l/XwRjiIymUzfEe49l1J7LqUihFgsjrv7CDc3t13LpzZ+i76+fnV1NZfLLSwsNDAwEHufTIjJZAqXqX316tWQIUMkVKNZwcHBMTExzaa0l8DGxqbBLBJXV9cGdxOF3a8Gi4XXBzAZxg+FNDQ0AgICtmzZkpqaWlFRcfr06QY3KWk0mo6OjmgAs7S0LCoqkj5jXLM9sPq/JRB2wsQuClNQUCDzkRdLR0eHSqVSqWKeqgagAeiBtasGPTCE0NChQxs8/tVYs6OIjx8/dnV1RQjVFOMBhrOcn8+M7lV83rcyaTH7Zhibz8aPHTsWGBhYfyGzGEyWHL0QQkFBQfHx8bGxsfU3hxBCrq6upqamTf1gJxAIJiYmRUVFkscPkfyGEBFC48ePj4mJodFocrzkNR5CbHwDDCFkYmKCYVhxcbHMAQwhNGHChOjo6ClTpggzRzcuwGAw6m+AIYTU1NTMzc0lP1lcr7i4ODMzU8IAtZQBTMJtsLYYQoTuF5ASBDDxOBxO84VarnEAk0ZgYGB8fLxAIGiqQFZavlXW8LigqrMeFanreEx8kOAjWV2fYDGI7L1Zg6SBDhw40NQSf02h0+kuLi6ZmZmiN36Ek0okjDgJZ9L/999/kgOYlZVVcXFxdXV16wOYpaVlz5495btmnZmZGYlEEl1rMTExsXEAQwh1795dOJNQ5ov42LFjCwoKZs6c2dSiD/v27ROutlxPylHEzMxMT0/PkJAQd3f3psoIRxel7IGJ3dQWkzgggAEpdfwAlpaWJjrRS0q2trYN8iW2Ho7jsl2vLS0tzczMUlNTxW7FMMw8Z0D5JXoxS0CkEMwHqrlvIu/iB3Y/kj3wsKbdBMqtW7coFIqPj09LP3fs2LEBAQHC9Pb1pk2bFhAQ0NRbhDPps7KyJExBRAgRiUQ7O7u0tLTKysrW/36fOHGitbV1K3fSgGgn7MOHD4WFhc7Ozo2LCadTtqYH1qyBAwc2WCJLmnkcCQkJfn5+69evj4yMlJAmkUajqaurNzsaKSGAQQ8MKFDHD2DFxcU///xzi96Sm5ubn5/f1HpCMisoKNDR0ZHtkc/AwMD42OtZ57hJS9glGV90xbKzsx9RT/dZSx10RCv4kc6gI1qOoZpTlozZsmWLsMD+/ftb2v0SCg8PP3HiRIMXPT09w8PDm3qLsAfW7BAiQojJZF6+fNna2rr1WWjDwsJ+++23Vu6kAdF5HElJST4+PmJ7SPU9sPbMuyFhJn11dfX58+dDQ0MnT5585syZqVPF3KoURaPRmu1+oUbPMo8dO7Y+Y7jce2Bubm4RERFy3CHowDr+JA4PD4+0tDTRxCXNEuYbfPr06ciRI+VYE8kT88SqzsfybvJLnwlcUhaxX5PunqlBCB2//Ett38f1oeXx48fWPU16zP6inzRnzpyoqKiXL1/q6OgkJCQcOXJEhgoTicSWhlthD6zZIUSEkIODw9mzZ1s5fiikpqYm90yAvXv3XrFiBZvNHjZs2K1btxpMoK/n4OCQmJhIpVLFDjC2EVtb28TEROG/09LSduzYwefza2pqKioqWCyWp6dnUFDQzp07jY2Nm92V9AGsvgeWlJT06NGj9PT0vLy8iIgIAoEgx2U4EEJ0Oj04OFiOOwQdWMcPYHp6elZWVk+ePHFzc5PyLSwWy8rK6unTp/KtSUtvgOVe4/2ztIZXLUxuokFEWC4hndynIGRO37ETNtdnD2GxWMIZHKK0tbXDw8OjoqKsra0nTJggeZ60HNHp9BcvXrx+/VqaHlhGRkaDuzvKY9y4cWZmZleuXImIiEhPT09JSRFbTLgYRztnPqwfQkxOTv7666/XrVtnamqqoaGhqanp5ubWovE3KQOYtbV1Xl6eQCAgkUhbt25dvXr16NGjAwMDU1JS5Dt+CECLdPwAhhDy8vK6d++e9AEsPT198uTJUi5CKL36RCrSeBnDTf62BuGI4a/G8CcbOBI1rLk0Y3/h1pCQkIMHD27cuBEh9Pjx45kzZzbew8KFC+3t7clk8pUrV+TUguaZmpqePHlST09Pwhx6ISaTiRCSSw+sLRAIBF9fX19f38jISDab3dQzXra2tu/evauqqmrPACacE5iYmDhu3Ljjx483yMLTIrq6utL8uFFXVzcyMnr37l1lZWVaWtrZs2epVOrt27fHjh0LKR+BAnX8e2AIIS8vr+TkZOnLs1isiRMnZmdnSzMXcfXq1aLJQRqora2tn8zWoh5YWaaAQER91lIHH9ViTqXQ3dVoxp+voeHh4YcOHeJyuaiJHhhCyMDAYPr06ba2tmK3thFTU9NHjx5JnsEhZGdnRyKRlDaAiZLwhLKampqNjU1RUVF7dkS0tbVpNFpQUFBMTExrohdCyM3Nrdn7ZELCUcRt27YtXLhQ+MSCjo5OXFxc47ukALSbThHAvL29pQ9gpaWlZWVljo6Otra2za6im5+f/8svv/j7+zdIoFVvz549VlZWvXr1+vbbbx89eiR9AOu7QWN8Kq3Bna16TCbT0dHx/PnzJSUlVVVVTc3B27hxY4P1ztsanU7n8XjNjh8ihNTV1Z2cnIT9MJXm4OBgaGjYYK5mWwsNDY2NjW39AKyVldWMGTOkKWljY5OYmHjp0qV58+bVv6imptaeXU8AGugUAcze3r6ioqKpVW4bEHZoCASCs7Nzs7fBrl69KnzKeMmSJevXr8cwrEGBGzdunDlzZt++fQghU1NTR0dHKetMICLJOaXmz5+/b98+Fovl4uLS1EQ+TU1NOp0u5SfKhTDdszQBDCHEYrGkLKnMHBwc2v8+0NatW5uaV9JGbGxstm7dOm3aNJjjDpRHpwhgBALB09NTyk5Yfe4laQLYtWvXhg4d2qdPnwcPHiQlJa1atUp0K4fDSU5OHjhwoLe3d2Rk5K1btxr/5xdw0KtY3t0VNRVvGgY/yUaNGvX27dtjx46JLtOgcDQaTUNDQ5ohxA6DyWTKdy0l5WRra8vlcpcsWaLoigDwWacIYKglo4j16wo2G8AwDLtx44ZwKT9jY+MjR45ER0eLdsKSk5MdHR0l/GLNieed865IWsLOOsctSOJL2xiEEEJqamphYWHR0dHteYtLGl26dGmw6G3HFhQUtGfPHkXXos35+vpu2bKlM4RqoEI6SwBzt/MrSdC6/13Nwx9r/z3MeRXLy0/kc8rwxiXre2AuLi5PnjzhVuDVBRgSUxA9fPjQzMys/h5A165d6XS6aJi8ceNGUwv1Ynz04Ifa2+Hs2lLc0JnkvUXDbqJUa7OKmjVrFoVCEV3pVRncvn1b7KIVHZWWllYHGAhtlo2NDXS/gLLp+NPo/z3MeX6MW5Xn5IecXpzgim7SsSKOuf3FHOKamhr9gh5qD+3fvOOVPKHPJf7xR68KHENkLYKePdEpTN1yKLm+8NWrV4cOHcqrwstfYZVvsIocbJbJvkcryRVdqrkVuJYZIeNpQcT2yaL759fgWWd5FBoh8wTnwyMBiYL6fKvhMKXFoUvIxMTkzp07ytYDg3nVAID20fEDWPYFXlUepq5P+Lc6yWu8nQXDquYDXluK1Zbgxm6kBoWfpGfM1N2fFslDiIcQsiA5IyKmYUCqKcY/pAsOLro88UK3Hj16CAtfu3Zt7ZzNp90rBbV1HTQd5IQQep/PRwh9fIkMap2EKbjq5VzmpWyoSwKpzSD67dM0cm1Yhxbx8PBozdsBAEB1dfwAFnBCi1OG02yJCxfFZxq8HD5X0jDI44z0LKd/vuk1tyoP0+9OOpv2q7kXdcrieZyP+Kmf//597+LkRbYJCQkIofLy8idPnnj27/1PjAAREc2KqGNN1GYQl323YNWmJY697G9dvFd0/RaV+sXHWQwhuy7EPmZhFB1C7zVUdb3WLgMIAACdVscPYFRDAtWQgBDy8vKKjY0VjuNjGMbj8Ro/u5Oens4czPRYVLf49/1f1B8/ZiGEKLpo2+k1R08dXLly5ZkzZ8aPH5+QkODj46NvpTHq8hd7YLL0rr/4o1/IxsT95/oPbrgAPEWHIMwMCQAAoJU6yyQOhJC3t/e9e/diYmKmTJliZmZGo9EYDIa3t/eUKVNyc3OFZVgsluicCBcXF+FExIsXL2ppaQUEBOzZs2fFihXV1dXCCfSNPyUoKEj47HBCQoLkVMsAAABaoxMFMBsbGwaDcebMGR8fn9TU1JqamtTU1G3bttnZ2Xl7ez948EAgEGRkZIjOiXBycsrIyMBxfNu2bStXrkQI9evXz8/PLzIy8urVq8IJ9A14eHiUlpYmJiYWFhZKv/oiAACAlur4Q4iiGuSEZDAYDAbDx8enV69eI0eOjIiIMDU1FV2cW09PT19f/+TJkwUFBWPGjBG+GBUV5eTkpK2tLXYZJCKR+NVXX0VERPj7+zeVYxcAAEDrwRUWIYRGjhx59erVX3/9tfEzVS4uLkuXLl26dCmJVDdd0MzMbOPGjRMmTGhqb2PGjGGxWDB+CAAAbapz9cAk6Nmz54MHDyorKxu87uzsnJKSMn36dNEXFyxYIGFXfn5+dDpd7AAjAAAAeYEA9pmpqalwLVpRQUFBPXr00NDQkH4/ZDI5JyennZcnBwCAzgYCWDPc3d3d3d1b+i6IXgAA0NbgHhgAAACVBAEMAACASoIABgAAQCVBAAMAAKCSIIABAABQSRDAAAAAqCRVmkZPIBDCwsJa9EiWwuXm5mZlZalWneWFz+dzuVxNTU1FV0QB+Hw+h8PR0tJSdEUUQCAQ1NTUaGtrK7oiCoBhGJvNlrntJ4qL/RGaHBp6h6p6OSswDMMwzNfXt6VvTEtLmzNnjmwfqkoB7NSpU0VFRYquRcvExcWx2ezBgwcruiIKkJmZ+fr16+HDhyu6IgqQnZ397Nmz0aNHK7oiCpCbm/vw4cP6tUM7lfz8/KSkpHHjxsn29oJnz7KeP7cJDDRRwZ+8Hz58SEhIkKHt48aN8/f3l+1DVSmA9e/fX9FVaLHy8nIymbxz505FV0QBTp06FRcX1znb/tdffx09erRztv369esVFRWds+13797Ny8trZdt/kFdt2heLxcphNSBYAAAVhUlEQVTIyJA5eMsG7oEBAABQSRDAAAAAqCQIYAAAAFQSBDAAAAAqCQIYAAAAlQQBDAAAgEqCAAYAAEAlQQBrWyYmJmZmZoquhWIYGxt36dJF0bVQDCMjIwaDoehaKIahoaG5ubmia6EYBgYGFhYWiq6FYujp6VlbW7fzhxJwHG/njwQAAABaD3pgAAAAVBIEMAAAACoJAhgAAACVBAEMAACASoIABgAAQCVBAAMAAKCSIIABAABQSRDAAAAAqCQIYAAAAFQSBDAAAAAqCQIYAAAAlQQBDAAAgEqCACYb7t1l3R1W3OeJvlaT/feG8d4OZnr6Fs5+IT8mFAo+F8+9tiXU16GLLs24a5+vV53+t7LxEsqcjB3++vqhf3PavvatI8e28/MTts8e0bebka5xV5/Q7XeKsPZrhkzk13ZpvhLKpYVtl7AJL03ZO3e4u62RPsN5wKSNcblf7FMZya/tnNyrWyb3Y5rra+tbOA2YvuNmHrf9miET+bW9nhyvdThoKazq1eXV3rpq3ZYnc+tfFLyLGW9GNum3cM+5y5dits/sbUC1C48vxXAcx6vurnbR0O4RsiX670tn98z3NlKzmHy+EPtin+WJK1yoBAJt8l+17dycFpFr2yuTVjpraDuFRP5+LmbP8hG2VN3+u57zFdMwKciz7VJ8JZRKS9su6bAIXh0cbqhm4r90/5nzv28aY6dOdVmbzFZUy5onz7ZX3FjQlazlMD4y+tKVv45uGGOvqc5cfPOj0p54eba9fp/yvNZBAGuZ8j9nWtPIBAJCiCR6Url3l3Ulm4X+WVJ3qrCC6DFGmgP25ghwnBM/05hst/weR7hJ8OYnXwp12OGiz2cVK/xzqo2xs4ulmjIHMDm3XfBm30At2vDDeQLhtpp7m4a4j9//UikjmJzb3vxXQonI0HZJh4WbvMKOwph+sUy4rZb1vRtFf8KZsnZvlzTk3PaPf4ylkZ3WPuB82k3GD73JGsMOK+VPFzm3vY6cr3UwhNgy2gO+u3wv/Snr9GxbksjLeMWL53kEB48+egThCwQTn/5M/sPEFDZCOIZhiKxOqTvWBAqVSsAFgvrRMn724Znz7vTbt3+KhVKfDvm2Hf9w4+J98rBpYxl126he66+mng6zIyElJOfz3txXQqm0vO2SDovgdeKdHK0BXw2s26beY3SgfXXSrTSlHEmTc9uLSvhW7l8Pd6XU7Yds69RdQ1BeppTDx/Jtu5Dcr3VqctlL50HUtWTqIsSvMVIniLxM0DIz08WuPXnGRubaCCGEf2SlZfE5KL8YQ9b+81f1i4tasNR2U4gTJSc+KjK1+5yYr+nCHdQ8igpdkxNy/uQY099+VkSTpCbftvP/y3ghsJygdnn5yB0XkrOqDZn+k9ZtWRVoQ1VQ8ySS83lXl/iVUDItbzsu4bAIcl/l4iYDzD5dwxGpi7kZoeRNTgWOjJSu/fJtO8k+/M8n4Z93w844tP9qbdfZ/S2V8ZerfNuOtIltcq1rdR+uU+I9WMNU/2JcmPM0ykdb3WrEt7/9fTX+zM/zfSy1NYgUr+1ZAhzH8cqHm7y0Pv0qIXcPv1os7FNjpTcWORr6bGbV4Lgge6cPRZmHEOvIqe21l6bqEzW0jB3HbjjyZ9xfxyNDnHTIdvOvK+/9AFx+513yJuXUorY3van271A9Sp8f//08UlwdM4ZK8dudo8Ttl1PbRfbIL077fX5fA5Ke93f/lCnzV15ubW+bax0EMJk0Pqk4zn9/d89Mf8cuujp0B9+pP9/YO5qqPvzIBwwrvbbURbfLsB8u//u+qrrsVdKBUCbNJjj6jQArOBtiaTrqcDYfx1U5gMnSdpwTP8OIqO69/b9PVzL+iygPMjXgQL4S/3eWU9slbFJeLWm7hE2ca2GmZIc1D3if9oEVHhiirj70kHLeABSSU9uFbxQUp+6f4WZA1mWO2RT3ukYR7WkJ+bRd0EbXOghgMhF3UhuUeLjWUd126V0uXnbiK40vf39VngvWpbhvfl6TtNhGzB0fgs6kWCWOYvJpO5/3aL0TxXz+TZEfdvEzjSlO69N54vapHOTUdgmb2rT6rdKStkvYxM/c0pdiOPVS/YWb//h7V4rpnGucxu9SGnJqO47jtZmHv7FUp7lM33+/SIm/6CLk03ZuG13rlHHsVSVVxC/v77vgwoe6u7HVd4+fyTILHOVGRmqaGup4eXFJ/XMUeEVxCRdRNahk5/Doazc+uXZibg+y1uBN8TcurvGmNPU5ykiWthPUHHy8DD/cv/vi0zZuZsqjj9Ru3S2UchZHU2Rre9Ob2r8Fsmu67RI2kWz797esTIy/Vy3cJHh1/doLzX4D+pAV0wgZydR2xGNtCV6Y0mdvSvJvYR4mqjoBQZa2q7XRtU5Vj6HS0entZfl64vxv8DfzhlpXJv2y4deqEYeX9acihIYtW+o2cPOk8eQ1M30tSUVpZ3dF3eky5XyIFUmX4D3Q7tMesFdP9AgkU9cBA/3UFdgQGcjSdiIiDFy0rK/vd0Hj+etmehmW3v/th60ve639bayhSl3EZWq7tknTh0WFSGi7hE1kj/A1Q46Hz5pm/fNiH/V/j63Z+NRp6a6v9VXqtMvWdl7Ksd+f6TgOx+7GHLlbvyuSmde4EY5aimtLS8nSdgLVrm2uda3pvnVe4rrVWDnr6PzBTFOabhcnv3ErTjytrB/UF3xIPRIR6NbVRFtL39JpwPRt13Ia95tV+R6YjG3HKtIPhAW42Rho61u5Dpl3IFX1JjLI2napvhJKpYVtl7AJx6uf/T5/qJuVgV6XHn6hO+6WKPHtLxzH5dV2rOjgEDHXa4r/nlwl/t7L87x/Ir9rHQHHlfERBAAAAEAylRqyAAAAAD6BAAYAAEAlQQADAACgkiCAAQAAUEkQwAAAAKgkCGAAAABUEgQwAAAAKgkCGAAAAJUEAQwAAIBKggAGAABAJUEAAwAAoJJgNfoOjs/n5+bmKroWACiApaWlmhpc4joyOLsdXHR0dEREhJGRkaIrAkC7Ki4u/umnn6ZPn67oioA2BAGsg+NyucHBwQcOHFB0RQBoV3PnzuVyuYquBWhbcA8MAACASoIABgAAQCVBAAMAAKCSIIABAABQSRDAAAAAqCQIYAAAAFQSBDAAAAAqCQIYAAAAlQQBDLSHmhfnVo3uZU03MDS1df9mXWy2VE+Ycq/MopvMiIenUWUVbq5GUiOTyWQyRdOoa78ZB9MrcfElmznUnD9DjCec44i8gr+/vNK/u11wdGETe2wjjWsCOjEIYKDtce5v/CaC5b035W1p8ZvEba7J88dvTudJfg+vrKgU91gZG7vKg9w+teyISHYr7tXweDxezYe0X7wyVk7bzuKLLUhu6aHmPbpwirI0MWayKUFCobKiUvj5AdoOBDDQ5gSvb93M85m10IdOQQSquf+qTQu7VeWU4ggJim5GfuNmZWxAdxy+5mIuHyHEf/y9e8C3Oyd1twz4KeP1qQURZ/IxJLYk4v33x4IBdiZ6eibM4d8nfGjfnoCKIWlZDZ4RZPf68b9shGr+O714sEMXQxPr3uM233mPIYQEuXWHmv/4e/eA/8Vsmxf6lZe9w8A1V9/jgsx9wcvjP15d5rXoUhVCCCEs5+i0hRfe3//fsJkxhezGexM9if/yxZ07VPMiZuHA7qb6RtY+s48/5yCEqh7smehuaahDM7Txnn08k4tQo1PMb1QT0MnhoEM7cODAnDlzFFyJj39NMdNzmbTl/MN8Nvb5ZSz/+NcWXmtvF3K5hTdXe5gG/PJagPNYG1x0zAM3386p4PFYG9z6bHrKF1+y4mww3feHB8W1VVlHvmG4Rz7jK66FLVNSgt+4gV+/LvufO3fwmprmP2iepcOqFB6O4zhW++7mGk891w3pPP7zrd5mA368X8Ktzb0Y7mQ+6XwJhtcfah5rgwvNcUF8CYZjpedDGL67XglwvPbCRKPxZ2tFds25PL3LyKMlWFN7qz+J4s/y0/+5W3994FllTcG9zYMZQ37N5b3Z7c8Yve9pKaemIGGZq0XYdQ4u7hQ3rkkTwsLC9u/fL+MZAioCFvPt7I4dOxYdHd2aPRgYGJw+fVpSCd1Ruy/v3hJ1aM2QDZPJ9j7DgqYvXjyxp15B7LF7/ZZH+9HJCA1Yu8y36/E7ZXMnIUTUD1y8xM9SHX0a7cLFlvyKz+OX5Tx/U+7Se8bZ3GmIqDLDCUOHoocPW7uTsDC0f39zhQRZO/rr/ExACMPIxs6jfji81JXwcvPZ3BEbF3sYkJHBiLXz7F1iblSNGSPyJqLx4HGDDAgI0eyZXWoqqyV1bQUvL4jf26eTiOdHNz53s3qciqkYc3C6ozYZeS36+YBlCZFoOvnkw6kmpjRSTb4ahVJZXoEjJGh8iuHuFxABAayzGzx4MIPBaM0eaDSa5AI4n0NmhmyOCd0sqMx9dCvuwpFNQ0YXJt4YkF9UfWOlp/OGunLmroFsHCFENDYzIYnuQFAkrqTemB0n327c9JXNfJLb2IXrvlsw1Jramna0nwkTkJ5ea3cyYoQUhUjdliU+3dJX9L8578mHMhNLcwpCCCGikYW5Wsn7j5jom4j6hvrCHwMSbm/VwUqa2Nunkyj23AmKCkpMe5kLT7KmY2AIQkiQn3Fk5bbYxwUEur1mCWaGEEJiTnHzVQKdCASwzo7BYLQygDUHL40e2zXmqxdXZtNJOpbuo+f18aKwup27+zHI0IAWuOrB0RFUhBBW8e5Vta45EZUiRCASv7hOEfXFlCSwC7n20/ffXbb7bWrsj+GT5uo+iZ/dRSWub8uXo+XLFfXhRH0jvQ85+TzkTEIIL83P5+kb6hJRqWgZgtSHsem91Z1EseeO9MSQVlxQhCFLIkLcF5d+f9V9ZNHSKfG9/rhw0M9Cs/zE6K6XEUI4u6TRKZ4i58MBVJrKjLoAlUXQDwge9Cxq4b5/cqv4OL8i+9ru4097+HsYWo0e55iwc3daOcYrZf0a2m/O2ffiR6uIlmJKYnknpnhOO/yCrWHm4GpvrIZjCKZxSIHUPegbRtyOfekVGK/g6uZfngeMH6QjxftwTq2Y4btm9yb23JHdxgURTu+Iyarlf8w4umbBsQw+p7KKYObg2EWj5u3tvb/frWVX16AmTrH4moDOCAIYaHNExqRDf640vjjPx1Jfx4QZGJkz4uiZZU5qRNs5h/f2uT3FiW7qOCG26/bD82yb+D6KK0mym711CelXfwsD4+5Bf1pv3TW1C3ybpaHmGPH7dofLwUy6ueead+OO7x5n0lSHi6jv3L+nEREhNXsvz6cr3eb+3WjuX7N7E3uWqX2/jV6j9etQa7rdyGP63x1YwLSeuHZm6foeDJs+E45ozNkUXLBzxZ/l3Rqf4qZrAjohAo7Dz9aO7ODBg2lpaZCRGXQ2c+fO7dWrV1hYmKIrAtoQ/GYFAACgkiCAAQAAUEkQwAAAAKgkCGAAAABUEgQwAAAAKgkCGGgPn/N6kMlkMlmdMS/u70/5O+oTZEidKQN/f3iEbfjNlq9zzn+0rme/bf8JZGiBCuLebHzYr7fz4vAtz34iObELZNgBomAlDtAuSMw1qen/c/v8fcPLXsbG4t3JCMHFqO00OuwS8cqKKrXoBpS2rVMzFdD0WFn3xRCHLHEr6GygBwYUoy5/B+9Tgoy+Q4aPrM+UIS4BB152f1eIu5UJvavH1AOPq0QfX8TzDw41CjwqXMdD8DLK0zTkQrnY9Byf8JIW2w/ck4shhBDv3nLHun93hqQtYnKptG/2k2YqIJJDh/3s6GwfWzq9q+eU7+f1c137kC8x7Uv7H0ugaBDAOjUcQ7fmsi/4VYr541+ZvqNWmvJ/D6sqZsk6KkdymP/H9uF6Q3ekXou/tH243tAdybsDK0/NnRbnsCs1v+jJvp635sw69AZDVQnfTvqJE3Y5Oy/9UN+Us8mi+TAJpsNHuz6Mu/kRRwjLiYvLC5gQoJNzdGUUe/rlrJL3z454P1j3U2KzPT28QMznVv713eIng2KeF71LXqF1eM2h5/IYf1y3DnXrhrp2lf0Pk4lkyiEgyNw7bcmTQccyCt8mbTQ5NXlpbCmOEELclOM3nY8+u/ud6wcxB4GfsTN0bV7wn1kFGTGj3qxdfPQtX9zhbXisXtrVndzk3SO1pa7Ap3Wceayo0E1lM+Je5aXt6ZF4OrVRBlRuasw958jjf91L+dHsROSpN1jDAqDDgyHETg3j4oX3+dxy8T9eC+83zN7bVPnyVwKjniQkgeD55r4aUXWLDFFHH88/7dhUUbHJU2aYno6lzbgyrYeOGnIJWzt5dzBb5C1ERuBohx/jEquDR5XFX8oJWDJIh0gWk55DonZM2nL7NsrObu1OHjxAkyc3U6bhYX/7v9eKzX7SbPqV+hw6vLRTZzjBx6cytdSQ+8Ilo3atbti4lqR9AR0TBLBOjUQlfJOow/ko/r++ZqM18sSWJ5KRlllzl/VGN2P4j5sqKjYBB6ekmG3ez0L4fpKFtQXp3y/qYBk4ymZn3D22+5tLrwMWDdBGSFDTOD1HE4TLqbVj0pbr11FBQWt3Ym3dfJmGh533zxLFZj9pNv3K55LvC4pNverWt6QwLOikhj2slqR9AR0TBLDOjkIjUGgtuAC0tHzLiU3AQU020XmXkydA+iSEBPlv8xtczYg2IwPNRl263CcnO2C+vxbC358Ia5Se40uflgHlFRWWYNbSJ225MrtLa5uooYFsbVu7E1koPPtJsxX4XNLASO/9u0IMMYgI8YoKigX0Rs2RPu0L6JjgHhhQAvUJMnBOLUdsAg6K94SvKo/+cOIFG2NnHos6+arhrSiS3ahA3YtrtmUGjO+vgRBeKyY9x2cEHZpG1t3Et7U4+9nBA9fYCEmftEWVKTz7ifTJXMh9xn+NxWz/I7sWq3p6cM+lUhghBI1AAAOKVp8go7buH5dMxCTg0BrwQ/Qi0t4AazOn0Nv+axa6M7S+/PlNchg1Qvstb8g4HypCiGghJj3H52ugmvPMdaNy1rjZdvf7tnzS6m/sDMkEaZO2tPfxkSuFZz+RPpkL1XP98SXEXX5Wlp4rCoJmeWlT1ZtN+wI6GUin0sFBOhWgomrf3Ev82G1wTxMiQty7y3r9yLx1aVaTqcsagXQqnQH8aAEAKCNi3rkFwatinhaVF93fG3nBaLC/IdzyAl+CAAYAUEYUnw0xy7VPzxsxMGhDuvevJxd0k/igBuiMYBYiAEApEXR7z9rz9yxFVwMoMeiBAQAAUEkQwAAAAKgkCGAAAABUEgQwAAAAKgkCGAAAAJUEsxA7OC0trWPHjp09e1bRFQGgXbHZ7H79+im6FqBtwUocHRyO4x8/flR0LQBQAD09PQKs99uh/R+IHcJtByKXDwAAAABJRU5ErkJggg=="/>
          <p:cNvSpPr>
            <a:spLocks noChangeAspect="1" noChangeArrowheads="1"/>
          </p:cNvSpPr>
          <p:nvPr/>
        </p:nvSpPr>
        <p:spPr bwMode="auto">
          <a:xfrm>
            <a:off x="3707904" y="5498306"/>
            <a:ext cx="1944216" cy="19442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4" descr="data:image/png;base64,iVBORw0KGgoAAAANSUhEUgAAAkAAAAGACAIAAADK+EpIAAAACXBIWXMAAA7DAAAOwwHHb6hkAAAgAElEQVR4nOzdd3wT9f8H8PdltmnSJt27hQ6K0sEqe08FARkqQwW3KI6fAo6vghtx4PjqFwUVUNkoQ0CGyG6BAmUKdEDppM1sVpsmd78/DuKR1TS9pk15Px/+0V6Su2uLeeX9mQRFUYAQQgj5Gk5r3wBCCCHkCQwwhBBCPgkDDCGEkE/CAEMIIeSTMMAQQgj5JAwwhBBCPgkDDCGEkE/CAEMIIeSTMMAQQgj5JAwwhBBCPgkDDCGEkE/CAEMIIeSTMMAQQgj5JAwwhBBCPgkDDCGEkE/CAEMIIeSTMMAQQgj5JAwwhBBCPgkDDCGEkE/CAEMIIeSTMMAQQgj5JAwwhNxDqc+sWTCtV6zET8DncQWSiI7pvUfMeOvXU3Lzv8+5sWyUH3ETJ3DKutp/X9+Q82oK79ZjvIQXDjTYnP/GivsCOQRBEISg67vnLA5vgrz23Sgph5f04gED87Dl0qf9RBxu3PN/25zUVHHgq6dH9+gULRXLYjtnj33+f4crTTevV7P2gTAuL+Hx7SrK898KQq2JQgg1znRhyWCpo897BEfa+80DSpKiKIoiq74fKbQ+xE144YDp1gks174YIPj3ofg5+023XYAs/36UiLj5MC/97fwG+5sgb6yfGsUhRIO+LLJYz1tb9NcXUzuJCABO7HP7mCc1F3x3bziHuP12ufEP/1ZF321d7vzOPILf+dXDejZ/VQh5C1ZgCLmh7sDXnx5UkwCEuNO4Vz//cfWalf/7YPbIjgEERaqPffzEBzn19i+yVBw7du1WJWXIyz3bYP+cW8jS39ccMN4qhcz/bNxw1mz7nLqjH7+5oQqiHnx1ZkcOgG7HS91T48PCk4e/tOaywb6KMuxZtPDPahKEnaZ/tf1Izt7lT2cFEJTl+uqXPzhQDwAg7Pnci0MDzJe+nb/0iuOCD6E2DQMMocaRVecv1JAAhLD/ezt/++TlWVMfeuSZN77ZefiHB6I4QJmvbtuSf1vecMOjwrlgPn/0uJY+0HA+N09HcUIiw/mEowtc27T2aD0F3KjMzCgugPnKpg2nb887SrH1q5VFZk7iA7NGBAIAmBXFFwtKlXWU4xZA84UDh2tIIPxHvv7l8/f27T3s8c8X3i8lACyV+WeqSAAATuyUx0ZLwZD77f9y6pr9S0LI2zDAEGocIRDyAQCAEyAW/fs/DSfqvvmfvLtw4cK3Husjuy2XONG9+iTyqLq8nNMmAACy4vjx6xbCv0efrgKwZynYsO64iQJu3OTFiyfHcgHMBZvW5zETjLy+5n/blCQv9cFpvelWSunDW40URdm2TloJOw6e8tBDU2fe31NK3xuHwyEAgOAHh0joI0TwvQ/fF8axXP3lfzvU2BOGfA0GGEKNIyKGjesjIYAy7n518Jhn31+x5/wNIwkAoq7T31ywYMHb8yekcm97Bb9L316BHMuNY7lFFgAwnMw50wC8u/tkBzkowCyXNqw7ZaKAGz9+yqBBUybEcwEsxb9vOG6yPoWS/7XjWB3FjRo2Movv1j3zMp5cunrNml+/mXUXF8z6G+e3vPXRZhVFCNOemDPWGreSQaP7iQhS+deOXAeNoAi1aRhgCLmBmzr7hx+e6x3GozSXdi59a9bI9KggWXzm4CnPvf/Dn/+oSftX+Pfs241PmC8ePa6moOF8Tp6O4kZm9+7ItX+q+dy6decaALiJE6b0Egp7TZmQyAWwXPt9/b+hYsj5+1g9Rfh1753Ja+rNm/Pf7iaNTJ/waU4tET72m22fDJP+m6Li7r3v5gGpOPS3facbQm0bBhhCbuEnTfn6SMGlA+u/euOJ+wdnxAeCtvTsgY3fvvXEvVldRi3KqbVpgeOE9e6TyqXqTuacMpGVNxsQ+zqqnhpOrV1/yQzA7TBhcrYAQJA9eUIHLoCldPP6Ize7piyl/1zWksCJ6JgodtSH5hLhH9UpMyMl3I8gyOo/Xpow5/eyf8dscOOTOwgIsFy/eEnb1BMj1LowwBByGycoacCUOR8s++3vMyWKmoL9v3z0VL9ILpjK/1rw1CenbMYY8tL6ZgdzSPmx3CvavNyzDcBL79tTYn9S0/G1GwvNAERAlOXcqh9++OGHVecsUQEEgKV8y4bDRgAAIFUKFQnACZIFNf3/WW6nZzfknblSUbbv1a7+oDu/7Nk3t2sYP5Q0iACKVCkcFZIItWFNbo1A6A5Ul/PVC9+fbgBe6rSPXhsRSgAANyhp0PTXBo6Oqoif9YfBdOXgkQqyezzzRcIe/XoIf9x5Oefogdo8LcWNy+6VwJXbnfrI2t+uWQCAqj30xTOHbnvMUrF1/cHPho8SAcCtAs/d+ovS5m9aeaDcwgnu+eCMvuEEADdkwMzJd31x+mSDIu9YoXlc91v/9988pZPRjAi1WRhgCDWOW3dl588ryixE0PX0iYNe6GQd80fWqrUkABC8wCDbtj1C1qtvZ96O/BMblypKLISoZ99MPvxlc2bDwbW/lzqdhEVWbVv3t37UmACOLETKASA1Kg0J4KAfzQ5BXlz92su/6yHo/uB7Nk0PJQAo9fkzJRYAIERi65xpIDWqWgoIjixE1uTGSYRaFTYhItQ4fp+pDyTxCKA0f88dPPCRt/+7ct1vm9YsX/zCvcNeO1hHAUc6bNIIu/d/bnKfXuEcUvHXrhMNwM/o01Nsd2LdvjVbKkkAbtIrR25bmaP+wAuJXACyevv6fToAblznThICyBvFV/Vu3rNk4D39xQRQtVtfmfTil7+s/+WLORPmbFKQQPBTR49KuRWCZFlxST0FnLjOnZreu4ZQ62qN5T8Q8jmkOufDoREOJyETok6PrrnaQFGMpaT4PT/6x0yRyl8mBNAvuZlQdb9NFRNgXUpK89v0UA4AcBPm7K+//YLGPc/EcACAEzr9Nw1FkTeWj/YngBv3/N8m23u7NQ/MdikpY/5nQ0O5tnWhpNu8fTdXvqIoitKsnSQhgBM+a7uhZX5zCLUYrMAQcgcR1Pv1vQXnty5++r4B3TrFBov8JBEd7s4e+uDc5YcKzqx4KNFRazwR2KtfOg8AgBD37JNhOwKRUv25ZoeCBOBE3jOul81UZL++Y0eGcgBI5c71uzVAhA67N9uPsFTu3ZXvYkWq20+R+X9/nt235KnR2WkxQQHSmLTsUY8t/vPckY+H/Fss6g7+eVhPcWRD7+3r14RfB0JtAUFhzy1CvoCSr30wbfoGdeKLf1/8YoCw8Re4c071xmnJD65VJ76478IXAzHBkI/BCgwh30CEjp/zcEeu5dqGH/doGn+6O8iKjT9uV1L+vZ59th+mF/I9GGAI+Qr//q99MDkSKtd/urKYjSlbppPffLFHx+v07MfPdnJnYCNCbQwGGEI+g4iY/NGC4YHGw19+ecjQ+NNdo2p+/2TZP1TsjE/e7BfAxt0h5G3YB4YQQsgnYQWGEELIJ2GAIYQQ8kkYYAghhHwSBhhCCCGfhAGGEELIJ2GAIYQQ8kkYYAghhHwSBhhCCCGfhAGGEELIJ2GAIYQQ8kkYYAghhHwSBhhCCCGfhAGGEELIJ2GAIYQQ8kktE2CWOo1CqTfjRi0IIYRaCosBZpHnb1j01IguMcEioUgaGiLxE8mi7x72xKKNZ5RsbB+LEEII/YutDS2p6m1P939ghaLDkPHjh3ZNjAgOEjTUKmtKzx/8Y/Oey9LHNh7+5t5QonnXGDlyZFFRERt3ixBCbc4ggyHKbD4gElXyeK19L161Zs2a7OxsD17IUoBZLn6Q3e371B/3r5rWgX/7Q+SNXXOGTjw+Iy/39c7cZl0kJiZm06ZN4eHhzToLQgi1SZGzZokOHqz66SfDwIGtfS/e8+STT7700kv33XefB69lKefNhZeKA4d/MNk2vQCAEzHssQmJay8WmKGZAQYA8fHx0dHRzT0LQgi1QSIRAERGRkLHjq19K94TEBDg8WtZ6gPjRkSH6/KPnNU7eMx0LedEZVh0ZLPTCyGEELJiqQLjdZ/5TM+lc0cPKn72iUlDshLDgwOFZp2qpvTcwS0rlq46l/nJV93urEZdhBBCLYutVOF1fmnLPtn77y9Z+sKa9xus3WoEPzR9zMxl+958JA3zCyGEEIvYixVC2n3mp7/P/FBdVnK9orJKUScMiYyOjk+IlQpYuwZCCCF0E+t1kUAamyKNiktQG3hBsgBeM0fOI4QQQo7hRGaE0J2uoqLCYrG09l2gJmOrAqOqtz17cyLzI/Ofvm0i8xcz+qxgZSIzQgi1hOnTpy9YsGDw4MGtfSOoaVgKMMs/yxauqp+wIs9uIvPcd97ZNWfoxAXL5oxq7kRmhBBqCQqFwmg0tvZdoCZjqQmRnsj8qPOJzMUXC8zsXAohhNilVqtNJlNr3wVqMpzIjBC606nV6vr6+ta+C9RkOJEZIXRHM5vNOp0OKzBfhBOZEUJ3NLVaTVEUBpgvwonMCKE7mlqtBgAMMF+EE5kRQnc0OsCwD8wX4URmhNAdDSsw34UTmRFCdzQMMN/VtiYyazSawsJCZ49ijY8QYh0GmO9qWzsy//333++//76zR5VKZXl5Oe7IjBBikUajIQgCPx/7IpYCjBsRHa7be+SsfnQPu92h6YnMXd2ZyDxhwoQJEyY4e5TH4/F4OBofIcQmlUollUobGhpa+0ZQk+FEZoTQHU2tVkdERGAF5otwIjNC6I5GBxj2gfkinMiMELqjqdXq8PBwDDBf1DITmWNTMgAaNKXXFCYLyepkM4QQYpVarU5MTFQoFK19I6jJ2NpO5eR3s59dclBDtx1SNYcWT0yVBSekJkUGhXV99H95KqqREyCEUKvACsx3sRRglqt//fTTzn+MAABk5drZU/5zJOzRz9ds3/nb0tnxR+aOe3ZDFUYYQqgNwgDzXewPrSBL1n37B3fauj/+O05GAMDoe7OoHv0XLb8w6T9dcEswhFAbgwHmu9jvniKrK6s5XYcMkN5aOErQpX+2pPhSEe7IjBBqYxoaGkwmU3BwMA6j90XsBxg3MS1FqKxRWJsMKW11tUEkCcCVEBFCbYxarQ4KChIKhViB+SIWA8x0eOGwfqMmP/Z+Pj/i9OKXfrpKAoBFeeanF9/bIxszLhtH0yOE2hiVSiWTyQQCAQaYL2KpD4w/YP6aFYOvFBYWFhZeyCnUi3Q5B843PN4Bdrw0+KntqS+vfW9UIDtXQggh1qjVaqlUigHmo1gKME5E9wmPdGccIOvrLUIAMmvO5gtf9e8kxeEbCKG2hw4woVCIfWC+qKUWeOIIhRwA4MT1HNRCV0AIoebCCsyn4SIZCKE7FwaYT8MAQwjduTQaDT0K0ctNiEajcffu3d68YrvE1oaWZ395++czLvbT4Wc+/O6MDFyRHiHUlrRWBZaXlzdq1KhZs2Z9/fXXAQF2uygi97AUKYS/sP6fbct2XNYJguPigu1HzAvrhy2ckcHOxRBCiB1qtTo6Otr7AabX6wcMGAAAPXr0WLduXUYGvjt6gq0dmVOmfLZtxNAnMiblPbb15MJMLLUQQj6AWYFRFEUQXlpwwWAwhIaG/vjjj7/++uvw4cP3799/1113eefS7QmLfWCEdPikYVJcbwMh5DPoACMIgs/nNzS46AVhmcFgoFsOp0+f3qtXr+LiYq9duj1htVQS9H5x2fsQj3O+EEK+gV6JAwDoIkwg8NKKQXq93tr15eXsbE9YDTAiOOu+sWyeECGEWhJdgcGtAPPadfV6vUgkor/GQfwew2H0CKE7V2sFmLUJ0fuXbk8wwBBCdy5mgHlzKpjBYPD396e/xgDzGAYYQugOZTKZLBYL3ZTn5R1VsAJjBQYYQugOpVKp6PILsA/MN2GAIYTuUNb2Q8A+MN+EAYYQukPZVGBe7gPDCqz5MMAQQncotVpNTwIDr/eBMZsQcR6YxzDAEEJ3KGxC9HUYYAihO1QrBhgO4mAFBhhC6A7FDDAvbwmGfWCswABDCN2h6N0s6a+xCdEXYYAhhO5Q2ITo6zDAEEJ3KJsA83ITInM1egwwz2CAIYTuUNa9VMC7w+gtFovZbBYKhfS3WIF5DAMMIXSHaq0mROYIDvrSOA/MMxhgCKE7VGsFGLMDzMuXbmcwwBBCd6jWGkbP7AADDLBmwABDCN2hmAHmzfWcsAJjCwYYQuhOZDQaAcDPz4/+1st9YFiBsQIDDCF0J2Ku5Ateb0LECowVGGAIoTsRs/0QcBCHb8IAQwi1T99//315ebmzR5nrSEGrVmBeXoaxPcEAQwi1T99///2pU6ecPapUKoODg63fenM5DL1ez+wDw/3APIYBhhBqn+RyuVKpdPaoTROiN1fiwEEcbMEAQwi1TwqFQqFQOHuUuY4UtPZKHBhgnsEAQwi1Q/X19TqdzkUF1ooBhoM42IIBhhBqh+jay/0Aw2H0vqhlAsxSp1Eo9WaqRU6OEEKNkcvl4DLAWnEYPfaBsYXFALPI8zcsempEl5hgkVAkDQ2R+Ilk0XcPe2LRxjNKkr3LIIRQo5RKJYfDcdEHZj+Io7UqMA6Hw+FwzGazd67envBYOg9Vve3Z/g+sUHQYMv6R+U8nRgQHCRpqlTWl5w/+8cWMPise23j4m3tDCZYuhhBCrtXU1MTHx7uowFp3GD0zwKxXZ+vt+M7B0m/M8s+yhavqJ6zIWzWtA/+2R+a+886uOUMnLlg2Z9TrnbnsXA0hhFxTKBQpKSkFBQXOnmDfB9ZaTYiAW4J5iqUmRHPhpeLA4Y9OtkkvAABOxLDHJiQWXyzA+hgh5C0KhSI1NdUnhtF7+ertCUsBxo2IDtflHzmrd/CY6VrOicqw6EgsvxBC3qJQKDp06FBXV+csGNrOWohevnp7wlITIq/7zGd6Lp07elDxs09MGpKVGB4cKDTrVDWl5w5uWbF01bnMT77qhu27CCFvkcvlmZmZMplMpVJFRETYPGqxWAwGg0QisR4RCASttaElYIB5iq1U4XV+acs+2fvvL1n6wpr3G6zj5wl+aPqYmcv2vflIGuYXQshrFApFaGhocHCwUqm0DzC1Wh0YGMjh/NsE5c0+MKzA2MJerBDS7jM//X3mh+qykusVlVWKOmFIZHR0fEKsVMDaNRBCyC1yuTwkJCQ4ONhhN5hNBxi06jwwL1+9PWG9LhJIY1OkUXEJagMvSBbAw5HzCKFWoFAoQkJCQkJCHI6kb/UAwwqMFTiRGSHUDjGbEO0fdRhgZrOZoryxfhAGGFtwIjNCqL0xm806nS4oKCgkJMRZEyJzCCKNnk0sFApb9N7q6+s5HA6Pd9t7LwaYZ3AiM0KovVEoFDKZjMPhyGQyhxWYWq22qcDgVoq0dIDZd4ABBpincCIzQqi9oTvAAMD9PjDwVorYD0H02qXbH5zIjBBqb+gOMABwvw8MvDUVDCswFuFEZoRQe0OPoQcAF8Pok5KSbA56ZyqY/QgOwADzFE5kRgi1N9YKzFkTos06UjRsQvQ5OJEZIdTeMCuwttYH5rAJ0ZububQnOJEZIdTeKBSKsLAwcNmEaB9g3tnTEiswFuFEZoRQe2MdhRgYGGgymeyzoa1VYBhgnsGJzAih9sbaBwYA9FSwyMhI5hNaN8AcVmC4oaUHcCIzQqi9sfaBwa1uMGaAURSl1WqDgoJsXoWDOHwOSwFGT2T+wPlE5rUXC8zQaIDl5OSsWLHC2aMkSeKHFIRQo5gVmP1qUrW1tSKRiMu1fT/yTh8YDuJgEUsBxo2IDtftPXJWP7qH7V/m5kTmru5MZA4JCenevbuzR5cvX27/bw4hhGzYV2DMRx22H0JrNyHq9Y7WgUAuta2JzKmpqampqc4enT17NnMDOoQQskeSpEajsUaUfYA5nAQGbK/EsX379uzsbHowJJPBYHA4ANLhcH/kGk5kRgi1KyqVSiKRWJd7t29CVCqVwcHB9i9ktwL76KOP5s6dO378eJvjDvvA+Hw+9o94ACcyI4TaFWYHGNwahch8grMmRHaXklKpVA6LKhxGzyKcyIwQaleYHWAAEBISUlpaynyCiyZEFlNEqVSqVCr747gWIotwIjNCqF2xqcBaaxCHSqVyGGA4jJ5FOJEZIdSuWJfhoNmvJuWiCZGtQRx6vb6+vh6bEFsaTmRGCLUr9k2I9hVYTEyM/QtZTBH6iliBtTTckRkh1K7YV2BuNiGyOJuYji5nfWBYgbEFd2RGCLUrSqXSdROiRqOxX0cKAPz8/NhqQlSpVH5+fs6aEP39/W0OYoB5pm1NZEYIoWaqqalhDuKQSCRms7m+vl4oFNJHnM0DY3EyllKp7Nixo7MmRKcVGA/fJZsGJzIjhNoVm1GIcGsqWFRUFP2tF0YhKpXKpKSko0eP2j/kqgnRrm8MuYYTmRFC7YpNHxjc6gZzJ8DYakKkK7CdO3eSJMlcAI+iqLq6OvsmRFzM1zMtM5E5NiWD7fMihJA7bEYhgt1qUs76wFhciUOlUoWFhYlEIpt9WwwGg5+fH0HYTinCPjDP4Nq4CKH2g6IolUrlsAKjv9bpdHw+39ofxsRiiqhUquDgYPtVrBy2H7J76TsKBhhCqP2ora318/MTCG7ruGAORHS2jhSw3QcWHBwcHBxsM47D4TpSgDsye4qtDS3P/vL2z2dc/P75mQ+/OyMDB3IghFqSfQcY3D6X2VkHGLC6EodSqZTJZDKZzCbAHM5iBqzAPMVSpBD+wvp/ti3bcVknCI6LC7YftiGsH7ZwBnaMIYRalH0HGNy+IL2LAGO9CdF+DjU2IbKLrR2ZU6Z8tm3E0CcyJuU9tvXkwkwstRBCrYBODpuDISEhJSUl9NcumhBZrMDomLSvwJw1IbJ46TsKi31ghHT4pGFSXLAXIdRqHI4wZPaBNbMC+/DDDwsLCxu9DWuA2Vdg2ITIIlZLJUHvF5e9D/G4ZhRCqHU4DLDw8PArV65YLBYul9vMQRybN2/u3LlzcnKyi+dYLBatViuVSu2bEJ31gXl5HpjRCH//Dfn5kJ8P58/DAw/AwoVeuzibWB2FSARn3Tc2S4ZFGEKodTjMpwEDBkRHR7/99tvgfB0pcC/AampqHC4QZXMPgYGBHA7H4SAOh31gXC6XIAiKouwfaqbDh2HRIrjVgAoAsHcv3H03jBkDb74JGzbAP//Ae+/ByZOsX9kbcBg9Qqj9cFiBcTic1atXr169evPmzc1sQlQoFI0GmDUj3Z8HRl+dJNnc+lehgMcfh4ED4fXXITkZHnoI9u+Hxx6DkSPh6lW4+254+WVYsQKeegpIEubMgRZIzxaHoy0QQu2HVqsNCwuzPx4cHPzrr79OnDgxLS2tR48eDl/b6EgKk8mk1WobDTCVSkVXgQ7ngdmvI0UTCAT1KkoEQFmgma1YFAUrV8LcuSCXg1AIQ4fC3r2wbh2sWwcA4OcHCxbAq6/eXDp44kT44w/IyYFVq+DRR5t3Ya/DCgwh1H5oNBpnXVx9+/adP3/+gQMHPO4Do0eCuBNg1grMPsCcVWAPSj5UXQAAqL3WrDrswgUYPBhmzQK5HIYOhbNnYccOKC6GefNAKoUhQ+DMGXjttX8XvpdI4JNPAABeew1qa5tz5VaAFRhCqP1Qq9UO1zmkvfTSS2VlZV26dHH4aKMVmJsBRjchGqpIMRlq34QokUgcviqUG09wKQAI6uhhXWEwwDvvwJIl0NAAERHw6acwY8bNh2Jj4eOP4eOPHb9w6lRYuhQOHYKFC+Hzzxu/UGUlXLgAZWVw/TqUl4NcDmo1qFTA4cDWrRAd7dntewIDDCHUfjhbqJdGEMRnn33m7NFGKzC5XE4QRKMBpimt71b2+Mb+Wq5fkEZ1W1Gj1+sjIiIcvmod5+U3u8bAIfCsAfHGDbjnHjh9GjgcmD0bPvgAnNSZDhAEfP01dO8O//0vPPEE3HWX7RN0Ojh+HHJyIC8PTpyA8nLH5+FyoaYGAwwhhDziYpR8o9wJsKioKIf7LNNMtdS5b+v9fhjnb+YSPEiZLNB9oDWbzbxbDXYumhB5Ai4FHjYeXrsGI0dCQQGkpsKvv4KTPj5XMjPh6afh22/hlVdg585/j2/eDAsXwvnzYLH8ezAoCLKyICEB4uMhJgbCwkAmA6kUYmMhPNyzn8BDGGAIofbDdQXmGo/HI0nSZgcvJrlcnpKSUlFR4fjSReRfj+u1JSQAx5Ry9cHvMwITOUH/DaK3VrHUUdf3mOu0DQ7ngQEAn893fxTiihWwZQtkZUHPniCVwgMPQHk5dOsGO3d6HiHvvAOrV8Off8Kff8Lo0QAAhYXw8MOg0wGfD927Q+/ekJ0NPXtCSgrYbQjTOjDAEELtR3MqMLhVhPn5+Tl8VKFQpKSkXLhwwf6hyiPm/bMNploqJJ27W7C429iOgYlZcGsgYlhYWMH6hmMLjEkh4wMCHKejQCBwZx6YVgvPPAOrVwMAbN787/FBg2DrVggMbPxndCY0FP7zH3j1VXj1VRg+HABgxgzQ6eChh+DHH8HJ2MlWhqMQEULth06nczZKwh2ux3EoFIqkpCSNRmOTNGX7zHse1ZtqqYR7+KPXBZQ0nLGGqHUqWFR/HocHCYpBIt3NPrCc142bR2gb9JT10o1WYKdPQ48esHo1iMXw0UfwyiswcCCIxTB5Mvz5Z7PSizZnDiQnw4UL8P338N57cOwYxMfD//7XRtMLsAJDCLUbOp1OIBDw+XyPz+B6SSe5XJ6ZmSkUCm1iUnudpEhIny3s9qofEKBUKq0r4lunggV15KROE1xaZap6N23HJl1QErdwo4knIqhbmcXn88m6Ohf3dvIkDBgARiNkZMC6dZCW5vFP6ZRAAIsXw8SJ8OaboNMBhwOrVjVhMIj3YQWGEGonmtMBRhMKhS4CTKFQhIaG2s/u6jxT8NDJwG5z/egBhPRmYPRDzCd3fMxUYs6nzETNaUvhRhMAdHlGKJDc7E1y3YSo18P06WA0wrRpcOxYi6QX7f77YdAgUKvBbIZ582DQoJa6ECuwAkMItRPNDzDXAxHpzcboTBK6zcIAACAASURBVIqPj2c+JGSsAcvc0oW5nu/VG5e3RrySs/+E/KxFnm8xaakuTwmZl3bRhPjyy3D5MnTpAj/8AE566FizZAn06gVZWfDOOy17oebDAEMItRMtHWB0BdZVOLZgUeDdP1A8keOheMwAY1Zgly9fTk1N5YuJqL68qL62770uAuz332HZMvDzg9WrWzy9AKBrVygogNBQENhvTdzGYBMiQqidaOYQRHAyiIMigR5qIZfL/fShAxUv6XOD9RWOm/sMBgMAWMcx2gRYp06dnF3aWRNiRQU8+SQAwKJFkJ7e1B/IQwkJ4GS6WtuCAYbaqNOnT3/99detfRfIl9TW1gY2byieTQVmlFNH5xvXZ9eu7lK7tlvtbNGaEy9xuaSAzCgJSnb85mmzJTSzCbHRALOpwORyePddyMoChQJGj4YXXmjOT9Y+YYChNurkyZN79uxp7btAvqT5FZhNgJXuaShYb6pTUFwB1KuoTsK+tdfIBv9aZfZ+Z2ew2W+sSRWYNcDMZvi//4OEBFiwAGpqoE8fWLmyrcwdblMwwFAbpdFotFpta98F8iXN7APTlZLjVB9rzvw7Cj9pomDAEtH4XeIZl4MyVlSuE76YvdBfMXab0nDD2UnsA4yuwEiSLCoqSklJcfZCZhNiUREsWQJGI4wZA/v3w9Gj3l6iyVdggKE2qra2FgPM161ataqmpsZrl2tmE+Ll1aZIY7rh/L+dP1whdJzAl6ZyAUDHqdGGFXV+VCBJdLUgvXUzMJp1Htj169eDg4PFYrGzFzIrsE6dYNs2OH8e/vijrQ9kb10YYKiNUqlUGGC+bt68efn5+V67XDObEMv3mwGA6Khw+GhNTU1oaCg42uWLiTmLGRgVmOv2Q7DrAxs71sGq8MgGBhhqo7AJ0dcVFRXduHGj0c1HWNScJkRjNaW6bLFwTWSs3OET6DH04EaA2QzioJ/sToC5sxYiYsIAQ20UBpivy8nJATe2f2RRcwKsbH8DUKAMumyyGB0+gZ7FDI0FmEqlsi7DAQD+/v4AYDQaGw2wJq1Gj2gYYKiN0mg0er0e/5f2Xbm5uWKxWK1We+2KzekDqzhoBgBVyCVnE5mtbYNNCjDr869cuZKamuriBtxZzBfZwABDbRS95rdOp2vtG0EeysnJGTZsmJsV2OLFi69fv97MK3pcgVEWqDxiBgBtRJGzAPOsAoNbU8GwAmsJGGDIc3Pnzm25BiK1Wk0QBLYi+ii9Xn/58uWhQ4e6+S9kxYoVly5dauZFPQ6wmtOWejUV1JEDMr2z7VQUCgUdYFKp1H5HFSubPjAAkMlkZWVlcrk8ISHBxT1gH5gHMMCQ51avXl1YWNhCJ1er1aGhoRhgPur48eOZmZmRkZFuBlhZWVnzq2376sdNdPkVPZDnYi1EuVweFhYGAHw+38/Pz9m/TIVCYR9gubm5ycnJzjZ6pmEF5gEMMOQ5rVZ744bTGZ3NQVGUVquNjY3FAPNROTk5ffv2dd3aZkXP+Wvm35pucPZsN8vguzjSFE7KQwLXAWYdH+/i57JZSgoAgoODc3NzXbcfAlZgHsEAQx6iKEqv17dQgOl0Oj8/P5lMVltb2xLnRy0tNze3V69eUqnUnUEc5eXlANDMvzX9b4bH82SHjbgR/PG7JbJOXBcBxpzg5TrAbOaiyWSy48ePux7BATiIwyMYYMhDOp2OJMkWCjB6RqpYLMZBHL6Ioqjc3Nw+ffq4WYGVlZUBQDP/1s1fCBGcb6disVg0Go3DbSptnqbVah2OQkxrbA9KPp+PFVhTYYAhD9ENPi0UYHRvvEQiwSZEX1RQUCASiWJiYtwMMLoCa+bfuvmbgYHzAFMqlUFBQVwul/7W2c+lVqslEolNXxfdouhOEyJWYE2FAYY85IUACwwMxCZEX5Sbm9u7d28ACAoKqq2tbbSwKC8vb/7fuvl7qYCT/cCAMQSR5iLA7EeR0EewCbElYIAhD7V0gEmlUqzAvMnZ8HEP5OTk9OnTBwB4PJ5IJLJJprfeequ4uJh5pLy8PC0trS1XYPYBZt3ly4qiqL1799qM4ACA4ODgiIiIRps3sQLzAAYY8lBtbW1kZGTL9YFhE6KXjRgx4sSJE6ycyhpg4KhY+e23344dO8Y8QgdYM/vA6A89TXgBBQeeM+yfbWAec1GB0Qsh0mx+KIqiNm/e3L179+++++7jjz+2eW1ycvJ9993X6O3gKEQPYIAhD2m12uTkZOwD8xVHjx6Nj49//PHHf/vtN4dRUVNTc+3ateZfSKvVFhUVZWVl0d/aB1h1dbXN9EFWKjD6Q4/7zy/e0nBtR4P8jIV50FkFxhxDD3Y/1MMPP/zee+8tXLjw5MmTQ4cOtXltSkrKsmXLGr0frMA80DIBZqnTKJR6M36aaM+0Wm18fLxer3c27Lg56BFlGGAsKikpSUtLy8rK+u6776Kjo+2Xvaitra2oqGj+hU6dOpWZmSkQCOhvbd7rzWazUqm0CbCysjIvNyHWq6i8D4wAkPWykHncRROiiwps165d27ZtGzduHNGMXZMxwDzAYoBZ5PkbFj01oktMsEgokoaGSPxEsui7hz2xaOMZJf5Z2h+tVhsUFBQaGtoSOxZiBcY6jUbTsWPHOXPm7Nq1q1evXqWlpTZP0Gq19GjAZiooKGAOWLCZCiaXy0mSZAaYyWRSq9VJSUnN/Fs3aRBH7ttGo5wK78FNmihgHnezArNukgIAJSUlfD4/Ojra0xv/99IYYE3lyaQ/R6jqbc/2f2CFosOQ8Y/MfzoxIjhI0FCrrCk9f/CPL2b0WfHYxsPf3Bvq+YcT1PbU1tZKJJKIiIgbN27ExMSwe3KNRpOQkIABxiLmNCn7IX8kSep0OlYqsKtXr3bs2NH6rU2xUl1dHRoaygywysrKiIiIoKAg+791fX29UCgE92g0mqioKHeeWbqn4dofDTwR0f9TEXH7Z3gXfWApKSnWb5k/1MmTJ7t37+7mTbqA88A8wFKAWf5ZtnBV/YQVeaumdeDf9sjcd97ZNWfoxAXL5ox6vTOXnauhtkCr1VoDjPWTYwXGOmYLm32AabVaiqJYqcCuXr06ZswY67f2AZaRkXH8+HFrwVRWVhYbG+vwbz127NiFCxf269fPneu62YRYr6Jy3jACQI/X/SQJtk1Q7o9CZD3AsALzAEtNiObCS8WBwx+dbJNeAACciGGPTUgsvlhgZudSqI1o0QDDPjDWMSuwoKAgjUbDfLS2tpYgCLYqsA4dOli/tQ+w8PDwpKQkaxFWXl4eExMjkUjsh5ZUVVVduXLFzeu6NQqRgtz/GI1yKqovr9N0gf3jIpHI4QgXF4M4WAwwrMCaiqUA40ZEh+vyj5zVO3jMdC3nRGVYdCSWX+0L/QkaA8xXuG5CrK2tjYuLY6UCKy4uZjYh2vSBVVVVRUZGJicnWwOMrsD4fD6Hw6mrq2OeSqVSlZSUuHld+0UI7ZXua7i2o4EfQPT92B8cdWmEhYU57NO1LkVv/aE0Gg1dMJ06dapHjx5u3qQLWIF5gKUmRF73mc/0XDp39KDiZ5+YNCQrMTw4UGjWqWpKzx3csmLpqnOZn3zVja3uNtQ2WCsw++EAzYcBxjpmgEkkkurqauajtbW10dHRarW6mdOB9Xq9TqeLiIiwHrGpwGpqasLCwoRCoU0FRt+VVqv18/Nj3rP7AebOnYfcze1wH7/j/QJxrOPP7uHh4Ta/GZpNBcbj8fz9/bVarUql4vP5bva9uYYB5gG2UoXX+aUt+2Tvv79k6Qtr3m+w1sEEPzR9zMxl+958JA3zq53RarV0BZaXl8f6ybEPjHU2TYgFBQXMR+l6Ojo6uqKiojkBdu3atYSEBOZocvsmxKSkpLCwsJycHPpIWVlZdnY23Aowa6HT0NCg1+vZDTBRJGfgVyIXTxCLxQCg1+sDAgKsB0mSVKvV9pukqFQqttoPAZsQPcJerBDS7jM//X3mh+qykusVlVWKOmFIZHR0fEKs1EFLM/J9Wq1WLBZzudyWG8RBj0Br0lA05AxzlDm9RCHzUbqejomJKS8v79y5s8dXsekAAyd9YIGBgT///DN9pKKigh6DHhgYyPy8otFoCIJwf241K2shAkBYWFh1dTXzp1Cr1WKx2GajFvrnOnXqVLdu3Zp/UcAKzCOs10UCaWyKNCouQW3gBckCeDhyvt2i3y8CAwNZD7CGhob6+nr6IzC9owoGWPMxdyuWSCT2fWBBQUEBAQHNHMdh0wEGdgF248aNiIiImJgYmz4wABCLxcwAU6lUcXFxFRUVFovFugy8MyRJ0hMTm3PzNLobjBlgcrmcOYuZRv9ceXl5c+bMaf5FAaDRnxHZw4nMyEP0Z3ZnfQbNQUcj3QyFC9KzhdnCZj8Kkf5rRkdHN3Mcx7Vr1xITE5lHbAZx0H1gMTExGo1Gp9NRFFVVVUX3IdlXYGFhYWFhYe7ckk6nE4lENvuYAMChlw0b+mhN2iY0zdn/k7YZQ0+j1/NlsQIDAPv7R67hRGbkIboPLCgoSK1Wm81mz3bCdcimVsA9LZvPZDI1NDRY+3XsPxZoNJrAwMCwsDD3h607VFxcPGDAAOYR+ybEiIgIgiA6duxYVFQUFRUlkUjogRs2+5cqlcrg4GA/P7+SkpL4+HjX13W4m+WNY+bizQ18MUE0JRfCw8NtBiJWVVXZL7Qhk8ny8/MFAkHz1+Cwas5KVHcmnMiMPET3gXE4nODgYLlcHhkZydaZmbUCjuNghc37u8OJzOHh4TExMfv372/Ohez7wAQCAZ/Pp4dF0H9KOkfpkfQWi4VuPwS7vzV9z+Hh4SUlJTahaM/BCA4KTi6uA4AuTwv5AU0IBroPjHmkoqLCfpyhTCbbs2cPKwPorbACayqcyIw8YTQaeTwen88HANangtkEGDYhNp/N+7vDicz0KETWmxCBsXtWTU1NeHg4fTA5ObmgoMA6ggPs/tb0LSUkJLgzjsM+wK6sMdWcsviHE3c91rRhZPZTwayNnDY/1MmTJ1lsPwSswJoOJzIjTzBHfLEeYDYzlrACaz6bCoxumGUO2qb/oDExMc0ZxCGXy3k8nn1Tnkwmo7vB6BEc9MHk5OSioqLS0tK4uDjmXVlfRTchJiQkuDOS3ibANMXkiQ/qACD7bX+eqGmpYN8HVl5e7rAJ0WKxYAXWulj6ffG6z3ymZ+FHowdNf2vpb/tyT52/UlhwMf/4gW0/vPfEsEH/dzzz2Vk4kbk9ofv86a9ZDzBmOtoEWF5e3ueff87ite4QNu/vXC7XZs0kukczMjKyurra48HcV69etS+/gNENRo/goA+mpKS4rsDoe05MTGxqBUaZ4fArBrOBSpooSBxj3yjUCPcrMABgtwLDAGsqtn5fvM4vbdm3fGbc+aUvTB7Wp3t6p5TUu7v2Gjz+2a9OhE5btu/3F3Aic7vSogFmM4iDGWDHjh3btm0bi9e6QzB/pTSH7XV8Pl8qlXo8rNRmHXora4AxK7CkpKSioiLrGHqwG8RBV41uVmDMEvP0kjp5vkUcx+n1jp/rVznkfgUWExPDyhocVtiE2FRtayLzzz///OKLLzp71GKxOHsIeVlrVWCVlZWsrNd3p7Gf5Et3g1n3waE3xwEAuhXRsyE59iM4aA4rsLi4OIVCUVhY+NBDD9FHbIbRWwOstLSUJEnX1Yn1B6xXU+e/qye4MOBzEV/sSR64WYF17dp1wYIFHpzfBazAmqptTWSeNm3a2LFjnT161113MddYQ62IbnGivw4PDz979iyLJ9doNNZP5YGBgQqFwvpQRUUFBpgH7EeZ2yzGYQ0AehyHZy1jV69ezczMtD9unQpWXV2dkJBAH+RwOB06dDhx4oTrUYh+fn5SqdThQHYmeiI2AAgkROdHhdJOnPAeHva62wyjN5lMGo3GfiJzeHj4k08+6dklnMEAa6q2NZGZy+XKnMO/btth/cAOAJGRkS3XhGizOkNFRYXBYGDOK0LusA8wh02IcKsC8+wqxcXFriswZhMiACQlJdXX1zObEO0DDADcaUW0LkVPcKHnW34pD3i+gJ2/vz+Px7P+cuj9Nr3z5oNvcU2FE5mRJ5hNiKwvxsFs77JpVqqsrBQIBGVlZTY9Osg1jUaTnJzMPGIzkt76B23OSPpr1645CzB64ShmEyIApKSkBAQEOJvzZw0wehxHnz59XFyarYUQafQ/afqEDtsPWwj2gTUVTmRGnmC+X0RGRlZVVbF4chcVWHl5eUZGRnl5eXp6OotXbPfsB3Ew5zLX1dVxOBx6wcno6Ojc3FwPLkGSZGlpqbWFkMlFBWYtv8AuwKz37KICI81QlWMO6cJ1uBKHx+hWRDryHY7gaCFYgTUVTmRGntDpdPTGEwAQGhqqVCpZXEjbWQVWX1+v1+vT09N9qxtsy5Ytrb4alrNBHNZHrfW0x02I5eXlISEhzN28rKx9YDYVWGZmZmpqqvVbmwCzjox3NpK+ZGfD74O1ex7R531YV15ezmIHOXMxDm9WYBhgTYUTmZEnmIM4eDxeUFAQc6hFMzlbSorujYiLiysrK2PrWi3NYDBMnz794MGDTXrV8ePHX3nlFRZvw75AYVZgzHjzuAnR2RBEuFWBkSSpVCqZAdavX7+tW7dav6X/1mYDVXuNZC7e6LAC+2el6cDzBl05KU3lxo4zFxUVZWRkeHDbDjHHcThcR6qFYBNiU+FEZuQJ5md2YHskvbOVOOhJr/SeVWxdq6Xt2LFDr9c3dZRmfn7+oUOHWLwN1wHG/DjicQXWaIDJ5fKgoCAXiz6LxWKD3rjnUf3vQ7VXttZab9imAissLDz1meH4QiNFQffX/cb/KS5qOJGVlSUQsLbzILMCq6ysxCbENgt3ZEaeYA7igFsB1qVLF1ZO7qwCswbYli1bWLmQF2zcuLF///5NDbDS0lJ2Q9p+qUCbCsz61wwJCdHpdB5sItpogNFbWbo4A5fLHS57vDrPAgD573ATgm7uq5mQkHD9+nWKoigzcT2n9osZB3pyJxNc6LvIP3myAABycnJ69+7dpLt1LTw8/Pr16/TX3qzAMMCaqm1NZEa+wmGAsXJmvV7P5/Otn6abWoGx25nfTEajcdeuXevXr3/55Zeb9MLS0tIbN26wuEmN63lgzCZEgiAiIyMrKiqcpZEzV69eHTJkiMOH3Awwo5waL34DAIKSOJoimMz7mGwADh8CAgJEIlFNTc2ZVwMqDlE9uZNJTsPw/wXFjbjZ5Z6bmztr1qwm3a1rYWFheXl59NferMCwCbGpWA98gTQ2JSN74Mh7RvbtJAOTyYJ7WbZHzEYnYHUkvU2tIBaL9Xo9vews/VbiOsD69u1rfetpdX/++We3bt0GDhxYXFxcX1/v/gtLS0stFgtbnwlIktTr9TaDOAIDA5mDOJiPetaK6KIC8/f3pyjq+vXrdIAZqynFOYvinMViuu1pJxfV+UOgtGf9PRvF3OD6SHPnS6tu/tLoVkRxZ9N1yxn/vtU/WGZZ04uiqNzcXNeD7JuqtfrAsAJrKrZGIZ78bvazSw5q6LZDqubQ4ompsuCE1KTIoLCuj/4vT9WEDVGRD2i5PjCbAONwOP7+/nq9Hm5VYKGhoTqdrq6uzuHLS0pKjh49ysqdNN+mTZsmT54sFAqTk5MvXrzo/gtLS0tlMhlbrYi1tbUBAQE2b47O+sDA03EcFRUV1oWp7MlksiuXCjtZhuyeoV/fu/aPcbo/xulOfmhkPkf1j8UExohZN4RSgjftdK1/WWCHm0O/6HEcmxQfVI/f8MCvKeXE+UuXLtEPFRQUBAQEsJsx1j4wk8lUW1trvwxHC8EKrKlYCjDL1b9++mnnP0YAALJy7ewp/zkS9ujna7bv/G3p7Pgjc8c9u6EKI6w9abkmRBdrRtCfhQmCcPYOq1AoDAbDsWPHWLmTZqqrq9uxY8f9998PABkZGe53g1EUVVZWlp2dzVaAOWxWddaECJ5WYK6b2voFPpT421NJJ6dWHjHz/ImQdG54d270oNum3Yz8NeD3mNn1IiUA1EpKzvX/MnbozRbUxMTEw4cPr1ix4s033wSAESNG7N69m36I9fILGBVYVVVVeHi41wojrMCaiv2hFWTJum//4E5b98d/x8kIABh9bxbVo/+i5Rcm/acLjqRvL2wCjMW5zPbDDazdYNatN+hWxKSkJJvXlpWVBQYGejYPl3V79uzJyMigV8VtUoDJ5XKRSJScnMxWgDnYrdiuCZH51/SgAlOr1Xw+XyQSOXxUV07e0/A6jxJSYZrez0d2vJ8vkDgoNYRSgitroP/WNqGbkJDwf//3f/PmzaN/nyNHjlyxYsULL7wAADk5OawHWGhoqFwupyiKuduLF2CANRX7vy+yurKa03XIAOmtf6GCLv2zJcWXinAiczvi5QrMYYDZv7a0tLR///70eAFWbqap5HK5dc+EjRs3Tp48mf66SQFWVlYWFxfH4mwBhxWYs3lgABAdHd3UCsx1+ZX3fh2PEp4w/h70+sm0RwQO04tmXXjF5p4TExMDAwPnzp1Lfzts2LDDhw+bTCZogSGIACAUCkUikVqtrqys9FoHGGCANR37vy9uYlqKUFmjsDYZUtrqaoNIEoCtu+2FyWSyWCz+/v7WI16owAwGQ319Pb22UGxsrMO5zPRbf3Z2dmu1Ig4dOjQ+Pn7+/Plnzpz5448/Jk6cSB9vUoDRmxS3dIBJJBKDwUCvn2ITYJmZmUeOHGnS7kWuRzqoCy0NPMOv8tddj0IExocVm3sePnz43r17rUdkMllaWtrRo0e1Wm1RUVFWVpb7t+omuhvMyxUY9oE1FYsBZjq8cFi/UZMfez+fH3F68Us/XSUBwKI889OL7+2RjRmXjaPp2wub8gsAwsLC5HI5K6tJOQsw5luJiwosLi6ud+/erRVgZWVlGzZsIAji3nvv7dKli/WGo6OjSZJ0M+NZDzCHTYgEQYjFYroIswmwLl26xMXFNWmynetK5Z4N4gtDvlJbqjwOMH9//65duzKfOXLkyN27d584wfIUZiu6G8ybY+gBK7CmY+n3xR8wf82KT1+e1DtBoLiQc1kv0uUcON8AUL/jpcFPbQ9+ftl7o1hbKRq1NvsA4/P5bK0m5SzAmG8l9m/ummKSNENpaWlsbGyvXr1apRvMaDTW1dX17dt30aJF169ft9k52v0izBpgHm9rYsPZ3DhrK6LNKEQAePHFF7/88kv3L+H6jV4oJSSRfADwOMDs0QHWEh1gNGsFhk2IbRlLgzg4Ed0nPNKdcYCsr7cIAcisOZsvfNW/kxSHb7Qj9gEGABEREVVVVcyV7jyjVqtt3gobrcCqcs27puo73MenmxCzsrLy8vIa3cOXdcw3Oy6XaxMJdICNHDmy0fOUlpamp6c3Z1sTG40GmM0gDgCYMGHCK6+8kp+f72brXEVFRXx8vIsn0FtT2heCNiQSCR3bjQZYr169ioqKtm3bNm/ePHfusKnoqY1ersCwCbGpWur/cI5QyAcATlzPQZhe7Y3DvZfY2tbS/p1LLBbrdLqysjJ6mpGxmoqJvK0PLDCRwxMRV7c1BJSkxsXFBQcHR0REOJx31aCjtNdJm/+MNZS6gLSZVOuB8vJyFxOh3K/Arl+/Hh8fT/+GmXtOesydALP5g/J4vNmzZ3/11VduXsL1JDAAkMlkjZZfcOtvDY72f7HB5/MHDRp07Ngx1kdw0MLCwmpqary5lwpgBdZ0uEIhajIXFZhnJ2xoaLDu2u5w1T5jOZeoCE5u6Ll7hr7yqDllakh1dbW1xhJFcnq87pf7lnG0eV6ofyQA9O7dOzc317o24+HDh3v27Gm6wd86Wmc2Op6RmPKgoO8if+aRsn3mgy8aYgbxujwtDElv/FOY636gjIwMNxvlrEFIF5rN36dRo9Hcfffd9setO6o4/ETy5JNPpqSk2GyA4kxlZSU9wN3KWE35h/9bT8hkMnfOY909x2G/nY2RI0eeOXOmhQImPDy8sLDQm3upAAZY0+HvCzWZwwBrTgW2Zs2a6OjoqVOnHjt2zP6dK+RGetzmWXHHJ4hOZ1YeMXN4EJktkMlkzMt1mi4IzabEnJAzHwIA9OrVyzqO4+TJk0OGDJk/fz5fTAQlcyTxtv/5hxJBSZyofrYf5gguWOqpa9sb/hiny//c8cIfTK6bm+6+++6CggJ65LcLJElaqxmbltIDBw48/vjjjd6GPWdh4KIPDACCg4OnTHxg5X921V5tfGyOTXhfWWNa36v2/Pf/rp6VmZk5ffr0Rs/jfh8YADzwwAOffPJJo+f0TFhYWFlZmTeX4QBsQmw6rMBawe7du0+fPj1//nxnTzCZTC0xsIq2ZcuWr7/+es2aNR73V7FegRUWFj7//PMJCQnTp0+/evUq853LWE2J9/cHIMr9T901MqrbPUlh3Xj+YUTMezHl5eX/vmkSEPp4acXx0JKdoh2TdKGayQnX7mrQUZSgYdasWUuWLPnkk09GjRo1dus97t9VzCDepIOSf1aYLiyvP7e0vuP9gsAOrj7wuR5y7efnl5CQcPnyZdd7Sd+4cUMmk9ErwdsE2KFDhzwbnOIsDOjFOEiSNBgM1u1JaaQZijaZBp9/v76K9/tubVhXbtL9gsSxfKHM8TssM7yVFyzH3zECQFDSv7+uDh06uLOiMR1g9fX1JEk6mxZtFRoaap1px7rw8PCzZ89GRER4M1SwAmsq/H21giNHjqxevdrZo2VlZbGxsefOnWuhq+/atUuj0WRnZ+fn53t2Bocf2JtTgRUXF2dlZb344otXrlzZt2/fXXfddfMBCo6+ZgCDoEZ6fpXl2c7PEvGj+P5hBDgaiFhdf+1czGoAqDllMRYJo8x3Kcq1H3zwQWJi4vPPP//zzz8/8cQTTZ3gLIrkdH/NL+UBAdkAeR80UoQ1OmcoIyPjzJkzrk9CD0Gkv7YZiHj69Oni4mIP5iq46APTaDRarTYgIMDmbfrEe8ajDzzD3QAAIABJREFUrxnrq3i1vEqOv6XmtCX3beO6HrVbRulK/mywOY9Go+FyufTmk9d2NOyaprfUQ6cZgrhh9hu0N4KeyKxWqxttP2xpYWFhxcXF3mw/BAywpsPfVysoKio6f/68dSEfJoqiHn/8cYlE8tNPP7XQ1XNycr755pvFixePGjVqw4YNHpzBftAaNH0uM2UG1aWb65EXFxd37NgRADgczqBBg7jcmx1OJbsayv42EwENOWHfVlTeFg/2c5lLS0vNGUX3/iYetTpg7Fbx2phZq7cvX7p06dKlSwFg4MCBs2bNmjVrFr2wvTMLFiywD7mur/jxxUTpXw2VR1wtJ9PokGt3xnHYBBgzpPPz8y0Wiwdj6103ITrsAAvN4Eb04g38UnSy78cNL24d+JUodgiPwwP1FUvpHttfAl1+mY1UzuvGA88ZTLVUwj38nm/5Q9PRFVijIzi8IDw8nKIob47gAGxCbDpsQmwFRUVFYrE4Nzd31KhRNg999913arV6+/btgwcP/vjjj/n8Jn+GdU2r1RYWFmZlZWVnZ6ekpEyYMKG6uvq5555r6knsOwbsV5PSaDTbtm2jP+Mrlcqqqip6n8YpvZ4ZIXmm8ojZVEuJYzhdX/W7WnyNDjAbfjIiIJojnlJetOICADBT074CoyvXsK43w69rv7vnzZu3fPly63vQggULBgwYMHv27P79+yckJCQkJFijwnrDH330UVZWFr0C77+3EUJkPC88uaju+Lt143aICSfjORqtwAYOHDh16tTHHnssLS3N2XPoqWz019HR0Xv37qW/VqvVNTU1PXv2LC4utj7BTS4qsGvXrjkMsKRJgqRJAgDocDrxalnRY0/zO9zHt5hAU2QJTLD91Fu8Wz+TWP77UJ2hiuQKoeeb/p0e9rABnA6wtrCpW2hoKEEQXq7ArB/dkJuwAmsFRUVFU6ZMOXLkiP3xt99+e+XKlWlpaampqTt37mT90syVC7Kysvbv3//ZZ5998803TTqJs0EcNhXYmjVrFi9efPHiRbVaHRoaOnz48Lfeeuujjz4S52aX7Gww1VJCKaErJw+9bHiOv153MOTKalP97fvuRPTiTT4iiRxMFRQU2GSDfYAxaxcAGDly5IMPPjhz5kzrET6fv27dOolEsmPHjtdffz09Pd2mS2nv3r0NDQ0OW1Y7zxJKEjjqK5aSnTcb0OyHYzQaYP379//ggw+GDh16+vRpZ89xVoHl5+enp6endUgv/klwZK6xSYP+XVRgVLn0+kZ+tNjBpwdax44dr169Sn/NFUBwZy5PZFslyI9yI41dDFWkNIUzZovY4/SCthRgPB4vODjYyxVYqzec+hyswLyttrbWaDTef//9S5YsYR4nSXLmzJlvvPEG/fH80UcfXbFixbhx49i9+tGjR5krFyQmJu7bt2/o0KEA4H4d5jDAQkND1Wp10Za6E++YZJ24KQ8Kii9fmzFjhs08U51O98YTg7cvPxLZix8QzSnebDq+SBdXk57zeh0A6MrIbvP8bM5Mr9pn81nYWQVm/Xb48OHDhw+3OVVCQsLixYvpr9977721a9cyZxHt3Llz0KBBDrupuALo84F//pK6wI4cANi6devMmTP379+fkZFh/Z1QFOV6yHvxlobUgimfj8t4d+yqZ+dzM7Lv4osJQSDhH0bw/AnrT5GdnW39GZXl2oJ1Jn0leWW/32TqY2leKlEvLOaZsl4WBkQzPn1SUH3KEpTE4YkIXRmpu05y+BDVlweE7Q7XTAGlyVmnxlXn8acTq/bO0nd/zU/WybYC6NChgzXAnKnO+lsnOjjn5edkaVxO85oMAgIC6urqlEplqwcYAISFhXk5wFBTYYB5G93f07dv32nTpjH3jF+xYgWHw6F3iACAKVOmvPrqq3K5nN1RvDk5OU888QTzSGJi4t9//z1kyBClUjl//nxnox+Zn+IdDuLgcDiTw984/HI9UFCVa67KNadyX/SLN5WkNyTc8++7mlgsNkqqed0rxbGJAJA0UXCePJL3Wdn4no/6h3NSpzq4Oh2WNm8lsbGxriuwRk2ePHnkyJFLliyhOx4oivrzzz+XL1/+zDPPOHx+VD9eVD+x2WyeP3/+unXrUlJSzp07Fye4u/qEJWky36b8stQDV3jbyy31cOhlA1AA0GGCYEHlEqgEPf0QwYUuzwi7verH/ClMtdTVJbL5/P1HXzMCgBA60+dTBF5++Kfut6UXQNnf5r8e13N4QJFA3RrkEdGT1+tdP4PEcTVTsN5UtyqDQxKceI25VFS+3yyONfV+z7bjqkOHDsXFxa5/kxXVpXHpce5MlWsUQRABAQFlZWVtIcCioqKa2lqLvAybEL2tqKgoKSlJJpPFxcUxu/R/+OGHefPmWYchBQYGjh071sVgRQ9QFHXs2DH7teMSEhIOHjx4/Pjxu+66a+PGjfbDHEiSTEtLO3XqFP2tg0EcFBx9zTiS9xIQVPfX/fp86B+ayeVbRJar0qpc2z7/zp07W7fTBYDi0kJz9qWBX4l6/sdPHOfgH6TDAIuJiWEO4qAoyvVCGPY6d+4cFBRkbUU8e/asSCQaOXKkSqVSqVQOX6JUKocNG3b27Nm8vLx777330qVLpz+rz33buGWE7vIPZMeIzgCgKSb/eky/Ol1Tc/q21dy5Qhj8jSh7gX/mC8LUqQJN5OX6yIrgu7j0j1xbfDN2rAFWedRctKmBTwhCsi2ZLwr/9v8y7uUbiYuurvObE9bNNipCMrgxg3kUBUCAJJ4T1Y/nH0bcOGHeNlZ34WvSNgwoOL+0/uhrRiCJEwE/Nzy6N6ffwoFfirJesq19ASAqKkqj0RgMBhe/SXb3HJFIJKWlpW0hwNasWTNs2LDWvgvkCgaYtxUVFdEDFvr162ftBrty5crVq1dtxnTMnDlz5cqVLF768uXLgYGBNism0GJjY7dt2/b9999/+OGHAwYMoCeTWp06daqqqsq6Oq19E2KdiipYbzJz6qVPXe7ylDB1quCe30TvKYYM/J5nPxotLS3tn3/+sX5rHYLojL+/P5/Pt18gkcPhWEdy1tTUSCQS5g4v7pg0adKmTZvor3fu3HnPPfdwOJz09HRnYwVXr14dFha2ffv20NBQOoa7zRUG383VlZOqDdEPlP2we4Z+6yht2d9mnojgi237ihLu4XeeKch62a/Ph/5ZH9ctrZ9+33bxpIOS6ecDB/1XBABms7mmpoYOg/jh/MHfin4NmRX+SmHaM7Ch5ON+Tyd0HhJdVFTk4FcUSgz/KWDa2cCHLwVNPCAZ+UvAhL8knWcKAODGZok08LYRfUfmG09+XEcQkDi79i/LN1qtVhTC6zCO7xfiYAgch8NJSEi4du2ai18juyvetp0Ai4iIwHHtbRz+ebyNrsAAoG/fvkePHqUPrly5ctq0adbmRNqQIUPkcrn7+0g1qtGlu4cOHZqXlxcYGPj7778zj+/cubNnz57bt2+nv7UPML9gYuTPASe7f6aKuJlMZWVldYHVHUYEcOxaqTt37tykAAMAsVhs3xvRoUOHy5cvWy/nQWvP5MmTN23aRFecdIABQGZmprMZcgcPHrz//vvpN7W0tLRLly5JU7ljt4qH/xRg6lhCAKfyiJmiIHWq4P59EmmKq/+5+vXrV1FRQXcvcf0IggMAUFFRER4eTv8zIHiQcA9fHEeUl5dfuHAhOTlZKBSGh4ebTCa1Wu3wnDwRQdz6bQskRPYC//G7JEGv5AfJbmvvJTggiuQM+q8oZTpXo9E4HIXI1Gg3GLsr3radAENtHwaYt1kDzFqBkST5888/M8fL0TgcziOPPLJq1Sp3TlteXn7ixAnXz3Fn7wkOhzNt2jRrXULbuXPnu+++Sy8NB076wKL68QI7EtaR9AUFBSkpKQ4vYduE6EaASSQS+7fIMWPGWO+zqR1gtPT0dKFQmJeXp9Fo8vPzBw0aBABZWVnOphsfOnRowIAB9NcpKSnFxcUWi4XgQMxg3j+ZK9Qz12Uv9L/vD3GfD/39ghuZ0MPlcsePH//bb78xDzLH0NPosSqnT5+27oaVlJTUaKeUVVASRxdQYRMGfRf5T8mRJNzDt84Dsx+Sw9RogLXXCgy1fRhg3lZcXEwHWHJysslkKi0t/euvv8LDw60rzzJNnjzZzX0Ff/nllwkTJuj1ehfPycnJ6du3b6Onuu+++/bv329tRVQqlRcvXhwyZMjIkSN37NgBTiYyw+2rSRUWFiYnJzs8P7MJkSTJkpKSDh06uL6l+++/v1OnTjYHH3rooXXr1tH1k2cVGABMmjRp48aNe/fu7devH90C6awCu3Llip+fn3XTEH9//4iICOs7e0VFRWSqtPOjAlmau2MZJk6caBNg9HYwzCP2AdaxY0eHrYjOuFgVNyAgoL6+XqlUNlqBuYjM2tpaLpdrsxJVc4jFYrlcjgGG3IEB5lUmk4m5c1KfPn2OHDmycuVK+/KLlpGRUV9fz6xXnDlz5ozZbP7ss8+cPUGj0ZSUlFiHfd88WEiqC0hDFWk2UMYaSlNEAkBQUFD//v2tDYa7d+8eNGiQUCi89957t2/fbrFY6urq6HWDbDBXk3IRYBERESRJ1tTUAEBFRYVUKm101bsvvvjCfjOO9PT0gIAAehSGZxUY3GpFtLYfAkCXLl0uX77c0GC7YNLBgwet5RctLS3N2obpwd7zQ4cOvXTpEnNlDfufgg4w5r5cSUlJTQowF3OqCIKQSCSNLnjvugJjfctHiURCURQGGHIHBphXlZSUxMTEWNfX6Nev386dO7dv3z516lSHzycIYsyYMdYscSE/P3/58uVff/11ZWWlwyccO3ase/fu1m429RXLnkf0m0dot4zUbuij/fXu2vXZtZuHa+mxc8zRDWd/1I6DBVU55gGdxlw/aLi4UT0y+Knz35pOfFBXvPm2d3nmXGYXTYjAaEV0p/3QhYceemjt2rXQjAqMrmzWrFljDTCRSJSQkGD/oeHQoUMDBw5kHqG7weivPQgwPp8/ZsyYzZs3W484DLDS0tKzZ88yA8z9JkRobF+SwMDAsrIy1wHGnMtsj/UtH+niHgMMuQMDzKusHWC0fv36/fLLL0OHDg0JCXH2EncCzGAwlJSUjB49etasWQsWLHD4HGsHGGWB4+8Yt96rqzhkFgQSQUkc/3CC508IJETsEF5gIgcAxo8fv2fPHoPBQJJkwOXOvLNJu6bpDz7Ee1689tRrvAcDPjr1ad3F5fXH3zUyL8FcTcpFBQaMcRzND7ANGzZYLBaPKzAAmDx5ckxMDPNuHbYiOqzArAHm2fu4TSuiwwA7duxYeHi4NYRYrMDAvQDzfgUGGGDIPRhgXmUTYN26dRMIBM7aD2lDhw49efKks4FntPPnz3fq1InP57/xxhtbt269cOGC/XOsAVZ7jfxnhQkA0h4RTNwvmbBX8sCxwOkXA6eeDRz2YwC9X0ZISEjPnj3//PPP06dPbxG9kTlHKE3hyDpx66MqyiTH87mb058T9njDb8TK2xoSrRUYSZLWrj6HrN1gzQywlJSU6OjoAwcOeFyBAcDTTz9ts62U/TiO0tJSo9GYmprKPGgNMLVaLRAIGm0ItTdq1Ki8vDyFQgEAmzZtOnz4sE3qR0dHG41GawcYsNoHBrf2tHQ9iEMqlXK5XLlc7vBRdieBAQYYagpcicOrbN7WhULh5s2bXU+WFIlEAwYM2L179wMPPODsOdY+EqlU+sYbb8ybN2/79u26MrL6pIUvgrgRfNX/t3ffYU1dbQDATxISwgqbgGErSJChKLJEcOBCbbEORHErigP3qtZqP6o4W0frrFVR6iytIi4cUEVQJCpWtKCCyFCGrEDWvd8fQYwQQgiBJPD+Hh8fn9yTm3PujffNOffc85aVpaamCkfbdLsSBx7SpNmSdG0l/XwRjiIymUzfEe49l1J7LqUihFgsjrv7CDc3t13LpzZ+i76+fnV1NZfLLSwsNDAwEHufTIjJZAqXqX316tWQIUMkVKNZwcHBMTExzaa0l8DGxqbBLBJXV9cGdxOF3a8Gi4XXBzAZxg+FNDQ0AgICtmzZkpqaWlFRcfr06QY3KWk0mo6OjmgAs7S0LCoqkj5jXLM9sPq/JRB2wsQuClNQUCDzkRdLR0eHSqVSqWKeqgagAeiBtasGPTCE0NChQxs8/tVYs6OIjx8/dnV1RQjVFOMBhrOcn8+M7lV83rcyaTH7Zhibz8aPHTsWGBhYfyGzGEyWHL0QQkFBQfHx8bGxsfU3hxBCrq6upqamTf1gJxAIJiYmRUVFkscPkfyGEBFC48ePj4mJodFocrzkNR5CbHwDDCFkYmKCYVhxcbHMAQwhNGHChOjo6ClTpggzRzcuwGAw6m+AIYTU1NTMzc0lP1lcr7i4ODMzU8IAtZQBTMJtsLYYQoTuF5ASBDDxOBxO84VarnEAk0ZgYGB8fLxAIGiqQFZavlXW8LigqrMeFanreEx8kOAjWV2fYDGI7L1Zg6SBDhw40NQSf02h0+kuLi6ZmZmiN36Ek0okjDgJZ9L/999/kgOYlZVVcXFxdXV16wOYpaVlz5495btmnZmZGYlEEl1rMTExsXEAQwh1795dOJNQ5ov42LFjCwoKZs6c2dSiD/v27ROutlxPylHEzMxMT0/PkJAQd3f3psoIRxel7IGJ3dQWkzgggAEpdfwAlpaWJjrRS0q2trYN8iW2Ho7jsl2vLS0tzczMUlNTxW7FMMw8Z0D5JXoxS0CkEMwHqrlvIu/iB3Y/kj3wsKbdBMqtW7coFIqPj09LP3fs2LEBAQHC9Pb1pk2bFhAQ0NRbhDPps7KyJExBRAgRiUQ7O7u0tLTKysrW/36fOHGitbV1K3fSgGgn7MOHD4WFhc7Ozo2LCadTtqYH1qyBAwc2WCJLmnkcCQkJfn5+69evj4yMlJAmkUajqaurNzsaKSGAQQ8MKFDHD2DFxcU///xzi96Sm5ubn5/f1HpCMisoKNDR0ZHtkc/AwMD42OtZ57hJS9glGV90xbKzsx9RT/dZSx10RCv4kc6gI1qOoZpTlozZsmWLsMD+/ftb2v0SCg8PP3HiRIMXPT09w8PDm3qLsAfW7BAiQojJZF6+fNna2rr1WWjDwsJ+++23Vu6kAdF5HElJST4+PmJ7SPU9sPbMuyFhJn11dfX58+dDQ0MnT5585syZqVPF3KoURaPRmu1+oUbPMo8dO7Y+Y7jce2Bubm4RERFy3CHowDr+JA4PD4+0tDTRxCXNEuYbfPr06ciRI+VYE8kT88SqzsfybvJLnwlcUhaxX5PunqlBCB2//Ett38f1oeXx48fWPU16zP6inzRnzpyoqKiXL1/q6OgkJCQcOXJEhgoTicSWhlthD6zZIUSEkIODw9mzZ1s5fiikpqYm90yAvXv3XrFiBZvNHjZs2K1btxpMoK/n4OCQmJhIpVLFDjC2EVtb28TEROG/09LSduzYwefza2pqKioqWCyWp6dnUFDQzp07jY2Nm92V9AGsvgeWlJT06NGj9PT0vLy8iIgIAoEgx2U4EEJ0Oj04OFiOOwQdWMcPYHp6elZWVk+ePHFzc5PyLSwWy8rK6unTp/KtSUtvgOVe4/2ztIZXLUxuokFEWC4hndynIGRO37ETNtdnD2GxWMIZHKK0tbXDw8OjoqKsra0nTJggeZ60HNHp9BcvXrx+/VqaHlhGRkaDuzvKY9y4cWZmZleuXImIiEhPT09JSRFbTLgYRztnPqwfQkxOTv7666/XrVtnamqqoaGhqanp5ubWovE3KQOYtbV1Xl6eQCAgkUhbt25dvXr16NGjAwMDU1JS5Dt+CECLdPwAhhDy8vK6d++e9AEsPT198uTJUi5CKL36RCrSeBnDTf62BuGI4a/G8CcbOBI1rLk0Y3/h1pCQkIMHD27cuBEh9Pjx45kzZzbew8KFC+3t7clk8pUrV+TUguaZmpqePHlST09Pwhx6ISaTiRCSSw+sLRAIBF9fX19f38jISDab3dQzXra2tu/evauqqmrPACacE5iYmDhu3Ljjx483yMLTIrq6utL8uFFXVzcyMnr37l1lZWVaWtrZs2epVOrt27fHjh0LKR+BAnX8e2AIIS8vr+TkZOnLs1isiRMnZmdnSzMXcfXq1aLJQRqora2tn8zWoh5YWaaAQER91lIHH9ViTqXQ3dVoxp+voeHh4YcOHeJyuaiJHhhCyMDAYPr06ba2tmK3thFTU9NHjx5JnsEhZGdnRyKRlDaAiZLwhLKampqNjU1RUVF7dkS0tbVpNFpQUFBMTExrohdCyM3Nrdn7ZELCUcRt27YtXLhQ+MSCjo5OXFxc47ukALSbThHAvL29pQ9gpaWlZWVljo6Otra2za6im5+f/8svv/j7+zdIoFVvz549VlZWvXr1+vbbbx89eiR9AOu7QWN8Kq3Bna16TCbT0dHx/PnzJSUlVVVVTc3B27hxY4P1ztsanU7n8XjNjh8ihNTV1Z2cnIT9MJXm4OBgaGjYYK5mWwsNDY2NjW39AKyVldWMGTOkKWljY5OYmHjp0qV58+bVv6imptaeXU8AGugUAcze3r6ioqKpVW4bEHZoCASCs7Nzs7fBrl69KnzKeMmSJevXr8cwrEGBGzdunDlzZt++fQghU1NTR0dHKetMICLJOaXmz5+/b98+Fovl4uLS1EQ+TU1NOp0u5SfKhTDdszQBDCHEYrGkLKnMHBwc2v8+0NatW5uaV9JGbGxstm7dOm3aNJjjDpRHpwhgBALB09NTyk5Yfe4laQLYtWvXhg4d2qdPnwcPHiQlJa1atUp0K4fDSU5OHjhwoLe3d2Rk5K1btxr/5xdw0KtY3t0VNRVvGgY/yUaNGvX27dtjx46JLtOgcDQaTUNDQ5ohxA6DyWTKdy0l5WRra8vlcpcsWaLoigDwWacIYKglo4j16wo2G8AwDLtx44ZwKT9jY+MjR45ER0eLdsKSk5MdHR0l/GLNieed865IWsLOOsctSOJL2xiEEEJqamphYWHR0dHteYtLGl26dGmw6G3HFhQUtGfPHkXXos35+vpu2bKlM4RqoEI6SwBzt/MrSdC6/13Nwx9r/z3MeRXLy0/kc8rwxiXre2AuLi5PnjzhVuDVBRgSUxA9fPjQzMys/h5A165d6XS6aJi8ceNGUwv1Ynz04Ifa2+Hs2lLc0JnkvUXDbqJUa7OKmjVrFoVCEV3pVRncvn1b7KIVHZWWllYHGAhtlo2NDXS/gLLp+NPo/z3MeX6MW5Xn5IecXpzgim7SsSKOuf3FHOKamhr9gh5qD+3fvOOVPKHPJf7xR68KHENkLYKePdEpTN1yKLm+8NWrV4cOHcqrwstfYZVvsIocbJbJvkcryRVdqrkVuJYZIeNpQcT2yaL759fgWWd5FBoh8wTnwyMBiYL6fKvhMKXFoUvIxMTkzp07ytYDg3nVAID20fEDWPYFXlUepq5P+Lc6yWu8nQXDquYDXluK1Zbgxm6kBoWfpGfM1N2fFslDiIcQsiA5IyKmYUCqKcY/pAsOLro88UK3Hj16CAtfu3Zt7ZzNp90rBbV1HTQd5IQQep/PRwh9fIkMap2EKbjq5VzmpWyoSwKpzSD67dM0cm1Yhxbx8PBozdsBAEB1dfwAFnBCi1OG02yJCxfFZxq8HD5X0jDI44z0LKd/vuk1tyoP0+9OOpv2q7kXdcrieZyP+Kmf//597+LkRbYJCQkIofLy8idPnnj27/1PjAAREc2KqGNN1GYQl323YNWmJY697G9dvFd0/RaV+sXHWQwhuy7EPmZhFB1C7zVUdb3WLgMIAACdVscPYFRDAtWQgBDy8vKKjY0VjuNjGMbj8Ro/u5Oens4czPRYVLf49/1f1B8/ZiGEKLpo2+k1R08dXLly5ZkzZ8aPH5+QkODj46NvpTHq8hd7YLL0rr/4o1/IxsT95/oPbrgAPEWHIMwMCQAAoJU6yyQOhJC3t/e9e/diYmKmTJliZmZGo9EYDIa3t/eUKVNyc3OFZVgsluicCBcXF+FExIsXL2ppaQUEBOzZs2fFihXV1dXCCfSNPyUoKEj47HBCQoLkVMsAAABaoxMFMBsbGwaDcebMGR8fn9TU1JqamtTU1G3bttnZ2Xl7ez948EAgEGRkZIjOiXBycsrIyMBxfNu2bStXrkQI9evXz8/PLzIy8urVq8IJ9A14eHiUlpYmJiYWFhZKv/oiAACAlur4Q4iiGuSEZDAYDAbDx8enV69eI0eOjIiIMDU1FV2cW09PT19f/+TJkwUFBWPGjBG+GBUV5eTkpK2tLXYZJCKR+NVXX0VERPj7+zeVYxcAAEDrwRUWIYRGjhx59erVX3/9tfEzVS4uLkuXLl26dCmJVDdd0MzMbOPGjRMmTGhqb2PGjGGxWDB+CAAAbapz9cAk6Nmz54MHDyorKxu87uzsnJKSMn36dNEXFyxYIGFXfn5+dDpd7AAjAAAAeYEA9pmpqalwLVpRQUFBPXr00NDQkH4/ZDI5JyennZcnBwCAzgYCWDPc3d3d3d1b+i6IXgAA0NbgHhgAAACVBAEMAACASoIABgAAQCVBAAMAAKCSIIABAABQSRDAAAAAqCRVmkZPIBDCwsJa9EiWwuXm5mZlZalWneWFz+dzuVxNTU1FV0QB+Hw+h8PR0tJSdEUUQCAQ1NTUaGtrK7oiCoBhGJvNlrntJ4qL/RGaHBp6h6p6OSswDMMwzNfXt6VvTEtLmzNnjmwfqkoB7NSpU0VFRYquRcvExcWx2ezBgwcruiIKkJmZ+fr16+HDhyu6IgqQnZ397Nmz0aNHK7oiCpCbm/vw4cP6tUM7lfz8/KSkpHHjxsn29oJnz7KeP7cJDDRRwZ+8Hz58SEhIkKHt48aN8/f3l+1DVSmA9e/fX9FVaLHy8nIymbxz505FV0QBTp06FRcX1znb/tdffx09erRztv369esVFRWds+13797Ny8trZdt/kFdt2heLxcphNSBYAAAVhUlEQVTIyJA5eMsG7oEBAABQSRDAAAAAqCQIYAAAAFQSBDAAAAAqCQIYAAAAlQQBDAAAgEqCAAYAAEAlQQBrWyYmJmZmZoquhWIYGxt36dJF0bVQDCMjIwaDoehaKIahoaG5ubmia6EYBgYGFhYWiq6FYujp6VlbW7fzhxJwHG/njwQAAABaD3pgAAAAVBIEMAAAACoJAhgAAACVBAEMAACASoIABgAAQCVBAAMAAKCSIIABAABQSRDAAAAAqCQIYAAAAFQSBDAAAAAqCQIYAAAAlQQBDAAAgEqCACYb7t1l3R1W3OeJvlaT/feG8d4OZnr6Fs5+IT8mFAo+F8+9tiXU16GLLs24a5+vV53+t7LxEsqcjB3++vqhf3PavvatI8e28/MTts8e0bebka5xV5/Q7XeKsPZrhkzk13ZpvhLKpYVtl7AJL03ZO3e4u62RPsN5wKSNcblf7FMZya/tnNyrWyb3Y5rra+tbOA2YvuNmHrf9miET+bW9nhyvdThoKazq1eXV3rpq3ZYnc+tfFLyLGW9GNum3cM+5y5dits/sbUC1C48vxXAcx6vurnbR0O4RsiX670tn98z3NlKzmHy+EPtin+WJK1yoBAJt8l+17dycFpFr2yuTVjpraDuFRP5+LmbP8hG2VN3+u57zFdMwKciz7VJ8JZRKS9su6bAIXh0cbqhm4r90/5nzv28aY6dOdVmbzFZUy5onz7ZX3FjQlazlMD4y+tKVv45uGGOvqc5cfPOj0p54eba9fp/yvNZBAGuZ8j9nWtPIBAJCiCR6Url3l3Ulm4X+WVJ3qrCC6DFGmgP25ghwnBM/05hst/weR7hJ8OYnXwp12OGiz2cVK/xzqo2xs4ulmjIHMDm3XfBm30At2vDDeQLhtpp7m4a4j9//UikjmJzb3vxXQonI0HZJh4WbvMKOwph+sUy4rZb1vRtFf8KZsnZvlzTk3PaPf4ylkZ3WPuB82k3GD73JGsMOK+VPFzm3vY6cr3UwhNgy2gO+u3wv/Snr9GxbksjLeMWL53kEB48+egThCwQTn/5M/sPEFDZCOIZhiKxOqTvWBAqVSsAFgvrRMn724Znz7vTbt3+KhVKfDvm2Hf9w4+J98rBpYxl126he66+mng6zIyElJOfz3txXQqm0vO2SDovgdeKdHK0BXw2s26beY3SgfXXSrTSlHEmTc9uLSvhW7l8Pd6XU7Yds69RdQ1BeppTDx/Jtu5Dcr3VqctlL50HUtWTqIsSvMVIniLxM0DIz08WuPXnGRubaCCGEf2SlZfE5KL8YQ9b+81f1i4tasNR2U4gTJSc+KjK1+5yYr+nCHdQ8igpdkxNy/uQY099+VkSTpCbftvP/y3ghsJygdnn5yB0XkrOqDZn+k9ZtWRVoQ1VQ8ySS83lXl/iVUDItbzsu4bAIcl/l4iYDzD5dwxGpi7kZoeRNTgWOjJSu/fJtO8k+/M8n4Z93w844tP9qbdfZ/S2V8ZerfNuOtIltcq1rdR+uU+I9WMNU/2JcmPM0ykdb3WrEt7/9fTX+zM/zfSy1NYgUr+1ZAhzH8cqHm7y0Pv0qIXcPv1os7FNjpTcWORr6bGbV4Lgge6cPRZmHEOvIqe21l6bqEzW0jB3HbjjyZ9xfxyNDnHTIdvOvK+/9AFx+513yJuXUorY3van271A9Sp8f//08UlwdM4ZK8dudo8Ttl1PbRfbIL077fX5fA5Ke93f/lCnzV15ubW+bax0EMJk0Pqk4zn9/d89Mf8cuujp0B9+pP9/YO5qqPvzIBwwrvbbURbfLsB8u//u+qrrsVdKBUCbNJjj6jQArOBtiaTrqcDYfx1U5gMnSdpwTP8OIqO69/b9PVzL+iygPMjXgQL4S/3eWU9slbFJeLWm7hE2ca2GmZIc1D3if9oEVHhiirj70kHLeABSSU9uFbxQUp+6f4WZA1mWO2RT3ukYR7WkJ+bRd0EbXOghgMhF3UhuUeLjWUd126V0uXnbiK40vf39VngvWpbhvfl6TtNhGzB0fgs6kWCWOYvJpO5/3aL0TxXz+TZEfdvEzjSlO69N54vapHOTUdgmb2rT6rdKStkvYxM/c0pdiOPVS/YWb//h7V4rpnGucxu9SGnJqO47jtZmHv7FUp7lM33+/SIm/6CLk03ZuG13rlHHsVSVVxC/v77vgwoe6u7HVd4+fyTILHOVGRmqaGup4eXFJ/XMUeEVxCRdRNahk5/Doazc+uXZibg+y1uBN8TcurvGmNPU5ykiWthPUHHy8DD/cv/vi0zZuZsqjj9Ru3S2UchZHU2Rre9Ob2r8Fsmu67RI2kWz797esTIy/Vy3cJHh1/doLzX4D+pAV0wgZydR2xGNtCV6Y0mdvSvJvYR4mqjoBQZa2q7XRtU5Vj6HS0entZfl64vxv8DfzhlpXJv2y4deqEYeX9acihIYtW+o2cPOk8eQ1M30tSUVpZ3dF3eky5XyIFUmX4D3Q7tMesFdP9AgkU9cBA/3UFdgQGcjSdiIiDFy0rK/vd0Hj+etmehmW3v/th60ve639bayhSl3EZWq7tknTh0WFSGi7hE1kj/A1Q46Hz5pm/fNiH/V/j63Z+NRp6a6v9VXqtMvWdl7Ksd+f6TgOx+7GHLlbvyuSmde4EY5aimtLS8nSdgLVrm2uda3pvnVe4rrVWDnr6PzBTFOabhcnv3ErTjytrB/UF3xIPRIR6NbVRFtL39JpwPRt13Ia95tV+R6YjG3HKtIPhAW42Rho61u5Dpl3IFX1JjLI2napvhJKpYVtl7AJx6uf/T5/qJuVgV6XHn6hO+6WKPHtLxzH5dV2rOjgEDHXa4r/nlwl/t7L87x/Ir9rHQHHlfERBAAAAEAylRqyAAAAAD6BAAYAAEAlQQADAACgkiCAAQAAUEkQwAAAAKgkCGAAAABUEgQwAAAAKgkCGAAAAJUEAQwAAIBKggAGAABAJUEAAwAAoJJgNfoOjs/n5+bmKroWACiApaWlmhpc4joyOLsdXHR0dEREhJGRkaIrAkC7Ki4u/umnn6ZPn67oioA2BAGsg+NyucHBwQcOHFB0RQBoV3PnzuVyuYquBWhbcA8MAACASoIABgAAQCVBAAMAAKCSIIABAABQSRDAAAAAqCQIYAAAAFQSBDAAAAAqCQIYAAAAlQQBDLSHmhfnVo3uZU03MDS1df9mXWy2VE+Ycq/MopvMiIenUWUVbq5GUiOTyWQyRdOoa78ZB9MrcfElmznUnD9DjCec44i8gr+/vNK/u11wdGETe2wjjWsCOjEIYKDtce5v/CaC5b035W1p8ZvEba7J88dvTudJfg+vrKgU91gZG7vKg9w+teyISHYr7tXweDxezYe0X7wyVk7bzuKLLUhu6aHmPbpwirI0MWayKUFCobKiUvj5AdoOBDDQ5gSvb93M85m10IdOQQSquf+qTQu7VeWU4ggJim5GfuNmZWxAdxy+5mIuHyHEf/y9e8C3Oyd1twz4KeP1qQURZ/IxJLYk4v33x4IBdiZ6eibM4d8nfGjfnoCKIWlZDZ4RZPf68b9shGr+O714sEMXQxPr3uM233mPIYQEuXWHmv/4e/eA/8Vsmxf6lZe9w8A1V9/jgsx9wcvjP15d5rXoUhVCCCEs5+i0hRfe3//fsJkxhezGexM9if/yxZ07VPMiZuHA7qb6RtY+s48/5yCEqh7smehuaahDM7Txnn08k4tQo1PMb1QT0MnhoEM7cODAnDlzFFyJj39NMdNzmbTl/MN8Nvb5ZSz/+NcWXmtvF3K5hTdXe5gG/PJagPNYG1x0zAM3386p4PFYG9z6bHrKF1+y4mww3feHB8W1VVlHvmG4Rz7jK66FLVNSgt+4gV+/LvufO3fwmprmP2iepcOqFB6O4zhW++7mGk891w3pPP7zrd5mA368X8Ktzb0Y7mQ+6XwJhtcfah5rgwvNcUF8CYZjpedDGL67XglwvPbCRKPxZ2tFds25PL3LyKMlWFN7qz+J4s/y0/+5W3994FllTcG9zYMZQ37N5b3Z7c8Yve9pKaemIGGZq0XYdQ4u7hQ3rkkTwsLC9u/fL+MZAioCFvPt7I4dOxYdHd2aPRgYGJw+fVpSCd1Ruy/v3hJ1aM2QDZPJ9j7DgqYvXjyxp15B7LF7/ZZH+9HJCA1Yu8y36/E7ZXMnIUTUD1y8xM9SHX0a7cLFlvyKz+OX5Tx/U+7Se8bZ3GmIqDLDCUOHoocPW7uTsDC0f39zhQRZO/rr/ExACMPIxs6jfji81JXwcvPZ3BEbF3sYkJHBiLXz7F1iblSNGSPyJqLx4HGDDAgI0eyZXWoqqyV1bQUvL4jf26eTiOdHNz53s3qciqkYc3C6ozYZeS36+YBlCZFoOvnkw6kmpjRSTb4ahVJZXoEjJGh8iuHuFxABAayzGzx4MIPBaM0eaDSa5AI4n0NmhmyOCd0sqMx9dCvuwpFNQ0YXJt4YkF9UfWOlp/OGunLmroFsHCFENDYzIYnuQFAkrqTemB0n327c9JXNfJLb2IXrvlsw1Jramna0nwkTkJ5ea3cyYoQUhUjdliU+3dJX9L8578mHMhNLcwpCCCGikYW5Wsn7j5jom4j6hvrCHwMSbm/VwUqa2Nunkyj23AmKCkpMe5kLT7KmY2AIQkiQn3Fk5bbYxwUEur1mCWaGEEJiTnHzVQKdCASwzo7BYLQygDUHL40e2zXmqxdXZtNJOpbuo+f18aKwup27+zHI0IAWuOrB0RFUhBBW8e5Vta45EZUiRCASv7hOEfXFlCSwC7n20/ffXbb7bWrsj+GT5uo+iZ/dRSWub8uXo+XLFfXhRH0jvQ85+TzkTEIIL83P5+kb6hJRqWgZgtSHsem91Z1EseeO9MSQVlxQhCFLIkLcF5d+f9V9ZNHSKfG9/rhw0M9Cs/zE6K6XEUI4u6TRKZ4i58MBVJrKjLoAlUXQDwge9Cxq4b5/cqv4OL8i+9ru4097+HsYWo0e55iwc3daOcYrZf0a2m/O2ffiR6uIlmJKYnknpnhOO/yCrWHm4GpvrIZjCKZxSIHUPegbRtyOfekVGK/g6uZfngeMH6QjxftwTq2Y4btm9yb23JHdxgURTu+Iyarlf8w4umbBsQw+p7KKYObg2EWj5u3tvb/frWVX16AmTrH4moDOCAIYaHNExqRDf640vjjPx1Jfx4QZGJkz4uiZZU5qRNs5h/f2uT3FiW7qOCG26/bD82yb+D6KK0mym711CelXfwsD4+5Bf1pv3TW1C3ybpaHmGPH7dofLwUy6ueead+OO7x5n0lSHi6jv3L+nEREhNXsvz6cr3eb+3WjuX7N7E3uWqX2/jV6j9etQa7rdyGP63x1YwLSeuHZm6foeDJs+E45ozNkUXLBzxZ/l3Rqf4qZrAjohAo7Dz9aO7ODBg2lpaZCRGXQ2c+fO7dWrV1hYmKIrAtoQ/GYFAACgkiCAAQAAUEkQwAAAAKgkCGAAAABUEgQwAAAAKgkCGGgPn/N6kMlkMlmdMS/u70/5O+oTZEidKQN/f3iEbfjNlq9zzn+0rme/bf8JZGiBCuLebHzYr7fz4vAtz34iObELZNgBomAlDtAuSMw1qen/c/v8fcPLXsbG4t3JCMHFqO00OuwS8cqKKrXoBpS2rVMzFdD0WFn3xRCHLHEr6GygBwYUoy5/B+9Tgoy+Q4aPrM+UIS4BB152f1eIu5UJvavH1AOPq0QfX8TzDw41CjwqXMdD8DLK0zTkQrnY9Byf8JIW2w/ck4shhBDv3nLHun93hqQtYnKptG/2k2YqIJJDh/3s6GwfWzq9q+eU7+f1c137kC8x7Uv7H0ugaBDAOjUcQ7fmsi/4VYr541+ZvqNWmvJ/D6sqZsk6KkdymP/H9uF6Q3ekXou/tH243tAdybsDK0/NnRbnsCs1v+jJvp635sw69AZDVQnfTvqJE3Y5Oy/9UN+Us8mi+TAJpsNHuz6Mu/kRRwjLiYvLC5gQoJNzdGUUe/rlrJL3z454P1j3U2KzPT28QMznVv713eIng2KeF71LXqF1eM2h5/IYf1y3DnXrhrp2lf0Pk4lkyiEgyNw7bcmTQccyCt8mbTQ5NXlpbCmOEELclOM3nY8+u/ud6wcxB4GfsTN0bV7wn1kFGTGj3qxdfPQtX9zhbXisXtrVndzk3SO1pa7Ap3Wceayo0E1lM+Je5aXt6ZF4OrVRBlRuasw958jjf91L+dHsROSpN1jDAqDDgyHETg3j4oX3+dxy8T9eC+83zN7bVPnyVwKjniQkgeD55r4aUXWLDFFHH88/7dhUUbHJU2aYno6lzbgyrYeOGnIJWzt5dzBb5C1ERuBohx/jEquDR5XFX8oJWDJIh0gWk55DonZM2nL7NsrObu1OHjxAkyc3U6bhYX/7v9eKzX7SbPqV+hw6vLRTZzjBx6cytdSQ+8Ilo3atbti4lqR9AR0TBLBOjUQlfJOow/ko/r++ZqM18sSWJ5KRlllzl/VGN2P4j5sqKjYBB6ekmG3ez0L4fpKFtQXp3y/qYBk4ymZn3D22+5tLrwMWDdBGSFDTOD1HE4TLqbVj0pbr11FBQWt3Ym3dfJmGh533zxLFZj9pNv3K55LvC4pNverWt6QwLOikhj2slqR9AR0TBLDOjkIjUGgtuAC0tHzLiU3AQU020XmXkydA+iSEBPlv8xtczYg2IwPNRl263CcnO2C+vxbC358Ia5Se40uflgHlFRWWYNbSJ225MrtLa5uooYFsbVu7E1koPPtJsxX4XNLASO/9u0IMMYgI8YoKigX0Rs2RPu0L6JjgHhhQAvUJMnBOLUdsAg6K94SvKo/+cOIFG2NnHos6+arhrSiS3ahA3YtrtmUGjO+vgRBeKyY9x2cEHZpG1t3Et7U4+9nBA9fYCEmftEWVKTz7ifTJXMh9xn+NxWz/I7sWq3p6cM+lUhghBI1AAAOKVp8go7buH5dMxCTg0BrwQ/Qi0t4AazOn0Nv+axa6M7S+/PlNchg1Qvstb8g4HypCiGghJj3H52ugmvPMdaNy1rjZdvf7tnzS6m/sDMkEaZO2tPfxkSuFZz+RPpkL1XP98SXEXX5Wlp4rCoJmeWlT1ZtN+wI6GUin0sFBOhWgomrf3Ev82G1wTxMiQty7y3r9yLx1aVaTqcsagXQqnQH8aAEAKCNi3rkFwatinhaVF93fG3nBaLC/IdzyAl+CAAYAUEYUnw0xy7VPzxsxMGhDuvevJxd0k/igBuiMYBYiAEApEXR7z9rz9yxFVwMoMeiBAQAAUEkQwAAAAKgkCGAAAABUEgQwAAAAKgkCGAAAAJUEsxA7OC0trWPHjp09e1bRFQGgXbHZ7H79+im6FqBtwUocHRyO4x8/flR0LQBQAD09PQKs99uh/R+IHcJtByKXD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4361891"/>
            <a:ext cx="3541014" cy="2360676"/>
          </a:xfrm>
          <a:prstGeom prst="rect">
            <a:avLst/>
          </a:prstGeom>
        </p:spPr>
      </p:pic>
    </p:spTree>
    <p:extLst>
      <p:ext uri="{BB962C8B-B14F-4D97-AF65-F5344CB8AC3E}">
        <p14:creationId xmlns:p14="http://schemas.microsoft.com/office/powerpoint/2010/main" val="271613337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7504" y="1196752"/>
                <a:ext cx="8928992" cy="5544616"/>
              </a:xfrm>
            </p:spPr>
            <p:txBody>
              <a:bodyPr>
                <a:normAutofit fontScale="92500"/>
              </a:bodyPr>
              <a:lstStyle/>
              <a:p>
                <a:pPr algn="just"/>
                <a:r>
                  <a:rPr lang="es-CR" sz="2400" dirty="0"/>
                  <a:t>Otra forma de llevar a cabo las medias móviles es centrando el período de interés en </a:t>
                </a:r>
                <a14:m>
                  <m:oMath xmlns:m="http://schemas.openxmlformats.org/officeDocument/2006/math">
                    <m:r>
                      <a:rPr lang="es-CR" sz="240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𝑘</m:t>
                    </m:r>
                    <m:r>
                      <a:rPr lang="es-CR" sz="2400" b="0" i="1" smtClean="0">
                        <a:latin typeface="Cambria Math" panose="02040503050406030204" pitchFamily="18" charset="0"/>
                        <a:ea typeface="Cambria Math" panose="02040503050406030204" pitchFamily="18" charset="0"/>
                      </a:rPr>
                      <m:t> </m:t>
                    </m:r>
                  </m:oMath>
                </a14:m>
                <a:r>
                  <a:rPr lang="es-CR" sz="2400" dirty="0"/>
                  <a:t>datos. Esto se representa según la siguiente ecuación: </a:t>
                </a:r>
              </a:p>
              <a:p>
                <a:pPr marL="0" indent="0" algn="just">
                  <a:buNone/>
                </a:pPr>
                <a:endParaRPr lang="es-CR" sz="2400" dirty="0"/>
              </a:p>
              <a:p>
                <a:pPr algn="just"/>
                <a:endParaRPr lang="es-CR" sz="2400" dirty="0"/>
              </a:p>
              <a:p>
                <a:pPr algn="just"/>
                <a:endParaRPr lang="es-CR" sz="2400" dirty="0"/>
              </a:p>
              <a:p>
                <a:pPr algn="just"/>
                <a:r>
                  <a:rPr lang="es-CR" sz="2400" dirty="0"/>
                  <a:t>La principal ventaja de esta media móvil es que al utilizar los datos adyacentes, tanto anteriores como posteriores, no vamos a tener el problema de retrasar la evolución de la variable, es decir, tanto la serie original como la media móvil centrada van a tener en las mismas fechas los valores máximos y mínimos.</a:t>
                </a:r>
              </a:p>
              <a:p>
                <a:pPr algn="just"/>
                <a:endParaRPr lang="es-CR" sz="2400" dirty="0"/>
              </a:p>
              <a:p>
                <a:pPr algn="just"/>
                <a:r>
                  <a:rPr lang="es-CR" sz="2400" dirty="0"/>
                  <a:t>Nótese que los métodos centrados toman una ponderación de </a:t>
                </a:r>
                <a14:m>
                  <m:oMath xmlns:m="http://schemas.openxmlformats.org/officeDocument/2006/math">
                    <m:f>
                      <m:fPr>
                        <m:type m:val="skw"/>
                        <m:ctrlPr>
                          <a:rPr lang="es-CR" sz="2400" i="1" smtClean="0">
                            <a:latin typeface="Cambria Math"/>
                          </a:rPr>
                        </m:ctrlPr>
                      </m:fPr>
                      <m:num>
                        <m:r>
                          <a:rPr lang="es-CR" sz="2400" b="0" i="1" smtClean="0">
                            <a:latin typeface="Cambria Math" panose="02040503050406030204" pitchFamily="18" charset="0"/>
                          </a:rPr>
                          <m:t>1</m:t>
                        </m:r>
                      </m:num>
                      <m:den>
                        <m:r>
                          <a:rPr lang="es-CR" sz="2400" b="0" i="1" smtClean="0">
                            <a:latin typeface="Cambria Math" panose="02040503050406030204" pitchFamily="18" charset="0"/>
                          </a:rPr>
                          <m:t>2</m:t>
                        </m:r>
                      </m:den>
                    </m:f>
                  </m:oMath>
                </a14:m>
                <a:r>
                  <a:rPr lang="es-CR" sz="2400" dirty="0"/>
                  <a:t> en las colas. Esta forma permite no cometer sobre estimaciones pasadas como futuras sobre el período de estimación </a:t>
                </a:r>
                <a14:m>
                  <m:oMath xmlns:m="http://schemas.openxmlformats.org/officeDocument/2006/math">
                    <m:r>
                      <a:rPr lang="es-CR" sz="2400" i="1" dirty="0" smtClean="0">
                        <a:latin typeface="Cambria Math" panose="02040503050406030204" pitchFamily="18" charset="0"/>
                      </a:rPr>
                      <m:t>𝑡</m:t>
                    </m:r>
                  </m:oMath>
                </a14:m>
                <a:r>
                  <a:rPr lang="es-CR" sz="2400" dirty="0"/>
                  <a:t>, además de no aportar tanto peso en los períodos más alejados de </a:t>
                </a:r>
                <a14:m>
                  <m:oMath xmlns:m="http://schemas.openxmlformats.org/officeDocument/2006/math">
                    <m:r>
                      <a:rPr lang="es-CR" sz="2400" i="1" dirty="0">
                        <a:latin typeface="Cambria Math" panose="02040503050406030204" pitchFamily="18" charset="0"/>
                      </a:rPr>
                      <m:t>𝑡</m:t>
                    </m:r>
                  </m:oMath>
                </a14:m>
                <a:r>
                  <a:rPr lang="es-CR" sz="2400" dirty="0"/>
                  <a:t>.</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7504" y="1196752"/>
                <a:ext cx="8928992" cy="5544616"/>
              </a:xfrm>
              <a:blipFill>
                <a:blip r:embed="rId2"/>
                <a:stretch>
                  <a:fillRect l="-820" t="-659" r="-956" b="-1868"/>
                </a:stretch>
              </a:blipFill>
            </p:spPr>
            <p:txBody>
              <a:bodyPr/>
              <a:lstStyle/>
              <a:p>
                <a:r>
                  <a:rPr lang="es-CR">
                    <a:noFill/>
                  </a:rPr>
                  <a:t> </a:t>
                </a:r>
              </a:p>
            </p:txBody>
          </p:sp>
        </mc:Fallback>
      </mc:AlternateContent>
      <p:sp>
        <p:nvSpPr>
          <p:cNvPr id="4" name="Título 1"/>
          <p:cNvSpPr>
            <a:spLocks noGrp="1"/>
          </p:cNvSpPr>
          <p:nvPr>
            <p:ph type="title"/>
          </p:nvPr>
        </p:nvSpPr>
        <p:spPr>
          <a:xfrm>
            <a:off x="107504" y="44624"/>
            <a:ext cx="8928992" cy="936104"/>
          </a:xfrm>
        </p:spPr>
        <p:txBody>
          <a:bodyPr>
            <a:normAutofit/>
          </a:bodyPr>
          <a:lstStyle/>
          <a:p>
            <a:r>
              <a:rPr lang="es-CR" dirty="0"/>
              <a:t>Método de media móvil centrada</a:t>
            </a:r>
          </a:p>
        </p:txBody>
      </p:sp>
      <mc:AlternateContent xmlns:mc="http://schemas.openxmlformats.org/markup-compatibility/2006" xmlns:a14="http://schemas.microsoft.com/office/drawing/2010/main">
        <mc:Choice Requires="a14">
          <p:sp>
            <p:nvSpPr>
              <p:cNvPr id="2" name="Rectángulo 1"/>
              <p:cNvSpPr/>
              <p:nvPr/>
            </p:nvSpPr>
            <p:spPr>
              <a:xfrm>
                <a:off x="1079612" y="2132856"/>
                <a:ext cx="6840760" cy="7921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s-CR" i="1" smtClean="0">
                              <a:latin typeface="Cambria Math"/>
                            </a:rPr>
                          </m:ctrlPr>
                        </m:sSubSupPr>
                        <m:e>
                          <m:acc>
                            <m:accPr>
                              <m:chr m:val="̂"/>
                              <m:ctrlPr>
                                <a:rPr lang="es-CR" i="1">
                                  <a:latin typeface="Cambria Math"/>
                                </a:rPr>
                              </m:ctrlPr>
                            </m:accPr>
                            <m:e>
                              <m:r>
                                <a:rPr lang="es-CR" b="0" i="1" smtClean="0">
                                  <a:latin typeface="Cambria Math" panose="02040503050406030204" pitchFamily="18" charset="0"/>
                                </a:rPr>
                                <m:t>𝑦</m:t>
                              </m:r>
                            </m:e>
                          </m:acc>
                        </m:e>
                        <m:sub>
                          <m:sSub>
                            <m:sSubPr>
                              <m:ctrlPr>
                                <a:rPr lang="es-CR" i="1" smtClean="0">
                                  <a:latin typeface="Cambria Math"/>
                                </a:rPr>
                              </m:ctrlPr>
                            </m:sSubPr>
                            <m:e>
                              <m:r>
                                <a:rPr lang="es-CR" i="1">
                                  <a:latin typeface="Cambria Math" panose="02040503050406030204" pitchFamily="18" charset="0"/>
                                </a:rPr>
                                <m:t>𝑡</m:t>
                              </m:r>
                              <m:r>
                                <a:rPr lang="es-CR" b="0" i="1" smtClean="0">
                                  <a:latin typeface="Cambria Math"/>
                                </a:rPr>
                                <m:t>𝑘</m:t>
                              </m:r>
                            </m:e>
                            <m:sub>
                              <m:r>
                                <a:rPr lang="es-CR" i="1">
                                  <a:latin typeface="Cambria Math" panose="02040503050406030204" pitchFamily="18" charset="0"/>
                                </a:rPr>
                                <m:t>𝑐𝑒𝑛</m:t>
                              </m:r>
                            </m:sub>
                          </m:sSub>
                        </m:sub>
                        <m:sup>
                          <m:r>
                            <a:rPr lang="es-CR" i="1">
                              <a:latin typeface="Cambria Math" panose="02040503050406030204" pitchFamily="18" charset="0"/>
                            </a:rPr>
                            <m:t>𝑠</m:t>
                          </m:r>
                        </m:sup>
                      </m:sSubSup>
                      <m:r>
                        <a:rPr lang="es-CR" i="0">
                          <a:latin typeface="Cambria Math" panose="02040503050406030204" pitchFamily="18" charset="0"/>
                        </a:rPr>
                        <m:t>=</m:t>
                      </m:r>
                      <m:f>
                        <m:fPr>
                          <m:ctrlPr>
                            <a:rPr lang="es-CR" i="1">
                              <a:latin typeface="Cambria Math"/>
                            </a:rPr>
                          </m:ctrlPr>
                        </m:fPr>
                        <m:num>
                          <m:f>
                            <m:fPr>
                              <m:ctrlPr>
                                <a:rPr lang="es-CR" i="1">
                                  <a:latin typeface="Cambria Math"/>
                                </a:rPr>
                              </m:ctrlPr>
                            </m:fPr>
                            <m:num>
                              <m:r>
                                <a:rPr lang="es-CR" i="0">
                                  <a:latin typeface="Cambria Math" panose="02040503050406030204" pitchFamily="18" charset="0"/>
                                </a:rPr>
                                <m:t>1</m:t>
                              </m:r>
                            </m:num>
                            <m:den>
                              <m:r>
                                <a:rPr lang="es-CR" i="0">
                                  <a:latin typeface="Cambria Math" panose="02040503050406030204" pitchFamily="18" charset="0"/>
                                </a:rPr>
                                <m:t>2</m:t>
                              </m:r>
                            </m:den>
                          </m:f>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m:t>
                              </m:r>
                              <m:r>
                                <a:rPr lang="es-CR" i="1">
                                  <a:latin typeface="Cambria Math" panose="02040503050406030204" pitchFamily="18" charset="0"/>
                                </a:rPr>
                                <m:t>𝑘</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m:t>
                              </m:r>
                              <m:r>
                                <a:rPr lang="es-CR" i="1">
                                  <a:latin typeface="Cambria Math" panose="02040503050406030204" pitchFamily="18" charset="0"/>
                                </a:rPr>
                                <m:t>𝑘</m:t>
                              </m:r>
                              <m:r>
                                <a:rPr lang="es-CR" i="0">
                                  <a:latin typeface="Cambria Math" panose="02040503050406030204" pitchFamily="18" charset="0"/>
                                </a:rPr>
                                <m:t>−1</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sub>
                          </m:sSub>
                          <m:r>
                            <a:rPr lang="es-CR" i="0">
                              <a:latin typeface="Cambria Math" panose="02040503050406030204" pitchFamily="18" charset="0"/>
                            </a:rPr>
                            <m:t>+…+</m:t>
                          </m:r>
                          <m:f>
                            <m:fPr>
                              <m:ctrlPr>
                                <a:rPr lang="es-CR" i="1">
                                  <a:latin typeface="Cambria Math"/>
                                </a:rPr>
                              </m:ctrlPr>
                            </m:fPr>
                            <m:num>
                              <m:r>
                                <a:rPr lang="es-CR" i="0">
                                  <a:latin typeface="Cambria Math" panose="02040503050406030204" pitchFamily="18" charset="0"/>
                                </a:rPr>
                                <m:t>1</m:t>
                              </m:r>
                            </m:num>
                            <m:den>
                              <m:r>
                                <a:rPr lang="es-CR" i="0">
                                  <a:latin typeface="Cambria Math" panose="02040503050406030204" pitchFamily="18" charset="0"/>
                                </a:rPr>
                                <m:t>2</m:t>
                              </m:r>
                            </m:den>
                          </m:f>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m:t>
                              </m:r>
                              <m:r>
                                <a:rPr lang="es-CR" i="1">
                                  <a:latin typeface="Cambria Math" panose="02040503050406030204" pitchFamily="18" charset="0"/>
                                </a:rPr>
                                <m:t>𝑘</m:t>
                              </m:r>
                            </m:sub>
                          </m:sSub>
                        </m:num>
                        <m:den>
                          <m:r>
                            <a:rPr lang="es-CR" i="1">
                              <a:latin typeface="Cambria Math" panose="02040503050406030204" pitchFamily="18" charset="0"/>
                            </a:rPr>
                            <m:t>𝑠</m:t>
                          </m:r>
                        </m:den>
                      </m:f>
                    </m:oMath>
                  </m:oMathPara>
                </a14:m>
                <a:endParaRPr lang="es-CR" dirty="0"/>
              </a:p>
            </p:txBody>
          </p:sp>
        </mc:Choice>
        <mc:Fallback xmlns="">
          <p:sp>
            <p:nvSpPr>
              <p:cNvPr id="2" name="Rectángulo 1"/>
              <p:cNvSpPr>
                <a:spLocks noRot="1" noChangeAspect="1" noMove="1" noResize="1" noEditPoints="1" noAdjustHandles="1" noChangeArrowheads="1" noChangeShapeType="1" noTextEdit="1"/>
              </p:cNvSpPr>
              <p:nvPr/>
            </p:nvSpPr>
            <p:spPr>
              <a:xfrm>
                <a:off x="1079612" y="2132856"/>
                <a:ext cx="6840760" cy="792140"/>
              </a:xfrm>
              <a:prstGeom prst="rect">
                <a:avLst/>
              </a:prstGeom>
              <a:blipFill rotWithShape="1">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89302276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7504" y="44624"/>
            <a:ext cx="8928992" cy="936104"/>
          </a:xfrm>
        </p:spPr>
        <p:txBody>
          <a:bodyPr>
            <a:normAutofit/>
          </a:bodyPr>
          <a:lstStyle/>
          <a:p>
            <a:r>
              <a:rPr lang="es-CR" dirty="0"/>
              <a:t>Método de media móvil centrada</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1052736"/>
                <a:ext cx="8928992" cy="5760640"/>
              </a:xfrm>
            </p:spPr>
            <p:txBody>
              <a:bodyPr>
                <a:normAutofit/>
              </a:bodyPr>
              <a:lstStyle/>
              <a:p>
                <a:pPr algn="just"/>
                <a:r>
                  <a:rPr lang="es-CR" sz="2400" dirty="0"/>
                  <a:t>La ecuación para una serie mensual con estacionalidad anual </a:t>
                </a:r>
                <a:br>
                  <a:rPr lang="es-CR" sz="2400" dirty="0"/>
                </a:br>
                <a14:m>
                  <m:oMath xmlns:m="http://schemas.openxmlformats.org/officeDocument/2006/math">
                    <m:r>
                      <a:rPr lang="es-CR" sz="2400" dirty="0">
                        <a:latin typeface="Cambria Math" panose="02040503050406030204" pitchFamily="18" charset="0"/>
                      </a:rPr>
                      <m:t>(</m:t>
                    </m:r>
                    <m:r>
                      <a:rPr lang="es-CR" sz="2400" i="1" dirty="0">
                        <a:latin typeface="Cambria Math" panose="02040503050406030204" pitchFamily="18" charset="0"/>
                      </a:rPr>
                      <m:t>𝑠</m:t>
                    </m:r>
                    <m:r>
                      <a:rPr lang="es-CR" sz="2400" i="1" dirty="0">
                        <a:latin typeface="Cambria Math" panose="02040503050406030204" pitchFamily="18" charset="0"/>
                      </a:rPr>
                      <m:t>=12)</m:t>
                    </m:r>
                  </m:oMath>
                </a14:m>
                <a:r>
                  <a:rPr lang="es-CR" sz="2400" dirty="0"/>
                  <a:t> sería: </a:t>
                </a:r>
              </a:p>
              <a:p>
                <a:pPr algn="just"/>
                <a:endParaRPr lang="es-CR" sz="2400" dirty="0"/>
              </a:p>
              <a:p>
                <a:pPr algn="just"/>
                <a:endParaRPr lang="es-CR" sz="2400" dirty="0"/>
              </a:p>
              <a:p>
                <a:pPr marL="0" indent="0" algn="just">
                  <a:buNone/>
                </a:pPr>
                <a:endParaRPr lang="es-CR" sz="2400" dirty="0"/>
              </a:p>
              <a:p>
                <a:pPr algn="just"/>
                <a:r>
                  <a:rPr lang="es-CR" sz="2400" dirty="0"/>
                  <a:t>Tomando ahora datos trimestrales </a:t>
                </a:r>
                <a14:m>
                  <m:oMath xmlns:m="http://schemas.openxmlformats.org/officeDocument/2006/math">
                    <m:r>
                      <a:rPr lang="es-CR" sz="2400" dirty="0">
                        <a:latin typeface="Cambria Math" panose="02040503050406030204" pitchFamily="18" charset="0"/>
                      </a:rPr>
                      <m:t>(</m:t>
                    </m:r>
                    <m:r>
                      <a:rPr lang="es-CR" sz="2400" i="1" dirty="0">
                        <a:latin typeface="Cambria Math" panose="02040503050406030204" pitchFamily="18" charset="0"/>
                      </a:rPr>
                      <m:t>𝑠</m:t>
                    </m:r>
                    <m:r>
                      <a:rPr lang="es-CR" sz="2400" i="1" dirty="0">
                        <a:latin typeface="Cambria Math" panose="02040503050406030204" pitchFamily="18" charset="0"/>
                      </a:rPr>
                      <m:t>=4)</m:t>
                    </m:r>
                  </m:oMath>
                </a14:m>
                <a:r>
                  <a:rPr lang="es-CR" sz="2400" dirty="0"/>
                  <a:t>, la serie suavizada está dada por la siguiente ecuación:</a:t>
                </a:r>
              </a:p>
              <a:p>
                <a:pPr algn="just"/>
                <a:endParaRPr lang="es-CR" sz="2400" dirty="0"/>
              </a:p>
              <a:p>
                <a:pPr marL="0" indent="0" algn="just">
                  <a:buNone/>
                </a:pPr>
                <a:endParaRPr lang="es-CR" sz="2400" dirty="0"/>
              </a:p>
              <a:p>
                <a:pPr algn="just"/>
                <a:endParaRPr lang="es-CR" sz="2400" dirty="0"/>
              </a:p>
              <a:p>
                <a:pPr algn="just"/>
                <a:endParaRPr lang="es-CR" sz="2400" dirty="0"/>
              </a:p>
              <a:p>
                <a:pPr algn="just"/>
                <a:r>
                  <a:rPr lang="es-CR" sz="2400" dirty="0"/>
                  <a:t>¿Se puede decir que hay una forma repartida de los pesos entre los valores tomados y el periodo </a:t>
                </a:r>
                <a14:m>
                  <m:oMath xmlns:m="http://schemas.openxmlformats.org/officeDocument/2006/math">
                    <m:r>
                      <a:rPr lang="es-CR" sz="2400" i="1" dirty="0">
                        <a:latin typeface="Cambria Math" panose="02040503050406030204" pitchFamily="18" charset="0"/>
                      </a:rPr>
                      <m:t>𝑠</m:t>
                    </m:r>
                  </m:oMath>
                </a14:m>
                <a:r>
                  <a:rPr lang="es-CR" sz="2400" dirty="0"/>
                  <a:t> seleccionado?.</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1052736"/>
                <a:ext cx="8928992" cy="5760640"/>
              </a:xfrm>
              <a:blipFill>
                <a:blip r:embed="rId2"/>
                <a:stretch>
                  <a:fillRect l="-956" t="-847" r="-1093"/>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1583668" y="2060848"/>
                <a:ext cx="5976664" cy="7921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s-CR" i="1" smtClean="0">
                              <a:latin typeface="Cambria Math"/>
                            </a:rPr>
                          </m:ctrlPr>
                        </m:sSubSupPr>
                        <m:e>
                          <m:acc>
                            <m:accPr>
                              <m:chr m:val="̂"/>
                              <m:ctrlPr>
                                <a:rPr lang="es-CR" i="1">
                                  <a:latin typeface="Cambria Math"/>
                                </a:rPr>
                              </m:ctrlPr>
                            </m:accPr>
                            <m:e>
                              <m:r>
                                <a:rPr lang="es-CR" b="0" i="1" smtClean="0">
                                  <a:latin typeface="Cambria Math" panose="02040503050406030204" pitchFamily="18" charset="0"/>
                                </a:rPr>
                                <m:t>𝑦</m:t>
                              </m:r>
                            </m:e>
                          </m:acc>
                        </m:e>
                        <m:sub>
                          <m:sSub>
                            <m:sSubPr>
                              <m:ctrlPr>
                                <a:rPr lang="es-CR" i="1">
                                  <a:latin typeface="Cambria Math"/>
                                </a:rPr>
                              </m:ctrlPr>
                            </m:sSubPr>
                            <m:e>
                              <m:r>
                                <a:rPr lang="es-CR" i="1">
                                  <a:latin typeface="Cambria Math" panose="02040503050406030204" pitchFamily="18" charset="0"/>
                                </a:rPr>
                                <m:t>𝑡</m:t>
                              </m:r>
                            </m:e>
                            <m:sub>
                              <m:r>
                                <a:rPr lang="es-CR" i="1">
                                  <a:latin typeface="Cambria Math" panose="02040503050406030204" pitchFamily="18" charset="0"/>
                                </a:rPr>
                                <m:t>𝑐𝑒𝑛</m:t>
                              </m:r>
                            </m:sub>
                          </m:sSub>
                        </m:sub>
                        <m:sup>
                          <m:r>
                            <a:rPr lang="es-CR" i="0">
                              <a:latin typeface="Cambria Math" panose="02040503050406030204" pitchFamily="18" charset="0"/>
                            </a:rPr>
                            <m:t>12</m:t>
                          </m:r>
                        </m:sup>
                      </m:sSubSup>
                      <m:r>
                        <a:rPr lang="es-CR" i="0">
                          <a:latin typeface="Cambria Math" panose="02040503050406030204" pitchFamily="18" charset="0"/>
                        </a:rPr>
                        <m:t>=</m:t>
                      </m:r>
                      <m:f>
                        <m:fPr>
                          <m:ctrlPr>
                            <a:rPr lang="es-CR" i="1">
                              <a:latin typeface="Cambria Math"/>
                            </a:rPr>
                          </m:ctrlPr>
                        </m:fPr>
                        <m:num>
                          <m:f>
                            <m:fPr>
                              <m:ctrlPr>
                                <a:rPr lang="es-CR" i="1">
                                  <a:latin typeface="Cambria Math"/>
                                </a:rPr>
                              </m:ctrlPr>
                            </m:fPr>
                            <m:num>
                              <m:r>
                                <a:rPr lang="es-CR" i="0">
                                  <a:latin typeface="Cambria Math" panose="02040503050406030204" pitchFamily="18" charset="0"/>
                                </a:rPr>
                                <m:t>1</m:t>
                              </m:r>
                            </m:num>
                            <m:den>
                              <m:r>
                                <a:rPr lang="es-CR" i="0">
                                  <a:latin typeface="Cambria Math" panose="02040503050406030204" pitchFamily="18" charset="0"/>
                                </a:rPr>
                                <m:t>2</m:t>
                              </m:r>
                            </m:den>
                          </m:f>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−6</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−5</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sub>
                          </m:sSub>
                          <m:r>
                            <a:rPr lang="es-CR" i="0">
                              <a:latin typeface="Cambria Math" panose="02040503050406030204" pitchFamily="18" charset="0"/>
                            </a:rPr>
                            <m:t>+…+</m:t>
                          </m:r>
                          <m:f>
                            <m:fPr>
                              <m:ctrlPr>
                                <a:rPr lang="es-CR" i="1">
                                  <a:latin typeface="Cambria Math"/>
                                </a:rPr>
                              </m:ctrlPr>
                            </m:fPr>
                            <m:num>
                              <m:r>
                                <a:rPr lang="es-CR" i="0">
                                  <a:latin typeface="Cambria Math" panose="02040503050406030204" pitchFamily="18" charset="0"/>
                                </a:rPr>
                                <m:t>1</m:t>
                              </m:r>
                            </m:num>
                            <m:den>
                              <m:r>
                                <a:rPr lang="es-CR" i="0">
                                  <a:latin typeface="Cambria Math" panose="02040503050406030204" pitchFamily="18" charset="0"/>
                                </a:rPr>
                                <m:t>2</m:t>
                              </m:r>
                            </m:den>
                          </m:f>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+6</m:t>
                              </m:r>
                            </m:sub>
                          </m:sSub>
                        </m:num>
                        <m:den>
                          <m:r>
                            <a:rPr lang="es-CR" b="0" i="1" smtClean="0">
                              <a:latin typeface="Cambria Math" panose="02040503050406030204" pitchFamily="18" charset="0"/>
                            </a:rPr>
                            <m:t>12</m:t>
                          </m:r>
                        </m:den>
                      </m:f>
                    </m:oMath>
                  </m:oMathPara>
                </a14:m>
                <a:endParaRPr lang="es-CR" dirty="0"/>
              </a:p>
            </p:txBody>
          </p:sp>
        </mc:Choice>
        <mc:Fallback xmlns="">
          <p:sp>
            <p:nvSpPr>
              <p:cNvPr id="6" name="Rectángulo 5"/>
              <p:cNvSpPr>
                <a:spLocks noRot="1" noChangeAspect="1" noMove="1" noResize="1" noEditPoints="1" noAdjustHandles="1" noChangeArrowheads="1" noChangeShapeType="1" noTextEdit="1"/>
              </p:cNvSpPr>
              <p:nvPr/>
            </p:nvSpPr>
            <p:spPr>
              <a:xfrm>
                <a:off x="1583668" y="2060848"/>
                <a:ext cx="5976664" cy="792140"/>
              </a:xfrm>
              <a:prstGeom prst="rect">
                <a:avLst/>
              </a:prstGeom>
              <a:blipFill>
                <a:blip r:embed="rId3"/>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2391082" y="4437112"/>
                <a:ext cx="4460388" cy="790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CR" i="1" smtClean="0">
                              <a:latin typeface="Cambria Math"/>
                            </a:rPr>
                          </m:ctrlPr>
                        </m:sSubSupPr>
                        <m:e>
                          <m:acc>
                            <m:accPr>
                              <m:chr m:val="̂"/>
                              <m:ctrlPr>
                                <a:rPr lang="es-CR" i="1">
                                  <a:latin typeface="Cambria Math"/>
                                </a:rPr>
                              </m:ctrlPr>
                            </m:accPr>
                            <m:e>
                              <m:r>
                                <a:rPr lang="es-CR" b="0" i="1" smtClean="0">
                                  <a:latin typeface="Cambria Math" panose="02040503050406030204" pitchFamily="18" charset="0"/>
                                </a:rPr>
                                <m:t>𝑦</m:t>
                              </m:r>
                            </m:e>
                          </m:acc>
                        </m:e>
                        <m:sub>
                          <m:sSub>
                            <m:sSubPr>
                              <m:ctrlPr>
                                <a:rPr lang="es-CR" i="1">
                                  <a:latin typeface="Cambria Math"/>
                                </a:rPr>
                              </m:ctrlPr>
                            </m:sSubPr>
                            <m:e>
                              <m:r>
                                <a:rPr lang="es-CR" i="1">
                                  <a:latin typeface="Cambria Math" panose="02040503050406030204" pitchFamily="18" charset="0"/>
                                </a:rPr>
                                <m:t>𝑡</m:t>
                              </m:r>
                            </m:e>
                            <m:sub>
                              <m:r>
                                <a:rPr lang="es-CR" i="1">
                                  <a:latin typeface="Cambria Math" panose="02040503050406030204" pitchFamily="18" charset="0"/>
                                </a:rPr>
                                <m:t>𝑐𝑒𝑛</m:t>
                              </m:r>
                            </m:sub>
                          </m:sSub>
                        </m:sub>
                        <m:sup>
                          <m:r>
                            <a:rPr lang="es-CR" i="0">
                              <a:latin typeface="Cambria Math" panose="02040503050406030204" pitchFamily="18" charset="0"/>
                            </a:rPr>
                            <m:t>4</m:t>
                          </m:r>
                        </m:sup>
                      </m:sSubSup>
                      <m:r>
                        <a:rPr lang="es-CR" i="0">
                          <a:latin typeface="Cambria Math" panose="02040503050406030204" pitchFamily="18" charset="0"/>
                        </a:rPr>
                        <m:t>=</m:t>
                      </m:r>
                      <m:f>
                        <m:fPr>
                          <m:ctrlPr>
                            <a:rPr lang="es-CR" i="1">
                              <a:latin typeface="Cambria Math"/>
                            </a:rPr>
                          </m:ctrlPr>
                        </m:fPr>
                        <m:num>
                          <m:f>
                            <m:fPr>
                              <m:ctrlPr>
                                <a:rPr lang="es-CR" i="1">
                                  <a:latin typeface="Cambria Math"/>
                                </a:rPr>
                              </m:ctrlPr>
                            </m:fPr>
                            <m:num>
                              <m:r>
                                <a:rPr lang="es-CR" i="0">
                                  <a:latin typeface="Cambria Math" panose="02040503050406030204" pitchFamily="18" charset="0"/>
                                </a:rPr>
                                <m:t>1</m:t>
                              </m:r>
                            </m:num>
                            <m:den>
                              <m:r>
                                <a:rPr lang="es-CR" i="0">
                                  <a:latin typeface="Cambria Math" panose="02040503050406030204" pitchFamily="18" charset="0"/>
                                </a:rPr>
                                <m:t>2</m:t>
                              </m:r>
                            </m:den>
                          </m:f>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−2</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−1</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sub>
                          </m:sSub>
                          <m:r>
                            <a:rPr lang="es-CR" i="0">
                              <a:latin typeface="Cambria Math" panose="02040503050406030204" pitchFamily="18" charset="0"/>
                            </a:rPr>
                            <m:t>+</m:t>
                          </m:r>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+1</m:t>
                              </m:r>
                            </m:sub>
                          </m:sSub>
                          <m:r>
                            <a:rPr lang="es-CR" i="0">
                              <a:latin typeface="Cambria Math" panose="02040503050406030204" pitchFamily="18" charset="0"/>
                            </a:rPr>
                            <m:t>+</m:t>
                          </m:r>
                          <m:f>
                            <m:fPr>
                              <m:ctrlPr>
                                <a:rPr lang="es-CR" i="1">
                                  <a:latin typeface="Cambria Math"/>
                                </a:rPr>
                              </m:ctrlPr>
                            </m:fPr>
                            <m:num>
                              <m:r>
                                <a:rPr lang="es-CR" i="0">
                                  <a:latin typeface="Cambria Math" panose="02040503050406030204" pitchFamily="18" charset="0"/>
                                </a:rPr>
                                <m:t>1</m:t>
                              </m:r>
                            </m:num>
                            <m:den>
                              <m:r>
                                <a:rPr lang="es-CR" i="0">
                                  <a:latin typeface="Cambria Math" panose="02040503050406030204" pitchFamily="18" charset="0"/>
                                </a:rPr>
                                <m:t>2</m:t>
                              </m:r>
                            </m:den>
                          </m:f>
                          <m:sSub>
                            <m:sSubPr>
                              <m:ctrlPr>
                                <a:rPr lang="es-CR" i="1">
                                  <a:latin typeface="Cambria Math"/>
                                </a:rPr>
                              </m:ctrlPr>
                            </m:sSubPr>
                            <m:e>
                              <m:r>
                                <a:rPr lang="es-CR" i="1">
                                  <a:latin typeface="Cambria Math" panose="02040503050406030204" pitchFamily="18" charset="0"/>
                                </a:rPr>
                                <m:t>𝑦</m:t>
                              </m:r>
                            </m:e>
                            <m:sub>
                              <m:r>
                                <a:rPr lang="es-CR" i="1">
                                  <a:latin typeface="Cambria Math" panose="02040503050406030204" pitchFamily="18" charset="0"/>
                                </a:rPr>
                                <m:t>𝑡</m:t>
                              </m:r>
                              <m:r>
                                <a:rPr lang="es-CR" i="0">
                                  <a:latin typeface="Cambria Math" panose="02040503050406030204" pitchFamily="18" charset="0"/>
                                </a:rPr>
                                <m:t>+2</m:t>
                              </m:r>
                            </m:sub>
                          </m:sSub>
                        </m:num>
                        <m:den>
                          <m:r>
                            <a:rPr lang="es-CR" i="0">
                              <a:latin typeface="Cambria Math" panose="02040503050406030204" pitchFamily="18" charset="0"/>
                            </a:rPr>
                            <m:t>4</m:t>
                          </m:r>
                        </m:den>
                      </m:f>
                    </m:oMath>
                  </m:oMathPara>
                </a14:m>
                <a:endParaRPr lang="es-CR" dirty="0"/>
              </a:p>
            </p:txBody>
          </p:sp>
        </mc:Choice>
        <mc:Fallback xmlns="">
          <p:sp>
            <p:nvSpPr>
              <p:cNvPr id="7" name="Rectángulo 6"/>
              <p:cNvSpPr>
                <a:spLocks noRot="1" noChangeAspect="1" noMove="1" noResize="1" noEditPoints="1" noAdjustHandles="1" noChangeArrowheads="1" noChangeShapeType="1" noTextEdit="1"/>
              </p:cNvSpPr>
              <p:nvPr/>
            </p:nvSpPr>
            <p:spPr>
              <a:xfrm>
                <a:off x="2391082" y="4437112"/>
                <a:ext cx="4460388" cy="790281"/>
              </a:xfrm>
              <a:prstGeom prst="rect">
                <a:avLst/>
              </a:prstGeom>
              <a:blipFill>
                <a:blip r:embed="rId4"/>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28898420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44624"/>
            <a:ext cx="8229600" cy="778098"/>
          </a:xfrm>
        </p:spPr>
        <p:txBody>
          <a:bodyPr/>
          <a:lstStyle/>
          <a:p>
            <a:r>
              <a:rPr lang="es-CR" dirty="0"/>
              <a:t>Introducción</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5496" y="908720"/>
                <a:ext cx="7488832" cy="5945505"/>
              </a:xfrm>
            </p:spPr>
            <p:txBody>
              <a:bodyPr>
                <a:normAutofit lnSpcReduction="10000"/>
              </a:bodyPr>
              <a:lstStyle/>
              <a:p>
                <a:pPr algn="just"/>
                <a:r>
                  <a:rPr lang="es-CR" sz="2400" dirty="0"/>
                  <a:t>La presente clase continua y termina los modelos de la primera generación los cuales buscan tanto explicar como pronosticar una serie a partir de la utilización de los 4 componentes de una serie: tendencia, estacionalidad, ciclos y las irregularidades. </a:t>
                </a:r>
              </a:p>
              <a:p>
                <a:endParaRPr lang="es-CR" sz="2400" dirty="0"/>
              </a:p>
              <a:p>
                <a:pPr algn="just"/>
                <a:r>
                  <a:rPr lang="es-CR" sz="2400" dirty="0"/>
                  <a:t>Una ecuación  de una serie podría definirse como:</a:t>
                </a:r>
              </a:p>
              <a:p>
                <a:pPr marL="0" indent="0" algn="just">
                  <a:buNone/>
                </a:pPr>
                <a:endParaRPr lang="es-CR" sz="2400" dirty="0"/>
              </a:p>
              <a:p>
                <a:pPr marL="0" indent="0" algn="just">
                  <a:buNone/>
                </a:pPr>
                <a14:m>
                  <m:oMathPara xmlns:m="http://schemas.openxmlformats.org/officeDocument/2006/math">
                    <m:oMathParaPr>
                      <m:jc m:val="centerGroup"/>
                    </m:oMathParaPr>
                    <m:oMath xmlns:m="http://schemas.openxmlformats.org/officeDocument/2006/math">
                      <m:r>
                        <a:rPr lang="es-CR" sz="2400" i="1" smtClean="0">
                          <a:latin typeface="Cambria Math" panose="02040503050406030204" pitchFamily="18" charset="0"/>
                        </a:rPr>
                        <m:t>𝑆</m:t>
                      </m:r>
                      <m:r>
                        <a:rPr lang="es-CR" sz="2400" b="0" i="1" smtClean="0">
                          <a:latin typeface="Cambria Math" panose="02040503050406030204" pitchFamily="18" charset="0"/>
                        </a:rPr>
                        <m:t>𝑇</m:t>
                      </m:r>
                      <m:r>
                        <a:rPr lang="es-CR" sz="2400" b="0" i="1" smtClean="0">
                          <a:latin typeface="Cambria Math" panose="02040503050406030204" pitchFamily="18" charset="0"/>
                        </a:rPr>
                        <m:t> =</m:t>
                      </m:r>
                      <m:r>
                        <a:rPr lang="es-CR" sz="2400" i="1">
                          <a:latin typeface="Cambria Math" panose="02040503050406030204" pitchFamily="18" charset="0"/>
                        </a:rPr>
                        <m:t>𝑇</m:t>
                      </m:r>
                      <m:r>
                        <a:rPr lang="es-CR" sz="2400" i="1">
                          <a:latin typeface="Cambria Math" panose="02040503050406030204" pitchFamily="18" charset="0"/>
                        </a:rPr>
                        <m:t>+</m:t>
                      </m:r>
                      <m:r>
                        <a:rPr lang="es-CR" sz="2400" b="0" i="1" smtClean="0">
                          <a:latin typeface="Cambria Math" panose="02040503050406030204" pitchFamily="18" charset="0"/>
                        </a:rPr>
                        <m:t>𝐸</m:t>
                      </m:r>
                      <m:r>
                        <a:rPr lang="es-CR" sz="2400" i="1">
                          <a:latin typeface="Cambria Math" panose="02040503050406030204" pitchFamily="18" charset="0"/>
                        </a:rPr>
                        <m:t>+</m:t>
                      </m:r>
                      <m:r>
                        <a:rPr lang="es-CR" sz="2400" b="0" i="1" smtClean="0">
                          <a:latin typeface="Cambria Math" panose="02040503050406030204" pitchFamily="18" charset="0"/>
                        </a:rPr>
                        <m:t>𝐶</m:t>
                      </m:r>
                      <m:r>
                        <a:rPr lang="es-CR" sz="2400" i="1">
                          <a:latin typeface="Cambria Math" panose="02040503050406030204" pitchFamily="18" charset="0"/>
                        </a:rPr>
                        <m:t>+</m:t>
                      </m:r>
                      <m:r>
                        <a:rPr lang="es-CR" sz="2400" i="1">
                          <a:latin typeface="Cambria Math" panose="02040503050406030204" pitchFamily="18" charset="0"/>
                        </a:rPr>
                        <m:t>𝐼</m:t>
                      </m:r>
                    </m:oMath>
                  </m:oMathPara>
                </a14:m>
                <a:endParaRPr lang="es-CR" sz="2400" dirty="0"/>
              </a:p>
              <a:p>
                <a:pPr marL="0" indent="0">
                  <a:buNone/>
                </a:pPr>
                <a:r>
                  <a:rPr lang="es-CR" sz="2400" dirty="0"/>
                  <a:t>en donde,</a:t>
                </a:r>
              </a:p>
              <a:p>
                <a:pPr marL="0" indent="0">
                  <a:buNone/>
                </a:pPr>
                <a:endParaRPr lang="es-CR" sz="2400" dirty="0"/>
              </a:p>
              <a:p>
                <a:pPr marL="0" indent="0">
                  <a:buNone/>
                </a:pPr>
                <a14:m>
                  <m:oMath xmlns:m="http://schemas.openxmlformats.org/officeDocument/2006/math">
                    <m:r>
                      <a:rPr lang="es-CR" sz="2400" i="1">
                        <a:latin typeface="Cambria Math" panose="02040503050406030204" pitchFamily="18" charset="0"/>
                      </a:rPr>
                      <m:t>𝑇</m:t>
                    </m:r>
                  </m:oMath>
                </a14:m>
                <a:r>
                  <a:rPr lang="es-CR" sz="2400" dirty="0"/>
                  <a:t>: tendencia</a:t>
                </a:r>
                <a:br>
                  <a:rPr lang="es-CR" sz="2400" dirty="0"/>
                </a:br>
                <a14:m>
                  <m:oMath xmlns:m="http://schemas.openxmlformats.org/officeDocument/2006/math">
                    <m:r>
                      <a:rPr lang="es-CR" sz="2400" b="0" i="1" smtClean="0">
                        <a:latin typeface="Cambria Math" panose="02040503050406030204" pitchFamily="18" charset="0"/>
                      </a:rPr>
                      <m:t>𝐸</m:t>
                    </m:r>
                  </m:oMath>
                </a14:m>
                <a:r>
                  <a:rPr lang="es-CR" sz="2400" dirty="0"/>
                  <a:t>: estacional</a:t>
                </a:r>
              </a:p>
              <a:p>
                <a:pPr marL="0" indent="0">
                  <a:buNone/>
                </a:pPr>
                <a14:m>
                  <m:oMath xmlns:m="http://schemas.openxmlformats.org/officeDocument/2006/math">
                    <m:r>
                      <a:rPr lang="es-CR" sz="2400" b="0" i="1" smtClean="0">
                        <a:latin typeface="Cambria Math" panose="02040503050406030204" pitchFamily="18" charset="0"/>
                      </a:rPr>
                      <m:t>𝐶</m:t>
                    </m:r>
                  </m:oMath>
                </a14:m>
                <a:r>
                  <a:rPr lang="es-CR" sz="2400" dirty="0"/>
                  <a:t>: ciclo</a:t>
                </a:r>
              </a:p>
              <a:p>
                <a:pPr marL="0" indent="0">
                  <a:buNone/>
                </a:pPr>
                <a14:m>
                  <m:oMath xmlns:m="http://schemas.openxmlformats.org/officeDocument/2006/math">
                    <m:r>
                      <a:rPr lang="es-CR" sz="2400" b="0" i="1" smtClean="0">
                        <a:latin typeface="Cambria Math" panose="02040503050406030204" pitchFamily="18" charset="0"/>
                      </a:rPr>
                      <m:t>𝐼</m:t>
                    </m:r>
                  </m:oMath>
                </a14:m>
                <a:r>
                  <a:rPr lang="es-CR" sz="2400" dirty="0"/>
                  <a:t>: irregular</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5496" y="908720"/>
                <a:ext cx="7488832" cy="5945505"/>
              </a:xfrm>
              <a:blipFill rotWithShape="1">
                <a:blip r:embed="rId2"/>
                <a:stretch>
                  <a:fillRect l="-1303" t="-1436" r="-1221"/>
                </a:stretch>
              </a:blipFill>
            </p:spPr>
            <p:txBody>
              <a:bodyPr/>
              <a:lstStyle/>
              <a:p>
                <a:r>
                  <a:rPr lang="es-CR">
                    <a:noFill/>
                  </a:rPr>
                  <a:t> </a:t>
                </a:r>
              </a:p>
            </p:txBody>
          </p:sp>
        </mc:Fallback>
      </mc:AlternateContent>
      <p:pic>
        <p:nvPicPr>
          <p:cNvPr id="1026" name="Picture 2" descr="Image result for time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5" y="2420888"/>
            <a:ext cx="172819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4853" y="4869160"/>
            <a:ext cx="1711077" cy="171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50799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1052736"/>
            <a:ext cx="8928992" cy="5328592"/>
          </a:xfrm>
        </p:spPr>
        <p:txBody>
          <a:bodyPr>
            <a:normAutofit/>
          </a:bodyPr>
          <a:lstStyle/>
          <a:p>
            <a:pPr algn="just"/>
            <a:r>
              <a:rPr lang="es-CR" sz="2400" dirty="0"/>
              <a:t>La principal desventaja de este método es que al utilizar las observaciones posteriores a cada dato original, para su construcción, no tendremos observaciones de la MA al final de la muestra disponible, siendo esta precisamente la parte de la muestra más interesante para el análisis. </a:t>
            </a:r>
          </a:p>
          <a:p>
            <a:pPr algn="just"/>
            <a:endParaRPr lang="es-CR" sz="2400" dirty="0"/>
          </a:p>
        </p:txBody>
      </p:sp>
      <p:sp>
        <p:nvSpPr>
          <p:cNvPr id="5" name="Título 1"/>
          <p:cNvSpPr txBox="1">
            <a:spLocks/>
          </p:cNvSpPr>
          <p:nvPr/>
        </p:nvSpPr>
        <p:spPr>
          <a:xfrm>
            <a:off x="107504" y="44624"/>
            <a:ext cx="8928992"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 de media móvil centrada</a:t>
            </a:r>
          </a:p>
        </p:txBody>
      </p:sp>
      <p:pic>
        <p:nvPicPr>
          <p:cNvPr id="6" name="Imagen 5"/>
          <p:cNvPicPr>
            <a:picLocks noChangeAspect="1"/>
          </p:cNvPicPr>
          <p:nvPr/>
        </p:nvPicPr>
        <p:blipFill rotWithShape="1">
          <a:blip r:embed="rId2"/>
          <a:srcRect l="3907" t="2801" r="3163" b="5722"/>
          <a:stretch/>
        </p:blipFill>
        <p:spPr>
          <a:xfrm>
            <a:off x="539552" y="3250997"/>
            <a:ext cx="4968552" cy="3274347"/>
          </a:xfrm>
          <a:prstGeom prst="rect">
            <a:avLst/>
          </a:prstGeom>
        </p:spPr>
      </p:pic>
      <p:cxnSp>
        <p:nvCxnSpPr>
          <p:cNvPr id="8" name="Conector recto 7"/>
          <p:cNvCxnSpPr/>
          <p:nvPr/>
        </p:nvCxnSpPr>
        <p:spPr>
          <a:xfrm>
            <a:off x="5076056" y="4869160"/>
            <a:ext cx="28803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Conector recto de flecha 13"/>
          <p:cNvCxnSpPr/>
          <p:nvPr/>
        </p:nvCxnSpPr>
        <p:spPr>
          <a:xfrm flipV="1">
            <a:off x="5220072" y="3861048"/>
            <a:ext cx="1152128"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6660232" y="3679864"/>
            <a:ext cx="2304256" cy="1477328"/>
          </a:xfrm>
          <a:prstGeom prst="rect">
            <a:avLst/>
          </a:prstGeom>
          <a:noFill/>
        </p:spPr>
        <p:txBody>
          <a:bodyPr wrap="square" rtlCol="0">
            <a:spAutoFit/>
          </a:bodyPr>
          <a:lstStyle/>
          <a:p>
            <a:pPr algn="just"/>
            <a:r>
              <a:rPr lang="es-CR" dirty="0"/>
              <a:t>Nótese que no poseemos una estimación para los últimos períodos de la serie en cuestión.</a:t>
            </a:r>
          </a:p>
        </p:txBody>
      </p:sp>
    </p:spTree>
    <p:extLst>
      <p:ext uri="{BB962C8B-B14F-4D97-AF65-F5344CB8AC3E}">
        <p14:creationId xmlns:p14="http://schemas.microsoft.com/office/powerpoint/2010/main" val="256504243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0" y="44624"/>
            <a:ext cx="9108504" cy="936104"/>
          </a:xfrm>
        </p:spPr>
        <p:txBody>
          <a:bodyPr>
            <a:normAutofit fontScale="90000"/>
          </a:bodyPr>
          <a:lstStyle/>
          <a:p>
            <a:r>
              <a:rPr lang="es-CR" dirty="0"/>
              <a:t>Método de media móvil  tendencia-ciclo </a:t>
            </a:r>
          </a:p>
        </p:txBody>
      </p:sp>
      <mc:AlternateContent xmlns:mc="http://schemas.openxmlformats.org/markup-compatibility/2006" xmlns:a14="http://schemas.microsoft.com/office/drawing/2010/main">
        <mc:Choice Requires="a14">
          <p:sp>
            <p:nvSpPr>
              <p:cNvPr id="8" name="Marcador de contenido 2"/>
              <p:cNvSpPr>
                <a:spLocks noGrp="1"/>
              </p:cNvSpPr>
              <p:nvPr>
                <p:ph idx="1"/>
              </p:nvPr>
            </p:nvSpPr>
            <p:spPr>
              <a:xfrm>
                <a:off x="107504" y="1052736"/>
                <a:ext cx="8928992" cy="5760640"/>
              </a:xfrm>
            </p:spPr>
            <p:txBody>
              <a:bodyPr>
                <a:normAutofit fontScale="92500" lnSpcReduction="10000"/>
              </a:bodyPr>
              <a:lstStyle/>
              <a:p>
                <a:pPr algn="just"/>
                <a:r>
                  <a:rPr lang="es-CR" sz="2400" dirty="0"/>
                  <a:t>Visto los métodos de medías móviles clásicos y centrados, veamos el método que se fundamente en aproximar lo mejor posible la tendencia media incluyendo los diferentes componentes de la series. </a:t>
                </a:r>
              </a:p>
              <a:p>
                <a:pPr algn="just"/>
                <a:endParaRPr lang="es-CR" sz="2400" dirty="0"/>
              </a:p>
              <a:p>
                <a:pPr algn="just"/>
                <a:r>
                  <a:rPr lang="es-CR" sz="2400" dirty="0"/>
                  <a:t>Un promedio móvil de orden </a:t>
                </a:r>
                <a14:m>
                  <m:oMath xmlns:m="http://schemas.openxmlformats.org/officeDocument/2006/math">
                    <m:r>
                      <a:rPr lang="es-CR" sz="2400" i="1" dirty="0" smtClean="0">
                        <a:latin typeface="Cambria Math" panose="02040503050406030204" pitchFamily="18" charset="0"/>
                      </a:rPr>
                      <m:t>𝑚</m:t>
                    </m:r>
                  </m:oMath>
                </a14:m>
                <a:r>
                  <a:rPr lang="es-CR" sz="2400" dirty="0"/>
                  <a:t> se puede escribir como:</a:t>
                </a:r>
              </a:p>
              <a:p>
                <a:pPr algn="just"/>
                <a:endParaRPr lang="es-CR" sz="24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b="0" i="1" smtClean="0">
                                  <a:latin typeface="Cambria Math" panose="02040503050406030204" pitchFamily="18" charset="0"/>
                                </a:rPr>
                                <m:t>𝑦</m:t>
                              </m:r>
                            </m:e>
                          </m:acc>
                        </m:e>
                        <m:sub>
                          <m:r>
                            <a:rPr lang="es-CR" sz="2000" i="1">
                              <a:latin typeface="Cambria Math" panose="02040503050406030204" pitchFamily="18" charset="0"/>
                            </a:rPr>
                            <m:t>𝑡</m:t>
                          </m:r>
                        </m:sub>
                      </m:sSub>
                      <m:r>
                        <a:rPr lang="es-CR" sz="2000" i="1">
                          <a:latin typeface="Cambria Math" panose="02040503050406030204" pitchFamily="18" charset="0"/>
                        </a:rPr>
                        <m:t>=</m:t>
                      </m:r>
                      <m:f>
                        <m:fPr>
                          <m:ctrlPr>
                            <a:rPr lang="es-CR" sz="2000" i="1">
                              <a:latin typeface="Cambria Math"/>
                            </a:rPr>
                          </m:ctrlPr>
                        </m:fPr>
                        <m:num>
                          <m:r>
                            <a:rPr lang="es-CR" sz="2000" i="1">
                              <a:latin typeface="Cambria Math" panose="02040503050406030204" pitchFamily="18" charset="0"/>
                            </a:rPr>
                            <m:t>1</m:t>
                          </m:r>
                        </m:num>
                        <m:den>
                          <m:r>
                            <a:rPr lang="es-CR" sz="2000" i="1">
                              <a:latin typeface="Cambria Math" panose="02040503050406030204" pitchFamily="18" charset="0"/>
                            </a:rPr>
                            <m:t>𝑚</m:t>
                          </m:r>
                        </m:den>
                      </m:f>
                      <m:nary>
                        <m:naryPr>
                          <m:chr m:val="∑"/>
                          <m:limLoc m:val="undOvr"/>
                          <m:ctrlPr>
                            <a:rPr lang="es-CR" sz="2000" i="1">
                              <a:latin typeface="Cambria Math"/>
                            </a:rPr>
                          </m:ctrlPr>
                        </m:naryPr>
                        <m:sub>
                          <m:r>
                            <a:rPr lang="es-CR" sz="2000" i="1">
                              <a:latin typeface="Cambria Math" panose="02040503050406030204" pitchFamily="18" charset="0"/>
                            </a:rPr>
                            <m:t>𝑗</m:t>
                          </m:r>
                          <m:r>
                            <a:rPr lang="es-CR" sz="2000" i="1">
                              <a:latin typeface="Cambria Math" panose="02040503050406030204" pitchFamily="18" charset="0"/>
                            </a:rPr>
                            <m:t>=−</m:t>
                          </m:r>
                          <m:r>
                            <a:rPr lang="es-CR" sz="2000" i="1">
                              <a:latin typeface="Cambria Math" panose="02040503050406030204" pitchFamily="18" charset="0"/>
                            </a:rPr>
                            <m:t>𝑘</m:t>
                          </m:r>
                        </m:sub>
                        <m:sup>
                          <m:r>
                            <a:rPr lang="es-CR" sz="2000" i="1">
                              <a:latin typeface="Cambria Math" panose="02040503050406030204" pitchFamily="18" charset="0"/>
                            </a:rPr>
                            <m:t>𝑘</m:t>
                          </m:r>
                        </m:sup>
                        <m:e>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𝑗</m:t>
                              </m:r>
                            </m:sub>
                          </m:sSub>
                        </m:e>
                      </m:nary>
                    </m:oMath>
                  </m:oMathPara>
                </a14:m>
                <a:endParaRPr lang="es-CR" dirty="0"/>
              </a:p>
              <a:p>
                <a:pPr marL="0" indent="0" algn="just">
                  <a:buNone/>
                </a:pPr>
                <a:r>
                  <a:rPr lang="es-CR" sz="2400" dirty="0"/>
                  <a:t>donde </a:t>
                </a:r>
                <a14:m>
                  <m:oMath xmlns:m="http://schemas.openxmlformats.org/officeDocument/2006/math">
                    <m:r>
                      <a:rPr lang="es-CR" sz="2400" b="0" i="1" smtClean="0">
                        <a:latin typeface="Cambria Math" panose="02040503050406030204" pitchFamily="18" charset="0"/>
                      </a:rPr>
                      <m:t>𝑚</m:t>
                    </m:r>
                    <m:r>
                      <a:rPr lang="es-CR" sz="2400" b="0" i="1" smtClean="0">
                        <a:latin typeface="Cambria Math" panose="02040503050406030204" pitchFamily="18" charset="0"/>
                      </a:rPr>
                      <m:t>=2</m:t>
                    </m:r>
                    <m:r>
                      <a:rPr lang="es-CR" sz="2400" b="0" i="1" smtClean="0">
                        <a:latin typeface="Cambria Math" panose="02040503050406030204" pitchFamily="18" charset="0"/>
                      </a:rPr>
                      <m:t>𝑘</m:t>
                    </m:r>
                    <m:r>
                      <a:rPr lang="es-CR" sz="2400" b="0" i="1" smtClean="0">
                        <a:latin typeface="Cambria Math" panose="02040503050406030204" pitchFamily="18" charset="0"/>
                      </a:rPr>
                      <m:t>+1</m:t>
                    </m:r>
                  </m:oMath>
                </a14:m>
                <a:r>
                  <a:rPr lang="es-CR" sz="2400" dirty="0"/>
                  <a:t>. </a:t>
                </a:r>
              </a:p>
              <a:p>
                <a:pPr marL="0" indent="0" algn="just">
                  <a:buNone/>
                </a:pPr>
                <a:endParaRPr lang="es-CR" sz="2400" dirty="0"/>
              </a:p>
              <a:p>
                <a:pPr marL="0" indent="0" algn="just">
                  <a:buNone/>
                </a:pPr>
                <a:r>
                  <a:rPr lang="es-CR" sz="2400" dirty="0"/>
                  <a:t>La estimación del ciclo-tendencia en el tiempo </a:t>
                </a:r>
                <a14:m>
                  <m:oMath xmlns:m="http://schemas.openxmlformats.org/officeDocument/2006/math">
                    <m:r>
                      <a:rPr lang="es-CR" sz="2400" i="1" dirty="0" smtClean="0">
                        <a:latin typeface="Cambria Math" panose="02040503050406030204" pitchFamily="18" charset="0"/>
                      </a:rPr>
                      <m:t>𝑡</m:t>
                    </m:r>
                  </m:oMath>
                </a14:m>
                <a:r>
                  <a:rPr lang="es-CR" sz="2400" dirty="0"/>
                  <a:t> se obtiene promediando los valores de la serie de tiempo dentro de </a:t>
                </a:r>
                <a14:m>
                  <m:oMath xmlns:m="http://schemas.openxmlformats.org/officeDocument/2006/math">
                    <m:r>
                      <a:rPr lang="es-CR" sz="2400" i="1" dirty="0" smtClean="0">
                        <a:latin typeface="Cambria Math" panose="02040503050406030204" pitchFamily="18" charset="0"/>
                      </a:rPr>
                      <m:t>𝑘</m:t>
                    </m:r>
                  </m:oMath>
                </a14:m>
                <a:r>
                  <a:rPr lang="es-CR" sz="2400" dirty="0"/>
                  <a:t> periodos de </a:t>
                </a:r>
                <a14:m>
                  <m:oMath xmlns:m="http://schemas.openxmlformats.org/officeDocument/2006/math">
                    <m:r>
                      <a:rPr lang="es-CR" sz="2400" i="1" dirty="0" smtClean="0">
                        <a:latin typeface="Cambria Math" panose="02040503050406030204" pitchFamily="18" charset="0"/>
                      </a:rPr>
                      <m:t>𝑡</m:t>
                    </m:r>
                  </m:oMath>
                </a14:m>
                <a:r>
                  <a:rPr lang="es-CR" sz="2400" dirty="0"/>
                  <a:t>. Las observaciones que están cercanas en el tiempo también tienen un valor cercano. Por lo tanto, el promedio elimina parte de la aleatoriedad en los datos, dejando un componente de ciclo de tendencia uniforme. Llamamos a esto un </a:t>
                </a:r>
                <a14:m>
                  <m:oMath xmlns:m="http://schemas.openxmlformats.org/officeDocument/2006/math">
                    <m:r>
                      <a:rPr lang="es-CR" sz="2400" i="1" dirty="0" smtClean="0">
                        <a:latin typeface="Cambria Math" panose="02040503050406030204" pitchFamily="18" charset="0"/>
                      </a:rPr>
                      <m:t>𝑚</m:t>
                    </m:r>
                    <m:r>
                      <a:rPr lang="es-CR" sz="2400" i="1" dirty="0" smtClean="0">
                        <a:latin typeface="Cambria Math" panose="02040503050406030204" pitchFamily="18" charset="0"/>
                      </a:rPr>
                      <m:t>−</m:t>
                    </m:r>
                    <m:r>
                      <a:rPr lang="es-CR" sz="2400" i="1" dirty="0" smtClean="0">
                        <a:latin typeface="Cambria Math" panose="02040503050406030204" pitchFamily="18" charset="0"/>
                      </a:rPr>
                      <m:t>𝑀𝐴</m:t>
                    </m:r>
                  </m:oMath>
                </a14:m>
                <a:r>
                  <a:rPr lang="es-CR" sz="2400" dirty="0"/>
                  <a:t>, que significa un promedio móvil de orden </a:t>
                </a:r>
                <a14:m>
                  <m:oMath xmlns:m="http://schemas.openxmlformats.org/officeDocument/2006/math">
                    <m:r>
                      <a:rPr lang="es-CR" sz="2400" i="1" dirty="0" smtClean="0">
                        <a:latin typeface="Cambria Math" panose="02040503050406030204" pitchFamily="18" charset="0"/>
                      </a:rPr>
                      <m:t>𝑚</m:t>
                    </m:r>
                  </m:oMath>
                </a14:m>
                <a:r>
                  <a:rPr lang="es-CR" sz="2400" dirty="0"/>
                  <a:t>.</a:t>
                </a:r>
              </a:p>
            </p:txBody>
          </p:sp>
        </mc:Choice>
        <mc:Fallback xmlns="">
          <p:sp>
            <p:nvSpPr>
              <p:cNvPr id="8" name="Marcador de contenido 2"/>
              <p:cNvSpPr>
                <a:spLocks noGrp="1" noRot="1" noChangeAspect="1" noMove="1" noResize="1" noEditPoints="1" noAdjustHandles="1" noChangeArrowheads="1" noChangeShapeType="1" noTextEdit="1"/>
              </p:cNvSpPr>
              <p:nvPr>
                <p:ph idx="1"/>
              </p:nvPr>
            </p:nvSpPr>
            <p:spPr>
              <a:xfrm>
                <a:off x="107504" y="1052736"/>
                <a:ext cx="8928992" cy="5760640"/>
              </a:xfrm>
              <a:blipFill>
                <a:blip r:embed="rId2"/>
                <a:stretch>
                  <a:fillRect l="-888" t="-1376" r="-956"/>
                </a:stretch>
              </a:blipFill>
            </p:spPr>
            <p:txBody>
              <a:bodyPr/>
              <a:lstStyle/>
              <a:p>
                <a:r>
                  <a:rPr lang="es-CR">
                    <a:noFill/>
                  </a:rPr>
                  <a:t> </a:t>
                </a:r>
              </a:p>
            </p:txBody>
          </p:sp>
        </mc:Fallback>
      </mc:AlternateContent>
    </p:spTree>
    <p:extLst>
      <p:ext uri="{BB962C8B-B14F-4D97-AF65-F5344CB8AC3E}">
        <p14:creationId xmlns:p14="http://schemas.microsoft.com/office/powerpoint/2010/main" val="299457954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7504" y="44624"/>
            <a:ext cx="8928992" cy="936104"/>
          </a:xfrm>
        </p:spPr>
        <p:txBody>
          <a:bodyPr>
            <a:normAutofit/>
          </a:bodyPr>
          <a:lstStyle/>
          <a:p>
            <a:r>
              <a:rPr lang="es-CR" dirty="0"/>
              <a:t>Método de media móvil: aplicación</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1052736"/>
                <a:ext cx="8928992" cy="5760640"/>
              </a:xfrm>
            </p:spPr>
            <p:txBody>
              <a:bodyPr>
                <a:normAutofit lnSpcReduction="10000"/>
              </a:bodyPr>
              <a:lstStyle/>
              <a:p>
                <a:pPr algn="just"/>
                <a:r>
                  <a:rPr lang="es-CR" sz="2400" dirty="0"/>
                  <a:t>De forma general tenemos la ecuación:</a:t>
                </a:r>
              </a:p>
              <a:p>
                <a:pPr algn="just"/>
                <a:endParaRPr lang="es-CR" sz="2400" dirty="0"/>
              </a:p>
              <a:p>
                <a:pPr marL="0" indent="0" algn="just">
                  <a:buNone/>
                </a:pPr>
                <a14:m>
                  <m:oMathPara xmlns:m="http://schemas.openxmlformats.org/officeDocument/2006/math">
                    <m:oMathParaPr>
                      <m:jc m:val="centerGroup"/>
                    </m:oMathParaPr>
                    <m:oMath xmlns:m="http://schemas.openxmlformats.org/officeDocument/2006/math">
                      <m:sSub>
                        <m:sSubPr>
                          <m:ctrlPr>
                            <a:rPr lang="es-CR" sz="2400" i="1">
                              <a:latin typeface="Cambria Math"/>
                            </a:rPr>
                          </m:ctrlPr>
                        </m:sSubPr>
                        <m:e>
                          <m:acc>
                            <m:accPr>
                              <m:chr m:val="̂"/>
                              <m:ctrlPr>
                                <a:rPr lang="es-CR" sz="2400" i="1">
                                  <a:latin typeface="Cambria Math"/>
                                </a:rPr>
                              </m:ctrlPr>
                            </m:accPr>
                            <m:e>
                              <m:r>
                                <a:rPr lang="es-CR" sz="2400" i="1">
                                  <a:latin typeface="Cambria Math" panose="02040503050406030204" pitchFamily="18" charset="0"/>
                                </a:rPr>
                                <m:t>𝑦</m:t>
                              </m:r>
                            </m:e>
                          </m:acc>
                        </m:e>
                        <m:sub>
                          <m:r>
                            <a:rPr lang="es-CR" sz="2400" i="1">
                              <a:latin typeface="Cambria Math" panose="02040503050406030204" pitchFamily="18" charset="0"/>
                            </a:rPr>
                            <m:t>𝑡</m:t>
                          </m:r>
                        </m:sub>
                      </m:sSub>
                      <m:r>
                        <a:rPr lang="es-CR" sz="2400" i="1">
                          <a:latin typeface="Cambria Math" panose="02040503050406030204" pitchFamily="18" charset="0"/>
                        </a:rPr>
                        <m:t>=</m:t>
                      </m:r>
                      <m:f>
                        <m:fPr>
                          <m:ctrlPr>
                            <a:rPr lang="es-CR" sz="2400" i="1">
                              <a:latin typeface="Cambria Math"/>
                            </a:rPr>
                          </m:ctrlPr>
                        </m:fPr>
                        <m:num>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r>
                                <a:rPr lang="es-CR" sz="2400" i="1">
                                  <a:latin typeface="Cambria Math" panose="02040503050406030204" pitchFamily="18" charset="0"/>
                                </a:rPr>
                                <m:t>−</m:t>
                              </m:r>
                              <m:r>
                                <a:rPr lang="es-CR" sz="2400" i="1">
                                  <a:latin typeface="Cambria Math" panose="02040503050406030204" pitchFamily="18" charset="0"/>
                                </a:rPr>
                                <m:t>𝑘</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r>
                                <a:rPr lang="es-CR" sz="2400" i="1">
                                  <a:latin typeface="Cambria Math" panose="02040503050406030204" pitchFamily="18" charset="0"/>
                                </a:rPr>
                                <m:t>+</m:t>
                              </m:r>
                              <m:r>
                                <a:rPr lang="es-CR" sz="2400" i="1">
                                  <a:latin typeface="Cambria Math" panose="02040503050406030204" pitchFamily="18" charset="0"/>
                                </a:rPr>
                                <m:t>𝑘</m:t>
                              </m:r>
                            </m:sub>
                          </m:sSub>
                        </m:num>
                        <m:den>
                          <m:r>
                            <a:rPr lang="es-CR" sz="2400" i="1">
                              <a:latin typeface="Cambria Math" panose="02040503050406030204" pitchFamily="18" charset="0"/>
                            </a:rPr>
                            <m:t>2</m:t>
                          </m:r>
                          <m:r>
                            <a:rPr lang="es-CR" sz="2400" i="1">
                              <a:latin typeface="Cambria Math" panose="02040503050406030204" pitchFamily="18" charset="0"/>
                            </a:rPr>
                            <m:t>𝑘</m:t>
                          </m:r>
                          <m:r>
                            <a:rPr lang="es-CR" sz="2400" i="1">
                              <a:latin typeface="Cambria Math" panose="02040503050406030204" pitchFamily="18" charset="0"/>
                            </a:rPr>
                            <m:t>+1</m:t>
                          </m:r>
                        </m:den>
                      </m:f>
                      <m:r>
                        <a:rPr lang="es-CR" sz="2400" b="0" i="1" smtClean="0">
                          <a:latin typeface="Cambria Math" panose="02040503050406030204" pitchFamily="18" charset="0"/>
                        </a:rPr>
                        <m:t>,      </m:t>
                      </m:r>
                      <m:r>
                        <a:rPr lang="es-CR" sz="2400" i="1">
                          <a:latin typeface="Cambria Math" panose="02040503050406030204" pitchFamily="18" charset="0"/>
                        </a:rPr>
                        <m:t>𝑛</m:t>
                      </m:r>
                      <m:r>
                        <a:rPr lang="es-CR" sz="2400" i="1">
                          <a:latin typeface="Cambria Math" panose="02040503050406030204" pitchFamily="18" charset="0"/>
                        </a:rPr>
                        <m:t>−</m:t>
                      </m:r>
                      <m:r>
                        <a:rPr lang="es-CR" sz="2400" i="1">
                          <a:latin typeface="Cambria Math" panose="02040503050406030204" pitchFamily="18" charset="0"/>
                        </a:rPr>
                        <m:t>𝑘</m:t>
                      </m:r>
                      <m:r>
                        <a:rPr lang="es-CR" sz="2400" i="1">
                          <a:latin typeface="Cambria Math" panose="02040503050406030204" pitchFamily="18" charset="0"/>
                        </a:rPr>
                        <m:t>≤</m:t>
                      </m:r>
                      <m:r>
                        <a:rPr lang="es-CR" sz="2400" i="1">
                          <a:latin typeface="Cambria Math" panose="02040503050406030204" pitchFamily="18" charset="0"/>
                        </a:rPr>
                        <m:t>𝑡</m:t>
                      </m:r>
                      <m:r>
                        <a:rPr lang="es-CR" sz="2400" i="1">
                          <a:latin typeface="Cambria Math" panose="02040503050406030204" pitchFamily="18" charset="0"/>
                        </a:rPr>
                        <m:t>≤</m:t>
                      </m:r>
                      <m:r>
                        <a:rPr lang="es-CR" sz="2400" i="1">
                          <a:latin typeface="Cambria Math" panose="02040503050406030204" pitchFamily="18" charset="0"/>
                        </a:rPr>
                        <m:t>𝑛</m:t>
                      </m:r>
                    </m:oMath>
                  </m:oMathPara>
                </a14:m>
                <a:endParaRPr lang="es-CR" sz="1800" dirty="0"/>
              </a:p>
              <a:p>
                <a:pPr algn="just"/>
                <a:endParaRPr lang="es-CR" sz="2400" dirty="0"/>
              </a:p>
              <a:p>
                <a:pPr marL="0" indent="0" algn="just">
                  <a:buNone/>
                </a:pPr>
                <a:r>
                  <a:rPr lang="es-CR" sz="2400" dirty="0"/>
                  <a:t>en donde </a:t>
                </a:r>
                <a14:m>
                  <m:oMath xmlns:m="http://schemas.openxmlformats.org/officeDocument/2006/math">
                    <m:r>
                      <a:rPr lang="es-CR" sz="2400" b="0" i="1" smtClean="0">
                        <a:latin typeface="Cambria Math" panose="02040503050406030204" pitchFamily="18" charset="0"/>
                      </a:rPr>
                      <m:t>𝑘</m:t>
                    </m:r>
                  </m:oMath>
                </a14:m>
                <a:r>
                  <a:rPr lang="es-CR" sz="2400" dirty="0"/>
                  <a:t> es el número de rezagos o períodos que va a considerar la MA.</a:t>
                </a:r>
              </a:p>
              <a:p>
                <a:pPr marL="0" indent="0" algn="just">
                  <a:buNone/>
                </a:pPr>
                <a:endParaRPr lang="es-CR" sz="2400" dirty="0"/>
              </a:p>
              <a:p>
                <a:pPr algn="just"/>
                <a:r>
                  <a:rPr lang="es-CR" sz="2400" dirty="0"/>
                  <a:t>¿Qué es </a:t>
                </a:r>
                <a14:m>
                  <m:oMath xmlns:m="http://schemas.openxmlformats.org/officeDocument/2006/math">
                    <m:r>
                      <a:rPr lang="es-CR" sz="2400" i="1" dirty="0" smtClean="0">
                        <a:latin typeface="Cambria Math" panose="02040503050406030204" pitchFamily="18" charset="0"/>
                      </a:rPr>
                      <m:t>𝑛</m:t>
                    </m:r>
                  </m:oMath>
                </a14:m>
                <a:r>
                  <a:rPr lang="es-CR" sz="2400" dirty="0"/>
                  <a:t>?</a:t>
                </a:r>
              </a:p>
              <a:p>
                <a:pPr algn="just"/>
                <a:endParaRPr lang="es-CR" sz="2400" dirty="0"/>
              </a:p>
              <a:p>
                <a:pPr algn="just"/>
                <a:r>
                  <a:rPr lang="es-CR" sz="2400" dirty="0"/>
                  <a:t>Para ver la fórmula que la función </a:t>
                </a:r>
                <a:r>
                  <a:rPr lang="es-CR" sz="2400" dirty="0" err="1"/>
                  <a:t>ma</a:t>
                </a:r>
                <a:r>
                  <a:rPr lang="es-CR" sz="2400" dirty="0"/>
                  <a:t>() utiliza:</a:t>
                </a:r>
              </a:p>
              <a:p>
                <a:pPr marL="0" indent="0" algn="just">
                  <a:buNone/>
                </a:pPr>
                <a:endParaRPr lang="es-CR" sz="2400" dirty="0"/>
              </a:p>
              <a:p>
                <a:pPr marL="0" indent="0" algn="just">
                  <a:buNone/>
                </a:pPr>
                <a:r>
                  <a:rPr lang="es-CR" sz="2400" dirty="0"/>
                  <a:t>https://www.rdocumentation.org/packages/aTSA/versions/3.1.2/topics/MA</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1052736"/>
                <a:ext cx="8928992" cy="5760640"/>
              </a:xfrm>
              <a:blipFill>
                <a:blip r:embed="rId2"/>
                <a:stretch>
                  <a:fillRect l="-1093" t="-1481" r="-1093"/>
                </a:stretch>
              </a:blipFill>
            </p:spPr>
            <p:txBody>
              <a:bodyPr/>
              <a:lstStyle/>
              <a:p>
                <a:r>
                  <a:rPr lang="es-CR">
                    <a:noFill/>
                  </a:rPr>
                  <a:t> </a:t>
                </a:r>
              </a:p>
            </p:txBody>
          </p:sp>
        </mc:Fallback>
      </mc:AlternateContent>
    </p:spTree>
    <p:extLst>
      <p:ext uri="{BB962C8B-B14F-4D97-AF65-F5344CB8AC3E}">
        <p14:creationId xmlns:p14="http://schemas.microsoft.com/office/powerpoint/2010/main" val="237542711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7504" y="44624"/>
            <a:ext cx="8928992" cy="936104"/>
          </a:xfrm>
        </p:spPr>
        <p:txBody>
          <a:bodyPr>
            <a:normAutofit/>
          </a:bodyPr>
          <a:lstStyle/>
          <a:p>
            <a:r>
              <a:rPr lang="es-CR" dirty="0"/>
              <a:t>Método de media móvil: aplicación</a:t>
            </a:r>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1052736"/>
                <a:ext cx="8928992" cy="5760640"/>
              </a:xfrm>
            </p:spPr>
            <p:txBody>
              <a:bodyPr>
                <a:normAutofit/>
              </a:bodyPr>
              <a:lstStyle/>
              <a:p>
                <a:pPr algn="just"/>
                <a:r>
                  <a:rPr lang="es-CR" sz="2400" dirty="0"/>
                  <a:t>Sobre esta misma variante, podemos luego re-centrar los resultados:</a:t>
                </a:r>
              </a:p>
              <a:p>
                <a:pPr algn="just"/>
                <a:endParaRPr lang="es-CR" sz="2400" dirty="0"/>
              </a:p>
              <a:p>
                <a:pPr marL="0" indent="0" algn="just">
                  <a:buNone/>
                </a:pPr>
                <a14:m>
                  <m:oMathPara xmlns:m="http://schemas.openxmlformats.org/officeDocument/2006/math">
                    <m:oMathParaPr>
                      <m:jc m:val="centerGroup"/>
                    </m:oMathParaPr>
                    <m:oMath xmlns:m="http://schemas.openxmlformats.org/officeDocument/2006/math">
                      <m:sSub>
                        <m:sSubPr>
                          <m:ctrlPr>
                            <a:rPr lang="es-CR" sz="2400" i="1">
                              <a:latin typeface="Cambria Math"/>
                            </a:rPr>
                          </m:ctrlPr>
                        </m:sSubPr>
                        <m:e>
                          <m:acc>
                            <m:accPr>
                              <m:chr m:val="̂"/>
                              <m:ctrlPr>
                                <a:rPr lang="es-CR" sz="2400" i="1">
                                  <a:latin typeface="Cambria Math"/>
                                </a:rPr>
                              </m:ctrlPr>
                            </m:accPr>
                            <m:e>
                              <m:r>
                                <a:rPr lang="es-CR" sz="2400" i="1">
                                  <a:latin typeface="Cambria Math" panose="02040503050406030204" pitchFamily="18" charset="0"/>
                                </a:rPr>
                                <m:t>𝑦</m:t>
                              </m:r>
                            </m:e>
                          </m:acc>
                        </m:e>
                        <m:sub>
                          <m:r>
                            <a:rPr lang="es-CR" sz="2400" i="1">
                              <a:latin typeface="Cambria Math" panose="02040503050406030204" pitchFamily="18" charset="0"/>
                            </a:rPr>
                            <m:t>𝑡</m:t>
                          </m:r>
                        </m:sub>
                      </m:sSub>
                      <m:r>
                        <a:rPr lang="es-CR" sz="2400" i="1">
                          <a:latin typeface="Cambria Math" panose="02040503050406030204" pitchFamily="18" charset="0"/>
                        </a:rPr>
                        <m:t>=</m:t>
                      </m:r>
                      <m:f>
                        <m:fPr>
                          <m:ctrlPr>
                            <a:rPr lang="es-CR" sz="2400" i="1">
                              <a:latin typeface="Cambria Math"/>
                            </a:rPr>
                          </m:ctrlPr>
                        </m:fPr>
                        <m:num>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r>
                                <a:rPr lang="es-CR" sz="2400" i="1">
                                  <a:latin typeface="Cambria Math" panose="02040503050406030204" pitchFamily="18" charset="0"/>
                                </a:rPr>
                                <m:t>−</m:t>
                              </m:r>
                              <m:r>
                                <a:rPr lang="es-CR" sz="2400" i="1">
                                  <a:latin typeface="Cambria Math" panose="02040503050406030204" pitchFamily="18" charset="0"/>
                                </a:rPr>
                                <m:t>𝑘</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r>
                                <a:rPr lang="es-CR" sz="2400" i="1">
                                  <a:latin typeface="Cambria Math" panose="02040503050406030204" pitchFamily="18" charset="0"/>
                                </a:rPr>
                                <m:t>+</m:t>
                              </m:r>
                              <m:r>
                                <a:rPr lang="es-CR" sz="2400" i="1">
                                  <a:latin typeface="Cambria Math" panose="02040503050406030204" pitchFamily="18" charset="0"/>
                                </a:rPr>
                                <m:t>𝑘</m:t>
                              </m:r>
                            </m:sub>
                          </m:sSub>
                        </m:num>
                        <m:den>
                          <m:r>
                            <a:rPr lang="es-CR" sz="2400" i="1">
                              <a:latin typeface="Cambria Math" panose="02040503050406030204" pitchFamily="18" charset="0"/>
                            </a:rPr>
                            <m:t>2</m:t>
                          </m:r>
                          <m:r>
                            <a:rPr lang="es-CR" sz="2400" i="1">
                              <a:latin typeface="Cambria Math" panose="02040503050406030204" pitchFamily="18" charset="0"/>
                            </a:rPr>
                            <m:t>𝑘</m:t>
                          </m:r>
                          <m:r>
                            <a:rPr lang="es-CR" sz="2400" i="1">
                              <a:latin typeface="Cambria Math" panose="02040503050406030204" pitchFamily="18" charset="0"/>
                            </a:rPr>
                            <m:t>+1</m:t>
                          </m:r>
                        </m:den>
                      </m:f>
                      <m:r>
                        <a:rPr lang="es-CR" sz="2400" b="0" i="1" smtClean="0">
                          <a:latin typeface="Cambria Math" panose="02040503050406030204" pitchFamily="18" charset="0"/>
                        </a:rPr>
                        <m:t>,      </m:t>
                      </m:r>
                      <m:r>
                        <a:rPr lang="es-CR" sz="2400" i="1">
                          <a:latin typeface="Cambria Math" panose="02040503050406030204" pitchFamily="18" charset="0"/>
                        </a:rPr>
                        <m:t>𝑛</m:t>
                      </m:r>
                      <m:r>
                        <a:rPr lang="es-CR" sz="2400" i="1">
                          <a:latin typeface="Cambria Math" panose="02040503050406030204" pitchFamily="18" charset="0"/>
                        </a:rPr>
                        <m:t>−</m:t>
                      </m:r>
                      <m:r>
                        <a:rPr lang="es-CR" sz="2400" i="1">
                          <a:latin typeface="Cambria Math" panose="02040503050406030204" pitchFamily="18" charset="0"/>
                        </a:rPr>
                        <m:t>𝑘</m:t>
                      </m:r>
                      <m:r>
                        <a:rPr lang="es-CR" sz="2400" i="1">
                          <a:latin typeface="Cambria Math" panose="02040503050406030204" pitchFamily="18" charset="0"/>
                        </a:rPr>
                        <m:t>≤</m:t>
                      </m:r>
                      <m:r>
                        <a:rPr lang="es-CR" sz="2400" i="1">
                          <a:latin typeface="Cambria Math" panose="02040503050406030204" pitchFamily="18" charset="0"/>
                        </a:rPr>
                        <m:t>𝑡</m:t>
                      </m:r>
                      <m:r>
                        <a:rPr lang="es-CR" sz="2400" i="1">
                          <a:latin typeface="Cambria Math" panose="02040503050406030204" pitchFamily="18" charset="0"/>
                        </a:rPr>
                        <m:t>≤</m:t>
                      </m:r>
                      <m:r>
                        <a:rPr lang="es-CR" sz="2400" i="1">
                          <a:latin typeface="Cambria Math" panose="02040503050406030204" pitchFamily="18" charset="0"/>
                        </a:rPr>
                        <m:t>𝑛</m:t>
                      </m:r>
                    </m:oMath>
                  </m:oMathPara>
                </a14:m>
                <a:endParaRPr lang="es-CR" sz="1800" dirty="0"/>
              </a:p>
              <a:p>
                <a:pPr algn="just"/>
                <a:endParaRPr lang="es-CR" sz="2400" dirty="0"/>
              </a:p>
              <a:p>
                <a:pPr marL="0" indent="0" algn="just">
                  <a:buNone/>
                </a:pPr>
                <a:r>
                  <a:rPr lang="es-CR" sz="2400" dirty="0"/>
                  <a:t>Esto sería como .</a:t>
                </a:r>
              </a:p>
              <a:p>
                <a:pPr marL="0" indent="0" algn="just">
                  <a:buNone/>
                </a:pPr>
                <a:endParaRPr lang="es-CR" sz="2400" dirty="0"/>
              </a:p>
              <a:p>
                <a:pPr marL="0" indent="0" algn="just">
                  <a:buNone/>
                </a:pPr>
                <a14:m>
                  <m:oMathPara xmlns:m="http://schemas.openxmlformats.org/officeDocument/2006/math">
                    <m:oMathParaPr>
                      <m:jc m:val="centerGroup"/>
                    </m:oMathParaPr>
                    <m:oMath xmlns:m="http://schemas.openxmlformats.org/officeDocument/2006/math">
                      <m:sSup>
                        <m:sSupPr>
                          <m:ctrlPr>
                            <a:rPr lang="es-CR" sz="2400" i="1" smtClean="0">
                              <a:latin typeface="Cambria Math"/>
                            </a:rPr>
                          </m:ctrlPr>
                        </m:sSupPr>
                        <m:e>
                          <m:sSub>
                            <m:sSubPr>
                              <m:ctrlPr>
                                <a:rPr lang="es-CR" sz="2400" b="0" i="1" smtClean="0">
                                  <a:latin typeface="Cambria Math"/>
                                </a:rPr>
                              </m:ctrlPr>
                            </m:sSubPr>
                            <m:e>
                              <m:acc>
                                <m:accPr>
                                  <m:chr m:val="̂"/>
                                  <m:ctrlPr>
                                    <a:rPr lang="es-CR" sz="2400" i="1">
                                      <a:latin typeface="Cambria Math"/>
                                    </a:rPr>
                                  </m:ctrlPr>
                                </m:accPr>
                                <m:e>
                                  <m:r>
                                    <a:rPr lang="es-CR" sz="2400" i="1">
                                      <a:latin typeface="Cambria Math" panose="02040503050406030204" pitchFamily="18" charset="0"/>
                                    </a:rPr>
                                    <m:t>𝑦</m:t>
                                  </m:r>
                                </m:e>
                              </m:acc>
                            </m:e>
                            <m:sub>
                              <m:r>
                                <a:rPr lang="es-CR" sz="2400" b="0" i="1" smtClean="0">
                                  <a:latin typeface="Cambria Math"/>
                                </a:rPr>
                                <m:t>𝑡</m:t>
                              </m:r>
                            </m:sub>
                          </m:sSub>
                        </m:e>
                        <m:sup>
                          <m:r>
                            <a:rPr lang="es-CR" sz="2400" b="0" i="1" smtClean="0">
                              <a:latin typeface="Cambria Math"/>
                            </a:rPr>
                            <m:t>∗</m:t>
                          </m:r>
                        </m:sup>
                      </m:sSup>
                      <m:r>
                        <a:rPr lang="es-CR" sz="2400" i="1">
                          <a:latin typeface="Cambria Math" panose="02040503050406030204" pitchFamily="18" charset="0"/>
                        </a:rPr>
                        <m:t>=</m:t>
                      </m:r>
                      <m:f>
                        <m:fPr>
                          <m:ctrlPr>
                            <a:rPr lang="es-CR" sz="2400" i="1">
                              <a:latin typeface="Cambria Math"/>
                            </a:rPr>
                          </m:ctrlPr>
                        </m:fPr>
                        <m:num>
                          <m:sSub>
                            <m:sSubPr>
                              <m:ctrlPr>
                                <a:rPr lang="es-CR" sz="2400" i="1">
                                  <a:latin typeface="Cambria Math"/>
                                </a:rPr>
                              </m:ctrlPr>
                            </m:sSubPr>
                            <m:e>
                              <m:r>
                                <a:rPr lang="es-CR" sz="2400" i="1" smtClean="0">
                                  <a:latin typeface="Cambria Math" panose="02040503050406030204" pitchFamily="18" charset="0"/>
                                </a:rPr>
                                <m:t>𝑦</m:t>
                              </m:r>
                              <m:r>
                                <a:rPr lang="es-CR" sz="2400" b="0" i="1" smtClean="0">
                                  <a:latin typeface="Cambria Math"/>
                                </a:rPr>
                                <m:t>∗</m:t>
                              </m:r>
                            </m:e>
                            <m:sub>
                              <m:r>
                                <a:rPr lang="es-CR" sz="2400" i="1" smtClean="0">
                                  <a:latin typeface="Cambria Math" panose="02040503050406030204" pitchFamily="18" charset="0"/>
                                </a:rPr>
                                <m:t>𝑡</m:t>
                              </m:r>
                              <m:r>
                                <a:rPr lang="es-CR" sz="2400" i="1" smtClean="0">
                                  <a:latin typeface="Cambria Math" panose="02040503050406030204" pitchFamily="18" charset="0"/>
                                </a:rPr>
                                <m:t>−</m:t>
                              </m:r>
                              <m:r>
                                <a:rPr lang="es-CR" sz="2400" b="0" i="1" smtClean="0">
                                  <a:latin typeface="Cambria Math"/>
                                </a:rPr>
                                <m:t>𝑖</m:t>
                              </m:r>
                            </m:sub>
                          </m:sSub>
                          <m:r>
                            <a:rPr lang="es-CR" sz="2400" i="1">
                              <a:latin typeface="Cambria Math" panose="02040503050406030204" pitchFamily="18" charset="0"/>
                            </a:rPr>
                            <m:t>+</m:t>
                          </m:r>
                          <m:r>
                            <a:rPr lang="es-CR" sz="2400" i="1" smtClean="0">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𝑦</m:t>
                              </m:r>
                              <m:r>
                                <a:rPr lang="es-CR" sz="2400" i="1">
                                  <a:latin typeface="Cambria Math"/>
                                </a:rPr>
                                <m:t>∗</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𝑦</m:t>
                              </m:r>
                              <m:r>
                                <a:rPr lang="es-CR" sz="2400" i="1">
                                  <a:latin typeface="Cambria Math"/>
                                </a:rPr>
                                <m:t>∗</m:t>
                              </m:r>
                            </m:e>
                            <m:sub>
                              <m:r>
                                <a:rPr lang="es-CR" sz="2400" i="1">
                                  <a:latin typeface="Cambria Math" panose="02040503050406030204" pitchFamily="18" charset="0"/>
                                </a:rPr>
                                <m:t>𝑡</m:t>
                              </m:r>
                              <m:r>
                                <a:rPr lang="es-CR" sz="2400" i="1">
                                  <a:latin typeface="Cambria Math" panose="02040503050406030204" pitchFamily="18" charset="0"/>
                                </a:rPr>
                                <m:t>+</m:t>
                              </m:r>
                              <m:r>
                                <a:rPr lang="es-CR" sz="2400" b="0" i="1" smtClean="0">
                                  <a:latin typeface="Cambria Math"/>
                                </a:rPr>
                                <m:t>𝑗</m:t>
                              </m:r>
                            </m:sub>
                          </m:sSub>
                        </m:num>
                        <m:den>
                          <m:r>
                            <a:rPr lang="es-CR" sz="2400" i="1">
                              <a:latin typeface="Cambria Math" panose="02040503050406030204" pitchFamily="18" charset="0"/>
                            </a:rPr>
                            <m:t>2</m:t>
                          </m:r>
                          <m:r>
                            <a:rPr lang="es-CR" sz="2400" b="0" i="1" smtClean="0">
                              <a:latin typeface="Cambria Math"/>
                            </a:rPr>
                            <m:t>𝑖</m:t>
                          </m:r>
                          <m:r>
                            <a:rPr lang="es-CR" sz="2400" i="1">
                              <a:latin typeface="Cambria Math" panose="02040503050406030204" pitchFamily="18" charset="0"/>
                            </a:rPr>
                            <m:t>+1</m:t>
                          </m:r>
                        </m:den>
                      </m:f>
                      <m:r>
                        <a:rPr lang="es-CR" sz="2400" i="1">
                          <a:latin typeface="Cambria Math" panose="02040503050406030204" pitchFamily="18" charset="0"/>
                        </a:rPr>
                        <m:t>,      </m:t>
                      </m:r>
                      <m:r>
                        <a:rPr lang="es-CR" sz="2400" i="1">
                          <a:latin typeface="Cambria Math" panose="02040503050406030204" pitchFamily="18" charset="0"/>
                        </a:rPr>
                        <m:t>𝑛</m:t>
                      </m:r>
                      <m:r>
                        <a:rPr lang="es-CR" sz="2400" i="1">
                          <a:latin typeface="Cambria Math" panose="02040503050406030204" pitchFamily="18" charset="0"/>
                        </a:rPr>
                        <m:t>−</m:t>
                      </m:r>
                      <m:r>
                        <a:rPr lang="es-CR" sz="2400" b="0" i="1" smtClean="0">
                          <a:latin typeface="Cambria Math"/>
                        </a:rPr>
                        <m:t>𝑖</m:t>
                      </m:r>
                      <m:r>
                        <a:rPr lang="es-CR" sz="2400" i="1">
                          <a:latin typeface="Cambria Math" panose="02040503050406030204" pitchFamily="18" charset="0"/>
                        </a:rPr>
                        <m:t>≤</m:t>
                      </m:r>
                      <m:r>
                        <a:rPr lang="es-CR" sz="2400" i="1">
                          <a:latin typeface="Cambria Math" panose="02040503050406030204" pitchFamily="18" charset="0"/>
                        </a:rPr>
                        <m:t>𝑡</m:t>
                      </m:r>
                      <m:r>
                        <a:rPr lang="es-CR" sz="2400" i="1">
                          <a:latin typeface="Cambria Math" panose="02040503050406030204" pitchFamily="18" charset="0"/>
                        </a:rPr>
                        <m:t>≤</m:t>
                      </m:r>
                      <m:r>
                        <a:rPr lang="es-CR" sz="2400" b="0" i="1" smtClean="0">
                          <a:latin typeface="Cambria Math"/>
                        </a:rPr>
                        <m:t>𝑖</m:t>
                      </m:r>
                    </m:oMath>
                  </m:oMathPara>
                </a14:m>
                <a:endParaRPr lang="es-CR" sz="1800" dirty="0"/>
              </a:p>
              <a:p>
                <a:pPr marL="0" indent="0" algn="just">
                  <a:buNone/>
                </a:pPr>
                <a:endParaRPr lang="es-CR" sz="2400" dirty="0"/>
              </a:p>
              <a:p>
                <a:pPr marL="0" indent="0" algn="just">
                  <a:buNone/>
                </a:pPr>
                <a:r>
                  <a:rPr lang="es-CR" sz="2400" dirty="0"/>
                  <a:t>Bajo esta nueva expresión, se obtienen medias móviles de otras medias móviles, y estas se conocen como medias móviles centradas, y son las más efectivas para eliminar los componentes de la serie.</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1052736"/>
                <a:ext cx="8928992" cy="5760640"/>
              </a:xfrm>
              <a:blipFill rotWithShape="1">
                <a:blip r:embed="rId2"/>
                <a:stretch>
                  <a:fillRect l="-1093" t="-847" r="-1093"/>
                </a:stretch>
              </a:blipFill>
            </p:spPr>
            <p:txBody>
              <a:bodyPr/>
              <a:lstStyle/>
              <a:p>
                <a:r>
                  <a:rPr lang="es-CR">
                    <a:noFill/>
                  </a:rPr>
                  <a:t> </a:t>
                </a:r>
              </a:p>
            </p:txBody>
          </p:sp>
        </mc:Fallback>
      </mc:AlternateContent>
    </p:spTree>
    <p:extLst>
      <p:ext uri="{BB962C8B-B14F-4D97-AF65-F5344CB8AC3E}">
        <p14:creationId xmlns:p14="http://schemas.microsoft.com/office/powerpoint/2010/main" val="2115088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07504" y="44624"/>
            <a:ext cx="8928992" cy="936104"/>
          </a:xfrm>
        </p:spPr>
        <p:txBody>
          <a:bodyPr>
            <a:normAutofit/>
          </a:bodyPr>
          <a:lstStyle/>
          <a:p>
            <a:r>
              <a:rPr lang="es-CR" dirty="0"/>
              <a:t>Método de media móvil: aplicación</a:t>
            </a:r>
          </a:p>
        </p:txBody>
      </p:sp>
      <p:sp>
        <p:nvSpPr>
          <p:cNvPr id="3" name="Marcador de contenido 2"/>
          <p:cNvSpPr>
            <a:spLocks noGrp="1"/>
          </p:cNvSpPr>
          <p:nvPr>
            <p:ph idx="1"/>
          </p:nvPr>
        </p:nvSpPr>
        <p:spPr>
          <a:xfrm>
            <a:off x="107504" y="1052736"/>
            <a:ext cx="8928992" cy="5760640"/>
          </a:xfrm>
        </p:spPr>
        <p:txBody>
          <a:bodyPr>
            <a:normAutofit/>
          </a:bodyPr>
          <a:lstStyle/>
          <a:p>
            <a:pPr algn="just"/>
            <a:r>
              <a:rPr lang="es-CR" sz="2400" dirty="0"/>
              <a:t>Sea los siguientes datos sobre el volumen de electricidad vendida a clientes residenciales en Australia del Sur para los años entre 1989 y 2008 (los datos también se muestran en la tabla de la siguiente diapositiva).</a:t>
            </a:r>
          </a:p>
          <a:p>
            <a:pPr marL="0" indent="0" algn="just">
              <a:buNone/>
            </a:pPr>
            <a:endParaRPr lang="es-CR" sz="2400" dirty="0"/>
          </a:p>
        </p:txBody>
      </p:sp>
      <p:pic>
        <p:nvPicPr>
          <p:cNvPr id="2" name="Imagen 1"/>
          <p:cNvPicPr>
            <a:picLocks noChangeAspect="1"/>
          </p:cNvPicPr>
          <p:nvPr/>
        </p:nvPicPr>
        <p:blipFill>
          <a:blip r:embed="rId2"/>
          <a:stretch>
            <a:fillRect/>
          </a:stretch>
        </p:blipFill>
        <p:spPr>
          <a:xfrm>
            <a:off x="3779912" y="2636912"/>
            <a:ext cx="5174094" cy="4120960"/>
          </a:xfrm>
          <a:prstGeom prst="rect">
            <a:avLst/>
          </a:prstGeom>
        </p:spPr>
      </p:pic>
      <p:sp>
        <p:nvSpPr>
          <p:cNvPr id="4" name="CuadroTexto 3"/>
          <p:cNvSpPr txBox="1"/>
          <p:nvPr/>
        </p:nvSpPr>
        <p:spPr>
          <a:xfrm>
            <a:off x="395536" y="4293096"/>
            <a:ext cx="2520280" cy="646331"/>
          </a:xfrm>
          <a:prstGeom prst="rect">
            <a:avLst/>
          </a:prstGeom>
          <a:noFill/>
        </p:spPr>
        <p:txBody>
          <a:bodyPr wrap="square" rtlCol="0">
            <a:spAutoFit/>
          </a:bodyPr>
          <a:lstStyle/>
          <a:p>
            <a:r>
              <a:rPr lang="es-CR" dirty="0"/>
              <a:t>Apliquemos un MA de orden 5 (i.e. 5 años)</a:t>
            </a:r>
          </a:p>
        </p:txBody>
      </p:sp>
    </p:spTree>
    <p:extLst>
      <p:ext uri="{BB962C8B-B14F-4D97-AF65-F5344CB8AC3E}">
        <p14:creationId xmlns:p14="http://schemas.microsoft.com/office/powerpoint/2010/main" val="264221950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7504" y="44624"/>
            <a:ext cx="8928992" cy="936104"/>
          </a:xfrm>
        </p:spPr>
        <p:txBody>
          <a:bodyPr>
            <a:normAutofit/>
          </a:bodyPr>
          <a:lstStyle/>
          <a:p>
            <a:r>
              <a:rPr lang="es-CR" dirty="0"/>
              <a:t>Método de media móvil: aplicación</a:t>
            </a:r>
          </a:p>
        </p:txBody>
      </p:sp>
      <p:pic>
        <p:nvPicPr>
          <p:cNvPr id="5" name="Imagen 4"/>
          <p:cNvPicPr>
            <a:picLocks noChangeAspect="1"/>
          </p:cNvPicPr>
          <p:nvPr/>
        </p:nvPicPr>
        <p:blipFill>
          <a:blip r:embed="rId2"/>
          <a:stretch>
            <a:fillRect/>
          </a:stretch>
        </p:blipFill>
        <p:spPr>
          <a:xfrm>
            <a:off x="179512" y="1412776"/>
            <a:ext cx="6834386" cy="5184576"/>
          </a:xfrm>
          <a:prstGeom prst="rect">
            <a:avLst/>
          </a:prstGeom>
        </p:spPr>
      </p:pic>
      <p:sp>
        <p:nvSpPr>
          <p:cNvPr id="6" name="Rectángulo redondeado 5"/>
          <p:cNvSpPr/>
          <p:nvPr/>
        </p:nvSpPr>
        <p:spPr>
          <a:xfrm>
            <a:off x="6156176" y="2204864"/>
            <a:ext cx="1008112" cy="43204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R"/>
          </a:p>
        </p:txBody>
      </p:sp>
      <p:cxnSp>
        <p:nvCxnSpPr>
          <p:cNvPr id="8" name="Conector recto de flecha 7"/>
          <p:cNvCxnSpPr/>
          <p:nvPr/>
        </p:nvCxnSpPr>
        <p:spPr>
          <a:xfrm>
            <a:off x="7452320" y="2420888"/>
            <a:ext cx="936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8388424" y="2420888"/>
            <a:ext cx="0"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7308304" y="3717032"/>
            <a:ext cx="1728192" cy="923330"/>
          </a:xfrm>
          <a:prstGeom prst="rect">
            <a:avLst/>
          </a:prstGeom>
          <a:noFill/>
        </p:spPr>
        <p:txBody>
          <a:bodyPr wrap="square" rtlCol="0">
            <a:spAutoFit/>
          </a:bodyPr>
          <a:lstStyle/>
          <a:p>
            <a:pPr algn="ctr"/>
            <a:r>
              <a:rPr lang="es-CR" dirty="0"/>
              <a:t>¿cómo obtengo estos dos valores?</a:t>
            </a:r>
          </a:p>
        </p:txBody>
      </p:sp>
    </p:spTree>
    <p:extLst>
      <p:ext uri="{BB962C8B-B14F-4D97-AF65-F5344CB8AC3E}">
        <p14:creationId xmlns:p14="http://schemas.microsoft.com/office/powerpoint/2010/main" val="402915902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7504" y="908720"/>
                <a:ext cx="8928992" cy="5688632"/>
              </a:xfrm>
            </p:spPr>
            <p:txBody>
              <a:bodyPr>
                <a:normAutofit/>
              </a:bodyPr>
              <a:lstStyle/>
              <a:p>
                <a:pPr algn="just"/>
                <a:r>
                  <a:rPr lang="es-CR" sz="2000" dirty="0"/>
                  <a:t>En la tercera columna se muestra una media móvil de la orden 5, que proporciona una estimación del ciclo-tendencia. El primer valor en esta columna es el promedio de las primeras cinco observaciones (1989-1993); el segundo valor en la columna 5-MA es el promedio de los valores para 1990-1994; y así. Cada valor en la columna 5-MA es el promedio de las observaciones en la ventana de cinco años centrada en el año correspondiente.</a:t>
                </a:r>
              </a:p>
              <a:p>
                <a:pPr algn="just"/>
                <a:endParaRPr lang="es-CR" sz="2000" dirty="0"/>
              </a:p>
              <a:p>
                <a:pPr algn="just"/>
                <a:r>
                  <a:rPr lang="es-CR" sz="2000" dirty="0"/>
                  <a:t>Según la ecuación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𝑦</m:t>
                            </m:r>
                          </m:e>
                        </m:acc>
                      </m:e>
                      <m:sub>
                        <m:r>
                          <a:rPr lang="es-CR" sz="2000" i="1">
                            <a:latin typeface="Cambria Math" panose="02040503050406030204" pitchFamily="18" charset="0"/>
                          </a:rPr>
                          <m:t>𝑡</m:t>
                        </m:r>
                      </m:sub>
                    </m:sSub>
                    <m:r>
                      <a:rPr lang="es-CR" sz="2000" i="1">
                        <a:latin typeface="Cambria Math" panose="02040503050406030204" pitchFamily="18" charset="0"/>
                      </a:rPr>
                      <m:t>=</m:t>
                    </m:r>
                    <m:f>
                      <m:fPr>
                        <m:ctrlPr>
                          <a:rPr lang="es-CR" sz="2000" i="1">
                            <a:latin typeface="Cambria Math"/>
                          </a:rPr>
                        </m:ctrlPr>
                      </m:fPr>
                      <m:num>
                        <m:r>
                          <a:rPr lang="es-CR" sz="2000" i="1">
                            <a:latin typeface="Cambria Math" panose="02040503050406030204" pitchFamily="18" charset="0"/>
                          </a:rPr>
                          <m:t>1</m:t>
                        </m:r>
                      </m:num>
                      <m:den>
                        <m:r>
                          <a:rPr lang="es-CR" sz="2000" i="1">
                            <a:latin typeface="Cambria Math" panose="02040503050406030204" pitchFamily="18" charset="0"/>
                          </a:rPr>
                          <m:t>𝑚</m:t>
                        </m:r>
                      </m:den>
                    </m:f>
                    <m:nary>
                      <m:naryPr>
                        <m:chr m:val="∑"/>
                        <m:limLoc m:val="undOvr"/>
                        <m:ctrlPr>
                          <a:rPr lang="es-CR" sz="2000" i="1">
                            <a:latin typeface="Cambria Math"/>
                          </a:rPr>
                        </m:ctrlPr>
                      </m:naryPr>
                      <m:sub>
                        <m:r>
                          <a:rPr lang="es-CR" sz="2000" i="1">
                            <a:latin typeface="Cambria Math" panose="02040503050406030204" pitchFamily="18" charset="0"/>
                          </a:rPr>
                          <m:t>𝑗</m:t>
                        </m:r>
                        <m:r>
                          <a:rPr lang="es-CR" sz="2000" i="1">
                            <a:latin typeface="Cambria Math" panose="02040503050406030204" pitchFamily="18" charset="0"/>
                          </a:rPr>
                          <m:t>=−</m:t>
                        </m:r>
                        <m:r>
                          <a:rPr lang="es-CR" sz="2000" i="1">
                            <a:latin typeface="Cambria Math" panose="02040503050406030204" pitchFamily="18" charset="0"/>
                          </a:rPr>
                          <m:t>𝑘</m:t>
                        </m:r>
                      </m:sub>
                      <m:sup>
                        <m:r>
                          <a:rPr lang="es-CR" sz="2000" i="1">
                            <a:latin typeface="Cambria Math" panose="02040503050406030204" pitchFamily="18" charset="0"/>
                          </a:rPr>
                          <m:t>𝑘</m:t>
                        </m:r>
                      </m:sup>
                      <m:e>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𝑗</m:t>
                            </m:r>
                          </m:sub>
                        </m:sSub>
                      </m:e>
                    </m:nary>
                  </m:oMath>
                </a14:m>
                <a:r>
                  <a:rPr lang="es-CR" sz="2000" dirty="0"/>
                  <a:t>, con </a:t>
                </a:r>
                <a14:m>
                  <m:oMath xmlns:m="http://schemas.openxmlformats.org/officeDocument/2006/math">
                    <m:r>
                      <a:rPr lang="es-CR" sz="2000" i="1">
                        <a:latin typeface="Cambria Math" panose="02040503050406030204" pitchFamily="18" charset="0"/>
                      </a:rPr>
                      <m:t>𝑚</m:t>
                    </m:r>
                    <m:r>
                      <a:rPr lang="es-CR" sz="2000" i="1">
                        <a:latin typeface="Cambria Math" panose="02040503050406030204" pitchFamily="18" charset="0"/>
                      </a:rPr>
                      <m:t>=2</m:t>
                    </m:r>
                    <m:r>
                      <a:rPr lang="es-CR" sz="2000" i="1">
                        <a:latin typeface="Cambria Math" panose="02040503050406030204" pitchFamily="18" charset="0"/>
                      </a:rPr>
                      <m:t>𝑘</m:t>
                    </m:r>
                    <m:r>
                      <a:rPr lang="es-CR" sz="2000" i="1">
                        <a:latin typeface="Cambria Math" panose="02040503050406030204" pitchFamily="18" charset="0"/>
                      </a:rPr>
                      <m:t>+1</m:t>
                    </m:r>
                  </m:oMath>
                </a14:m>
                <a:r>
                  <a:rPr lang="es-CR" sz="2000" dirty="0"/>
                  <a:t>, la columna 5-MA posee los valores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𝑦</m:t>
                            </m:r>
                          </m:e>
                        </m:acc>
                      </m:e>
                      <m:sub>
                        <m:r>
                          <a:rPr lang="es-CR" sz="2000" i="1">
                            <a:latin typeface="Cambria Math" panose="02040503050406030204" pitchFamily="18" charset="0"/>
                          </a:rPr>
                          <m:t>𝑡</m:t>
                        </m:r>
                      </m:sub>
                    </m:sSub>
                  </m:oMath>
                </a14:m>
                <a:r>
                  <a:rPr lang="es-CR" sz="2000" dirty="0"/>
                  <a:t> con </a:t>
                </a:r>
                <a14:m>
                  <m:oMath xmlns:m="http://schemas.openxmlformats.org/officeDocument/2006/math">
                    <m:r>
                      <a:rPr lang="es-CR" sz="2000" i="1">
                        <a:latin typeface="Cambria Math" panose="02040503050406030204" pitchFamily="18" charset="0"/>
                      </a:rPr>
                      <m:t>𝑘</m:t>
                    </m:r>
                    <m:r>
                      <a:rPr lang="es-CR" sz="2000" b="0" i="1" smtClean="0">
                        <a:latin typeface="Cambria Math" panose="02040503050406030204" pitchFamily="18" charset="0"/>
                      </a:rPr>
                      <m:t>=2</m:t>
                    </m:r>
                  </m:oMath>
                </a14:m>
                <a:r>
                  <a:rPr lang="es-CR" sz="2000" dirty="0"/>
                  <a:t> y </a:t>
                </a:r>
                <a14:m>
                  <m:oMath xmlns:m="http://schemas.openxmlformats.org/officeDocument/2006/math">
                    <m:r>
                      <a:rPr lang="es-CR" sz="2000" i="1">
                        <a:latin typeface="Cambria Math" panose="02040503050406030204" pitchFamily="18" charset="0"/>
                      </a:rPr>
                      <m:t>𝑚</m:t>
                    </m:r>
                    <m:r>
                      <a:rPr lang="es-CR" sz="2000" i="1">
                        <a:latin typeface="Cambria Math" panose="02040503050406030204" pitchFamily="18" charset="0"/>
                      </a:rPr>
                      <m:t>=2</m:t>
                    </m:r>
                    <m:r>
                      <a:rPr lang="es-CR" sz="2000" i="1">
                        <a:latin typeface="Cambria Math" panose="02040503050406030204" pitchFamily="18" charset="0"/>
                      </a:rPr>
                      <m:t>𝑘</m:t>
                    </m:r>
                    <m:r>
                      <a:rPr lang="es-CR" sz="2000" i="1">
                        <a:latin typeface="Cambria Math" panose="02040503050406030204" pitchFamily="18" charset="0"/>
                      </a:rPr>
                      <m:t>+1=5</m:t>
                    </m:r>
                  </m:oMath>
                </a14:m>
                <a:r>
                  <a:rPr lang="es-CR" sz="2000" dirty="0"/>
                  <a:t>.</a:t>
                </a:r>
              </a:p>
              <a:p>
                <a:pPr algn="just"/>
                <a:endParaRPr lang="es-CR" sz="2000" dirty="0"/>
              </a:p>
              <a:p>
                <a:pPr algn="just"/>
                <a:r>
                  <a:rPr lang="es-CR" sz="2000" dirty="0"/>
                  <a:t>Para obtener las medias móviles de la columna 5-MA </a:t>
                </a:r>
              </a:p>
              <a:p>
                <a:pPr algn="just"/>
                <a:endParaRPr lang="es-CR" sz="2000" dirty="0"/>
              </a:p>
              <a:p>
                <a:pPr algn="just"/>
                <a:endParaRPr lang="es-CR" sz="2000" dirty="0"/>
              </a:p>
              <a:p>
                <a:pPr algn="just"/>
                <a:r>
                  <a:rPr lang="es-CR" sz="2000" dirty="0"/>
                  <a:t>La siguiente diapositiva muestra una representación del MA-5.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7504" y="908720"/>
                <a:ext cx="8928992" cy="5688632"/>
              </a:xfrm>
              <a:blipFill>
                <a:blip r:embed="rId2"/>
                <a:stretch>
                  <a:fillRect l="-615" t="-536" r="-751"/>
                </a:stretch>
              </a:blipFill>
            </p:spPr>
            <p:txBody>
              <a:bodyPr/>
              <a:lstStyle/>
              <a:p>
                <a:r>
                  <a:rPr lang="es-CR">
                    <a:noFill/>
                  </a:rPr>
                  <a:t> </a:t>
                </a:r>
              </a:p>
            </p:txBody>
          </p:sp>
        </mc:Fallback>
      </mc:AlternateContent>
      <p:sp>
        <p:nvSpPr>
          <p:cNvPr id="5" name="Título 1"/>
          <p:cNvSpPr>
            <a:spLocks noGrp="1"/>
          </p:cNvSpPr>
          <p:nvPr>
            <p:ph type="title"/>
          </p:nvPr>
        </p:nvSpPr>
        <p:spPr>
          <a:xfrm>
            <a:off x="107504" y="44624"/>
            <a:ext cx="8928992" cy="720080"/>
          </a:xfrm>
        </p:spPr>
        <p:txBody>
          <a:bodyPr>
            <a:normAutofit fontScale="90000"/>
          </a:bodyPr>
          <a:lstStyle/>
          <a:p>
            <a:r>
              <a:rPr lang="es-CR" dirty="0"/>
              <a:t>Método de media móvil: aplicación</a:t>
            </a:r>
          </a:p>
        </p:txBody>
      </p:sp>
      <p:pic>
        <p:nvPicPr>
          <p:cNvPr id="6" name="Imagen 5"/>
          <p:cNvPicPr>
            <a:picLocks noChangeAspect="1"/>
          </p:cNvPicPr>
          <p:nvPr/>
        </p:nvPicPr>
        <p:blipFill>
          <a:blip r:embed="rId3"/>
          <a:stretch>
            <a:fillRect/>
          </a:stretch>
        </p:blipFill>
        <p:spPr>
          <a:xfrm>
            <a:off x="2699792" y="4869160"/>
            <a:ext cx="4667250" cy="400050"/>
          </a:xfrm>
          <a:prstGeom prst="rect">
            <a:avLst/>
          </a:prstGeom>
        </p:spPr>
      </p:pic>
    </p:spTree>
    <p:extLst>
      <p:ext uri="{BB962C8B-B14F-4D97-AF65-F5344CB8AC3E}">
        <p14:creationId xmlns:p14="http://schemas.microsoft.com/office/powerpoint/2010/main" val="257716709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7504" y="44624"/>
            <a:ext cx="8928992" cy="936104"/>
          </a:xfrm>
        </p:spPr>
        <p:txBody>
          <a:bodyPr>
            <a:normAutofit/>
          </a:bodyPr>
          <a:lstStyle/>
          <a:p>
            <a:r>
              <a:rPr lang="es-CR" dirty="0"/>
              <a:t>Método de media móvil: aplicación</a:t>
            </a:r>
          </a:p>
        </p:txBody>
      </p:sp>
      <p:pic>
        <p:nvPicPr>
          <p:cNvPr id="5" name="Imagen 4"/>
          <p:cNvPicPr>
            <a:picLocks noChangeAspect="1"/>
          </p:cNvPicPr>
          <p:nvPr/>
        </p:nvPicPr>
        <p:blipFill>
          <a:blip r:embed="rId2"/>
          <a:stretch>
            <a:fillRect/>
          </a:stretch>
        </p:blipFill>
        <p:spPr>
          <a:xfrm>
            <a:off x="755576" y="1268760"/>
            <a:ext cx="8064896" cy="5391042"/>
          </a:xfrm>
          <a:prstGeom prst="rect">
            <a:avLst/>
          </a:prstGeom>
        </p:spPr>
      </p:pic>
    </p:spTree>
    <p:extLst>
      <p:ext uri="{BB962C8B-B14F-4D97-AF65-F5344CB8AC3E}">
        <p14:creationId xmlns:p14="http://schemas.microsoft.com/office/powerpoint/2010/main" val="107697889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7504" y="44624"/>
            <a:ext cx="8928992" cy="720080"/>
          </a:xfrm>
        </p:spPr>
        <p:txBody>
          <a:bodyPr>
            <a:normAutofit fontScale="90000"/>
          </a:bodyPr>
          <a:lstStyle/>
          <a:p>
            <a:r>
              <a:rPr lang="es-CR" dirty="0"/>
              <a:t>Método de media móvil: aplicación</a:t>
            </a:r>
          </a:p>
        </p:txBody>
      </p:sp>
      <p:sp>
        <p:nvSpPr>
          <p:cNvPr id="5" name="Marcador de contenido 2"/>
          <p:cNvSpPr>
            <a:spLocks noGrp="1"/>
          </p:cNvSpPr>
          <p:nvPr>
            <p:ph idx="1"/>
          </p:nvPr>
        </p:nvSpPr>
        <p:spPr>
          <a:xfrm>
            <a:off x="107504" y="908720"/>
            <a:ext cx="8928992" cy="5688632"/>
          </a:xfrm>
        </p:spPr>
        <p:txBody>
          <a:bodyPr>
            <a:normAutofit/>
          </a:bodyPr>
          <a:lstStyle/>
          <a:p>
            <a:pPr algn="just"/>
            <a:r>
              <a:rPr lang="es-CR" sz="2000" dirty="0"/>
              <a:t>Probemos otras  MA para 3, 5, 8 y 12 años. ¿Qué podemos concluir?</a:t>
            </a:r>
          </a:p>
        </p:txBody>
      </p:sp>
      <p:pic>
        <p:nvPicPr>
          <p:cNvPr id="6" name="Imagen 5"/>
          <p:cNvPicPr>
            <a:picLocks noChangeAspect="1"/>
          </p:cNvPicPr>
          <p:nvPr/>
        </p:nvPicPr>
        <p:blipFill>
          <a:blip r:embed="rId2"/>
          <a:stretch>
            <a:fillRect/>
          </a:stretch>
        </p:blipFill>
        <p:spPr>
          <a:xfrm>
            <a:off x="1115616" y="1427562"/>
            <a:ext cx="6490959" cy="5169790"/>
          </a:xfrm>
          <a:prstGeom prst="rect">
            <a:avLst/>
          </a:prstGeom>
        </p:spPr>
      </p:pic>
    </p:spTree>
    <p:extLst>
      <p:ext uri="{BB962C8B-B14F-4D97-AF65-F5344CB8AC3E}">
        <p14:creationId xmlns:p14="http://schemas.microsoft.com/office/powerpoint/2010/main" val="236869331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0" y="44624"/>
            <a:ext cx="9144000" cy="720080"/>
          </a:xfrm>
        </p:spPr>
        <p:txBody>
          <a:bodyPr>
            <a:normAutofit fontScale="90000"/>
          </a:bodyPr>
          <a:lstStyle/>
          <a:p>
            <a:r>
              <a:rPr lang="es-CR" dirty="0"/>
              <a:t>Media móvil centrada  </a:t>
            </a:r>
          </a:p>
        </p:txBody>
      </p:sp>
      <p:sp>
        <p:nvSpPr>
          <p:cNvPr id="5" name="Marcador de contenido 2"/>
          <p:cNvSpPr>
            <a:spLocks noGrp="1"/>
          </p:cNvSpPr>
          <p:nvPr>
            <p:ph idx="1"/>
          </p:nvPr>
        </p:nvSpPr>
        <p:spPr>
          <a:xfrm>
            <a:off x="107504" y="908720"/>
            <a:ext cx="8928992" cy="5688632"/>
          </a:xfrm>
        </p:spPr>
        <p:txBody>
          <a:bodyPr>
            <a:normAutofit/>
          </a:bodyPr>
          <a:lstStyle/>
          <a:p>
            <a:pPr algn="just"/>
            <a:r>
              <a:rPr lang="es-CR" sz="2000" dirty="0"/>
              <a:t>Se puede aplicar una media móvil sobre otra media móvil. Una razón para hacer esto es hacer un promedio móvil de orden par simétrico.</a:t>
            </a:r>
          </a:p>
          <a:p>
            <a:pPr algn="just"/>
            <a:endParaRPr lang="es-CR" sz="2000" dirty="0"/>
          </a:p>
          <a:p>
            <a:pPr algn="just"/>
            <a:r>
              <a:rPr lang="es-CR" sz="2000" dirty="0"/>
              <a:t>Por ejemplo, podríamos tomar un promedio móvil de orden 4 y luego aplicar otro promedio móvil de orden 2 a los resultados. En la siguiente tabla, esto se ha hecho durante los primeros años de la producción trimestral australiana de cerveza.</a:t>
            </a:r>
          </a:p>
        </p:txBody>
      </p:sp>
      <p:pic>
        <p:nvPicPr>
          <p:cNvPr id="6" name="Imagen 5"/>
          <p:cNvPicPr>
            <a:picLocks noChangeAspect="1"/>
          </p:cNvPicPr>
          <p:nvPr/>
        </p:nvPicPr>
        <p:blipFill>
          <a:blip r:embed="rId2"/>
          <a:stretch>
            <a:fillRect/>
          </a:stretch>
        </p:blipFill>
        <p:spPr>
          <a:xfrm>
            <a:off x="1403648" y="3284984"/>
            <a:ext cx="4354995" cy="3240360"/>
          </a:xfrm>
          <a:prstGeom prst="rect">
            <a:avLst/>
          </a:prstGeom>
        </p:spPr>
      </p:pic>
      <p:sp>
        <p:nvSpPr>
          <p:cNvPr id="7" name="Rectángulo redondeado 6"/>
          <p:cNvSpPr/>
          <p:nvPr/>
        </p:nvSpPr>
        <p:spPr>
          <a:xfrm>
            <a:off x="4860032" y="3789040"/>
            <a:ext cx="1008112" cy="43204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R"/>
          </a:p>
        </p:txBody>
      </p:sp>
      <p:cxnSp>
        <p:nvCxnSpPr>
          <p:cNvPr id="8" name="Conector recto de flecha 7"/>
          <p:cNvCxnSpPr/>
          <p:nvPr/>
        </p:nvCxnSpPr>
        <p:spPr>
          <a:xfrm>
            <a:off x="6156176" y="4005064"/>
            <a:ext cx="936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7092280" y="4005064"/>
            <a:ext cx="0"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156176" y="5318239"/>
            <a:ext cx="1872208" cy="923330"/>
          </a:xfrm>
          <a:prstGeom prst="rect">
            <a:avLst/>
          </a:prstGeom>
          <a:noFill/>
        </p:spPr>
        <p:txBody>
          <a:bodyPr wrap="square" rtlCol="0">
            <a:spAutoFit/>
          </a:bodyPr>
          <a:lstStyle/>
          <a:p>
            <a:pPr algn="ctr"/>
            <a:r>
              <a:rPr lang="es-CR" dirty="0"/>
              <a:t>¿cómo obtengo estos tres valores?</a:t>
            </a:r>
          </a:p>
        </p:txBody>
      </p:sp>
    </p:spTree>
    <p:extLst>
      <p:ext uri="{BB962C8B-B14F-4D97-AF65-F5344CB8AC3E}">
        <p14:creationId xmlns:p14="http://schemas.microsoft.com/office/powerpoint/2010/main" val="407455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867871"/>
            <a:ext cx="6912768" cy="5873497"/>
          </a:xfrm>
        </p:spPr>
        <p:txBody>
          <a:bodyPr>
            <a:normAutofit fontScale="92500"/>
          </a:bodyPr>
          <a:lstStyle/>
          <a:p>
            <a:pPr algn="just"/>
            <a:r>
              <a:rPr lang="es-CR" sz="2400" dirty="0"/>
              <a:t>En una primera parte se introduce el método de medias móviles, se explica su utilidad y sus diferentes variaciones.</a:t>
            </a:r>
          </a:p>
          <a:p>
            <a:pPr algn="just"/>
            <a:endParaRPr lang="es-CR" sz="2400" dirty="0"/>
          </a:p>
          <a:p>
            <a:pPr algn="just"/>
            <a:r>
              <a:rPr lang="es-CR" sz="2400" dirty="0"/>
              <a:t>Seguidamente, se estudian los métodos más comunes en la descomposición de la serie: X11, SEATS y el STL. Además de explicar su importancia y aplicabilidad, se muestra una forma de realizar pronósticos a partir de estos.</a:t>
            </a:r>
          </a:p>
          <a:p>
            <a:pPr algn="just"/>
            <a:endParaRPr lang="es-CR" sz="2400" dirty="0"/>
          </a:p>
          <a:p>
            <a:pPr algn="just"/>
            <a:r>
              <a:rPr lang="es-CR" sz="2400" dirty="0"/>
              <a:t>Finalmente, se presentan los modelos exponenciales: desde los modelos más simples de un parámetro (1) y de tendencia (2-3), hasta abarcar aquellos que contemplan los 3 (¿4?) parámetros de estimación de una serie, además de la extensión de los modelos de suavizamiento exponencial mediante la función </a:t>
            </a:r>
            <a:r>
              <a:rPr lang="es-CR" sz="2400" dirty="0" err="1"/>
              <a:t>ets</a:t>
            </a:r>
            <a:r>
              <a:rPr lang="es-CR" sz="2400" dirty="0"/>
              <a:t>(). </a:t>
            </a:r>
          </a:p>
          <a:p>
            <a:endParaRPr lang="es-CR" sz="2400" dirty="0"/>
          </a:p>
        </p:txBody>
      </p:sp>
      <p:sp>
        <p:nvSpPr>
          <p:cNvPr id="5" name="Título 1"/>
          <p:cNvSpPr>
            <a:spLocks noGrp="1"/>
          </p:cNvSpPr>
          <p:nvPr>
            <p:ph type="title"/>
          </p:nvPr>
        </p:nvSpPr>
        <p:spPr>
          <a:xfrm>
            <a:off x="457200" y="58614"/>
            <a:ext cx="8229600" cy="778098"/>
          </a:xfrm>
        </p:spPr>
        <p:txBody>
          <a:bodyPr/>
          <a:lstStyle/>
          <a:p>
            <a:r>
              <a:rPr lang="es-CR" dirty="0"/>
              <a:t>Introducción</a:t>
            </a:r>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5455" y="1556792"/>
            <a:ext cx="1596178" cy="15961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ime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443" y="4813041"/>
            <a:ext cx="1824203"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7866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908720"/>
                <a:ext cx="8928992" cy="5949280"/>
              </a:xfrm>
            </p:spPr>
            <p:txBody>
              <a:bodyPr>
                <a:normAutofit fontScale="85000" lnSpcReduction="10000"/>
              </a:bodyPr>
              <a:lstStyle/>
              <a:p>
                <a:pPr algn="just"/>
                <a:r>
                  <a:rPr lang="es-CR" sz="2000" dirty="0"/>
                  <a:t>La notación "2 × 4 -MA" en la última columna significa un 4-MA seguido de un 2-MA. Los valores en la última columna se obtienen tomando un promedio móvil de orden 2 de los valores en la columna anterior. Por ejemplo, los primeros dos valores en la columna 4-MA son 451.25 = (443 + 410 + 420 + 532) / 4 y 448.75 = (410 + 420 + 532 + 433) / 4. El primer valor en la columna 2x4-MA es el promedio de estos dos: 450.00 = (451.25 + 448.75) / 2.</a:t>
                </a:r>
              </a:p>
              <a:p>
                <a:pPr algn="just"/>
                <a:endParaRPr lang="es-CR" sz="2000" dirty="0"/>
              </a:p>
              <a:p>
                <a:pPr algn="just"/>
                <a:r>
                  <a:rPr lang="es-CR" sz="2000" dirty="0"/>
                  <a:t>Cuando un 2-MA sigue un promedio móvil de un orden par (como 4), se llama un "promedio móvil centrado de orden 4". Esto se debe a que los resultados ahora son simétricos. Para ver que este es el caso, podemos escribir el 2 × 4 -MA de la siguiente manera:</a:t>
                </a:r>
              </a:p>
              <a:p>
                <a:pPr algn="just"/>
                <a:endParaRPr lang="es-CR" sz="20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𝑦</m:t>
                              </m:r>
                            </m:e>
                          </m:acc>
                        </m:e>
                        <m:sub>
                          <m:r>
                            <a:rPr lang="es-CR" sz="2000" i="1">
                              <a:latin typeface="Cambria Math" panose="02040503050406030204" pitchFamily="18" charset="0"/>
                            </a:rPr>
                            <m:t>𝑡</m:t>
                          </m:r>
                        </m:sub>
                      </m:sSub>
                      <m:r>
                        <a:rPr lang="es-CR" sz="2000" i="1">
                          <a:latin typeface="Cambria Math" panose="02040503050406030204" pitchFamily="18" charset="0"/>
                        </a:rPr>
                        <m:t>=</m:t>
                      </m:r>
                      <m:f>
                        <m:fPr>
                          <m:ctrlPr>
                            <a:rPr lang="es-CR" sz="2000" i="1" smtClean="0">
                              <a:latin typeface="Cambria Math"/>
                            </a:rPr>
                          </m:ctrlPr>
                        </m:fPr>
                        <m:num>
                          <m:r>
                            <a:rPr lang="es-CR" sz="2000" b="0" i="1" smtClean="0">
                              <a:latin typeface="Cambria Math" panose="02040503050406030204" pitchFamily="18" charset="0"/>
                            </a:rPr>
                            <m:t>1</m:t>
                          </m:r>
                        </m:num>
                        <m:den>
                          <m:r>
                            <a:rPr lang="es-CR" sz="2000" b="0" i="1" smtClean="0">
                              <a:latin typeface="Cambria Math" panose="02040503050406030204" pitchFamily="18" charset="0"/>
                            </a:rPr>
                            <m:t>2</m:t>
                          </m:r>
                        </m:den>
                      </m:f>
                      <m:d>
                        <m:dPr>
                          <m:begChr m:val="["/>
                          <m:endChr m:val="]"/>
                          <m:ctrlPr>
                            <a:rPr lang="es-CR" sz="2000" i="1" smtClean="0">
                              <a:latin typeface="Cambria Math"/>
                            </a:rPr>
                          </m:ctrlPr>
                        </m:dPr>
                        <m:e>
                          <m:f>
                            <m:fPr>
                              <m:ctrlPr>
                                <a:rPr lang="es-CR" sz="2000" i="1" smtClean="0">
                                  <a:latin typeface="Cambria Math"/>
                                </a:rPr>
                              </m:ctrlPr>
                            </m:fPr>
                            <m:num>
                              <m:r>
                                <a:rPr lang="es-CR" sz="2000" b="0" i="1" smtClean="0">
                                  <a:latin typeface="Cambria Math" panose="02040503050406030204" pitchFamily="18" charset="0"/>
                                </a:rPr>
                                <m:t>1</m:t>
                              </m:r>
                            </m:num>
                            <m:den>
                              <m:r>
                                <a:rPr lang="es-CR" sz="2000" b="0" i="1" smtClean="0">
                                  <a:latin typeface="Cambria Math" panose="02040503050406030204" pitchFamily="18" charset="0"/>
                                </a:rPr>
                                <m:t>4</m:t>
                              </m:r>
                            </m:den>
                          </m:f>
                          <m:d>
                            <m:dPr>
                              <m:ctrlPr>
                                <a:rPr lang="es-CR" sz="2000" b="0" i="1" smtClean="0">
                                  <a:latin typeface="Cambria Math"/>
                                </a:rPr>
                              </m:ctrlPr>
                            </m:dPr>
                            <m:e>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𝑡</m:t>
                                  </m:r>
                                  <m:r>
                                    <a:rPr lang="es-CR" sz="2000" b="0" i="1" smtClean="0">
                                      <a:latin typeface="Cambria Math" panose="02040503050406030204" pitchFamily="18" charset="0"/>
                                    </a:rPr>
                                    <m:t>−2</m:t>
                                  </m:r>
                                </m:sub>
                              </m:sSub>
                              <m:r>
                                <a:rPr lang="es-CR" sz="2000" b="0" i="1" smtClean="0">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b="0" i="1" smtClean="0">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sub>
                              </m:sSub>
                              <m:r>
                                <a:rPr lang="es-CR" sz="2000" b="0" i="1" smtClean="0">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b="0" i="1" smtClean="0">
                                      <a:latin typeface="Cambria Math" panose="02040503050406030204" pitchFamily="18" charset="0"/>
                                    </a:rPr>
                                    <m:t>+1</m:t>
                                  </m:r>
                                </m:sub>
                              </m:sSub>
                            </m:e>
                          </m:d>
                          <m:r>
                            <a:rPr lang="es-CR" sz="2000" b="0" i="1" smtClean="0">
                              <a:latin typeface="Cambria Math" panose="02040503050406030204" pitchFamily="18" charset="0"/>
                            </a:rPr>
                            <m:t>+</m:t>
                          </m:r>
                          <m:f>
                            <m:fPr>
                              <m:ctrlPr>
                                <a:rPr lang="es-CR" sz="2000" i="1">
                                  <a:latin typeface="Cambria Math"/>
                                </a:rPr>
                              </m:ctrlPr>
                            </m:fPr>
                            <m:num>
                              <m:r>
                                <a:rPr lang="es-CR" sz="2000" i="1">
                                  <a:latin typeface="Cambria Math" panose="02040503050406030204" pitchFamily="18" charset="0"/>
                                </a:rPr>
                                <m:t>1</m:t>
                              </m:r>
                            </m:num>
                            <m:den>
                              <m:r>
                                <a:rPr lang="es-CR" sz="2000" i="1">
                                  <a:latin typeface="Cambria Math" panose="02040503050406030204" pitchFamily="18" charset="0"/>
                                </a:rPr>
                                <m:t>4</m:t>
                              </m:r>
                            </m:den>
                          </m:f>
                          <m:d>
                            <m:dPr>
                              <m:ctrlPr>
                                <a:rPr lang="es-CR" sz="2000" i="1">
                                  <a:latin typeface="Cambria Math"/>
                                </a:rPr>
                              </m:ctrlPr>
                            </m:dPr>
                            <m:e>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𝑡</m:t>
                                  </m:r>
                                  <m:r>
                                    <a:rPr lang="es-CR" sz="2000" b="0" i="1" smtClean="0">
                                      <a:latin typeface="Cambria Math" panose="02040503050406030204" pitchFamily="18" charset="0"/>
                                    </a:rPr>
                                    <m:t>−1</m:t>
                                  </m:r>
                                </m:sub>
                              </m:sSub>
                              <m:r>
                                <a:rPr lang="es-CR" sz="2000" b="0" i="1" smtClean="0">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b="0" i="1" smtClean="0">
                                  <a:latin typeface="Cambria Math" panose="02040503050406030204" pitchFamily="18" charset="0"/>
                                </a:rPr>
                                <m:t>+</m:t>
                              </m:r>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+2</m:t>
                                  </m:r>
                                </m:sub>
                              </m:sSub>
                            </m:e>
                          </m:d>
                        </m:e>
                      </m:d>
                    </m:oMath>
                  </m:oMathPara>
                </a14:m>
                <a:endParaRPr lang="es-CR" sz="2000" dirty="0"/>
              </a:p>
              <a:p>
                <a:pPr marL="0" indent="0" algn="just">
                  <a:buNone/>
                </a:pPr>
                <a:endParaRPr lang="es-CR" sz="20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𝑦</m:t>
                              </m:r>
                            </m:e>
                          </m:acc>
                        </m:e>
                        <m:sub>
                          <m:r>
                            <a:rPr lang="es-CR" sz="2000" i="1">
                              <a:latin typeface="Cambria Math" panose="02040503050406030204" pitchFamily="18" charset="0"/>
                            </a:rPr>
                            <m:t>𝑡</m:t>
                          </m:r>
                        </m:sub>
                      </m:sSub>
                      <m:r>
                        <a:rPr lang="es-CR" sz="2000" i="1">
                          <a:latin typeface="Cambria Math" panose="02040503050406030204" pitchFamily="18" charset="0"/>
                        </a:rPr>
                        <m:t>=</m:t>
                      </m:r>
                      <m:f>
                        <m:fPr>
                          <m:ctrlPr>
                            <a:rPr lang="es-CR" sz="2000" i="1">
                              <a:latin typeface="Cambria Math"/>
                            </a:rPr>
                          </m:ctrlPr>
                        </m:fPr>
                        <m:num>
                          <m:r>
                            <a:rPr lang="es-CR" sz="2000" i="1">
                              <a:latin typeface="Cambria Math" panose="02040503050406030204" pitchFamily="18" charset="0"/>
                            </a:rPr>
                            <m:t>1</m:t>
                          </m:r>
                        </m:num>
                        <m:den>
                          <m:r>
                            <a:rPr lang="es-CR" sz="2000" b="0" i="1" smtClean="0">
                              <a:latin typeface="Cambria Math" panose="02040503050406030204" pitchFamily="18" charset="0"/>
                            </a:rPr>
                            <m:t>8</m:t>
                          </m:r>
                        </m:den>
                      </m:f>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b="0" i="1" smtClean="0">
                          <a:latin typeface="Cambria Math" panose="02040503050406030204" pitchFamily="18" charset="0"/>
                        </a:rPr>
                        <m:t>+</m:t>
                      </m:r>
                      <m:f>
                        <m:fPr>
                          <m:ctrlPr>
                            <a:rPr lang="es-CR" sz="2000" i="1">
                              <a:latin typeface="Cambria Math"/>
                            </a:rPr>
                          </m:ctrlPr>
                        </m:fPr>
                        <m:num>
                          <m:r>
                            <a:rPr lang="es-CR" sz="2000" i="1">
                              <a:latin typeface="Cambria Math" panose="02040503050406030204" pitchFamily="18" charset="0"/>
                            </a:rPr>
                            <m:t>1</m:t>
                          </m:r>
                        </m:num>
                        <m:den>
                          <m:r>
                            <a:rPr lang="es-CR" sz="2000" b="0" i="1" smtClean="0">
                              <a:latin typeface="Cambria Math" panose="02040503050406030204" pitchFamily="18" charset="0"/>
                            </a:rPr>
                            <m:t>4</m:t>
                          </m:r>
                        </m:den>
                      </m:f>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b="0" i="1" smtClean="0">
                          <a:latin typeface="Cambria Math" panose="02040503050406030204" pitchFamily="18" charset="0"/>
                        </a:rPr>
                        <m:t>+</m:t>
                      </m:r>
                      <m:f>
                        <m:fPr>
                          <m:ctrlPr>
                            <a:rPr lang="es-CR" sz="2000" i="1">
                              <a:latin typeface="Cambria Math"/>
                            </a:rPr>
                          </m:ctrlPr>
                        </m:fPr>
                        <m:num>
                          <m:r>
                            <a:rPr lang="es-CR" sz="2000" i="1">
                              <a:latin typeface="Cambria Math" panose="02040503050406030204" pitchFamily="18" charset="0"/>
                            </a:rPr>
                            <m:t>1</m:t>
                          </m:r>
                        </m:num>
                        <m:den>
                          <m:r>
                            <a:rPr lang="es-CR" sz="2000" b="0" i="1" smtClean="0">
                              <a:latin typeface="Cambria Math" panose="02040503050406030204" pitchFamily="18" charset="0"/>
                            </a:rPr>
                            <m:t>4</m:t>
                          </m:r>
                        </m:den>
                      </m:f>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sub>
                      </m:sSub>
                      <m:r>
                        <a:rPr lang="es-CR" sz="2000" b="0" i="1" smtClean="0">
                          <a:latin typeface="Cambria Math" panose="02040503050406030204" pitchFamily="18" charset="0"/>
                        </a:rPr>
                        <m:t>+</m:t>
                      </m:r>
                      <m:f>
                        <m:fPr>
                          <m:ctrlPr>
                            <a:rPr lang="es-CR" sz="2000" i="1">
                              <a:latin typeface="Cambria Math"/>
                            </a:rPr>
                          </m:ctrlPr>
                        </m:fPr>
                        <m:num>
                          <m:r>
                            <a:rPr lang="es-CR" sz="2000" i="1">
                              <a:latin typeface="Cambria Math" panose="02040503050406030204" pitchFamily="18" charset="0"/>
                            </a:rPr>
                            <m:t>1</m:t>
                          </m:r>
                        </m:num>
                        <m:den>
                          <m:r>
                            <a:rPr lang="es-CR" sz="2000" b="0" i="1" smtClean="0">
                              <a:latin typeface="Cambria Math" panose="02040503050406030204" pitchFamily="18" charset="0"/>
                            </a:rPr>
                            <m:t>8</m:t>
                          </m:r>
                        </m:den>
                      </m:f>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b="0" i="1" smtClean="0">
                          <a:latin typeface="Cambria Math" panose="02040503050406030204" pitchFamily="18" charset="0"/>
                        </a:rPr>
                        <m:t>                                                          </m:t>
                      </m:r>
                    </m:oMath>
                  </m:oMathPara>
                </a14:m>
                <a:endParaRPr lang="es-CR" sz="2000" dirty="0"/>
              </a:p>
              <a:p>
                <a:pPr algn="just"/>
                <a:endParaRPr lang="es-CR" sz="2000" dirty="0"/>
              </a:p>
              <a:p>
                <a:pPr marL="0" indent="0" algn="just">
                  <a:buNone/>
                </a:pPr>
                <a:r>
                  <a:rPr lang="es-CR" sz="2000" dirty="0"/>
                  <a:t>      esto ahora un promedio ponderado de observaciones que es simétrico.</a:t>
                </a:r>
              </a:p>
              <a:p>
                <a:pPr algn="just"/>
                <a:endParaRPr lang="es-CR" sz="2000" dirty="0"/>
              </a:p>
              <a:p>
                <a:pPr algn="just"/>
                <a:r>
                  <a:rPr lang="es-CR" sz="2000" dirty="0"/>
                  <a:t>Otras combinaciones de promedios móviles también son posibles. Por ejemplo, un </a:t>
                </a:r>
                <a:br>
                  <a:rPr lang="es-CR" sz="2000" dirty="0"/>
                </a:br>
                <a:r>
                  <a:rPr lang="es-CR" sz="2000" dirty="0"/>
                  <a:t>3 × 3 -MA se usa a menudo, y consiste en un promedio móvil de orden 3 seguido de otro promedio móvil de orden 3. En general, un MA de orden par debe ser seguido por un MA de orden par para hacerlo simétrico. De manera similar, una MA de orden impar debe ser seguida por una MA de orden impar.</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908720"/>
                <a:ext cx="8928992" cy="5949280"/>
              </a:xfrm>
              <a:blipFill>
                <a:blip r:embed="rId2"/>
                <a:stretch>
                  <a:fillRect l="-342" t="-717" r="-478" b="-1230"/>
                </a:stretch>
              </a:blipFill>
            </p:spPr>
            <p:txBody>
              <a:bodyPr/>
              <a:lstStyle/>
              <a:p>
                <a:r>
                  <a:rPr lang="es-CR">
                    <a:noFill/>
                  </a:rPr>
                  <a:t> </a:t>
                </a:r>
              </a:p>
            </p:txBody>
          </p:sp>
        </mc:Fallback>
      </mc:AlternateContent>
      <p:sp>
        <p:nvSpPr>
          <p:cNvPr id="6" name="Título 1"/>
          <p:cNvSpPr txBox="1">
            <a:spLocks/>
          </p:cNvSpPr>
          <p:nvPr/>
        </p:nvSpPr>
        <p:spPr>
          <a:xfrm>
            <a:off x="0" y="44624"/>
            <a:ext cx="9144000" cy="72008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Media móvil centrada  </a:t>
            </a:r>
          </a:p>
        </p:txBody>
      </p:sp>
    </p:spTree>
    <p:extLst>
      <p:ext uri="{BB962C8B-B14F-4D97-AF65-F5344CB8AC3E}">
        <p14:creationId xmlns:p14="http://schemas.microsoft.com/office/powerpoint/2010/main" val="339543658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9512" y="908720"/>
            <a:ext cx="8784976" cy="4525963"/>
          </a:xfrm>
        </p:spPr>
        <p:txBody>
          <a:bodyPr>
            <a:normAutofit/>
          </a:bodyPr>
          <a:lstStyle/>
          <a:p>
            <a:r>
              <a:rPr lang="es-CR" sz="2400" dirty="0"/>
              <a:t>Comparemos la visualización entre no-centrar y centrar. ¿Qué podemos concluir?</a:t>
            </a:r>
          </a:p>
        </p:txBody>
      </p:sp>
      <p:pic>
        <p:nvPicPr>
          <p:cNvPr id="2" name="Imagen 1"/>
          <p:cNvPicPr>
            <a:picLocks noChangeAspect="1"/>
          </p:cNvPicPr>
          <p:nvPr/>
        </p:nvPicPr>
        <p:blipFill>
          <a:blip r:embed="rId2"/>
          <a:stretch>
            <a:fillRect/>
          </a:stretch>
        </p:blipFill>
        <p:spPr>
          <a:xfrm>
            <a:off x="1151620" y="2132856"/>
            <a:ext cx="6840760" cy="4530769"/>
          </a:xfrm>
          <a:prstGeom prst="rect">
            <a:avLst/>
          </a:prstGeom>
        </p:spPr>
      </p:pic>
      <p:sp>
        <p:nvSpPr>
          <p:cNvPr id="6" name="Título 1"/>
          <p:cNvSpPr txBox="1">
            <a:spLocks/>
          </p:cNvSpPr>
          <p:nvPr/>
        </p:nvSpPr>
        <p:spPr>
          <a:xfrm>
            <a:off x="0" y="44624"/>
            <a:ext cx="9144000" cy="72008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Media móvil centrada  </a:t>
            </a:r>
          </a:p>
        </p:txBody>
      </p:sp>
    </p:spTree>
    <p:extLst>
      <p:ext uri="{BB962C8B-B14F-4D97-AF65-F5344CB8AC3E}">
        <p14:creationId xmlns:p14="http://schemas.microsoft.com/office/powerpoint/2010/main" val="329455913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80729"/>
            <a:ext cx="8784976" cy="792088"/>
          </a:xfrm>
        </p:spPr>
        <p:txBody>
          <a:bodyPr>
            <a:normAutofit lnSpcReduction="10000"/>
          </a:bodyPr>
          <a:lstStyle/>
          <a:p>
            <a:pPr marL="0" indent="0">
              <a:buNone/>
            </a:pPr>
            <a:r>
              <a:rPr lang="es-CR" sz="2400" dirty="0"/>
              <a:t>Otro ejemplo de datos centrados. ¿Por qué es permitente aplicar acá la MA-12?</a:t>
            </a:r>
            <a:endParaRPr lang="en-US" sz="2400" dirty="0"/>
          </a:p>
        </p:txBody>
      </p:sp>
      <p:sp>
        <p:nvSpPr>
          <p:cNvPr id="6" name="Título 1"/>
          <p:cNvSpPr txBox="1">
            <a:spLocks/>
          </p:cNvSpPr>
          <p:nvPr/>
        </p:nvSpPr>
        <p:spPr>
          <a:xfrm>
            <a:off x="0" y="44624"/>
            <a:ext cx="9144000" cy="72008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Media móvil centrada  </a:t>
            </a:r>
          </a:p>
        </p:txBody>
      </p:sp>
      <p:pic>
        <p:nvPicPr>
          <p:cNvPr id="7" name="Picture 6"/>
          <p:cNvPicPr>
            <a:picLocks noChangeAspect="1"/>
          </p:cNvPicPr>
          <p:nvPr/>
        </p:nvPicPr>
        <p:blipFill>
          <a:blip r:embed="rId2"/>
          <a:stretch>
            <a:fillRect/>
          </a:stretch>
        </p:blipFill>
        <p:spPr>
          <a:xfrm>
            <a:off x="467544" y="1844824"/>
            <a:ext cx="8280920" cy="4853913"/>
          </a:xfrm>
          <a:prstGeom prst="rect">
            <a:avLst/>
          </a:prstGeom>
        </p:spPr>
      </p:pic>
    </p:spTree>
    <p:extLst>
      <p:ext uri="{BB962C8B-B14F-4D97-AF65-F5344CB8AC3E}">
        <p14:creationId xmlns:p14="http://schemas.microsoft.com/office/powerpoint/2010/main" val="205219519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7504" y="908720"/>
                <a:ext cx="8856984" cy="5760640"/>
              </a:xfrm>
            </p:spPr>
            <p:txBody>
              <a:bodyPr>
                <a:normAutofit fontScale="92500" lnSpcReduction="20000"/>
              </a:bodyPr>
              <a:lstStyle/>
              <a:p>
                <a:pPr algn="just"/>
                <a:r>
                  <a:rPr lang="es-ES" sz="2400" dirty="0"/>
                  <a:t>Podemos aplicar medias móviles ponderadas: las combinaciones de promedios móviles resultan en promedios móviles ponderado.</a:t>
                </a:r>
              </a:p>
              <a:p>
                <a:pPr algn="just"/>
                <a:endParaRPr lang="es-ES" sz="2400" dirty="0"/>
              </a:p>
              <a:p>
                <a:pPr algn="just"/>
                <a:r>
                  <a:rPr lang="es-ES" sz="2400" dirty="0"/>
                  <a:t>La ecuación de una media móvil ponderada está dada por: </a:t>
                </a:r>
              </a:p>
              <a:p>
                <a:endParaRPr lang="es-ES" sz="2400" dirty="0"/>
              </a:p>
              <a:p>
                <a:pPr marL="0" indent="0" algn="just">
                  <a:buNone/>
                </a:pPr>
                <a14:m>
                  <m:oMathPara xmlns:m="http://schemas.openxmlformats.org/officeDocument/2006/math">
                    <m:oMathParaPr>
                      <m:jc m:val="centerGroup"/>
                    </m:oMathParaPr>
                    <m:oMath xmlns:m="http://schemas.openxmlformats.org/officeDocument/2006/math">
                      <m:sSub>
                        <m:sSubPr>
                          <m:ctrlPr>
                            <a:rPr lang="es-CR" sz="2400" i="1">
                              <a:latin typeface="Cambria Math"/>
                            </a:rPr>
                          </m:ctrlPr>
                        </m:sSubPr>
                        <m:e>
                          <m:acc>
                            <m:accPr>
                              <m:chr m:val="̂"/>
                              <m:ctrlPr>
                                <a:rPr lang="es-CR" sz="2400" i="1">
                                  <a:latin typeface="Cambria Math"/>
                                </a:rPr>
                              </m:ctrlPr>
                            </m:accPr>
                            <m:e>
                              <m:r>
                                <a:rPr lang="es-CR" sz="2400" i="1">
                                  <a:latin typeface="Cambria Math" panose="02040503050406030204" pitchFamily="18" charset="0"/>
                                </a:rPr>
                                <m:t>𝑦</m:t>
                              </m:r>
                            </m:e>
                          </m:acc>
                        </m:e>
                        <m:sub>
                          <m:r>
                            <a:rPr lang="es-CR" sz="2400" i="1">
                              <a:latin typeface="Cambria Math" panose="02040503050406030204" pitchFamily="18" charset="0"/>
                            </a:rPr>
                            <m:t>𝑡</m:t>
                          </m:r>
                        </m:sub>
                      </m:sSub>
                      <m:r>
                        <a:rPr lang="es-CR" sz="2400" i="1">
                          <a:latin typeface="Cambria Math" panose="02040503050406030204" pitchFamily="18" charset="0"/>
                        </a:rPr>
                        <m:t>=</m:t>
                      </m:r>
                      <m:nary>
                        <m:naryPr>
                          <m:chr m:val="∑"/>
                          <m:limLoc m:val="undOvr"/>
                          <m:ctrlPr>
                            <a:rPr lang="es-CR" sz="2400" i="1">
                              <a:latin typeface="Cambria Math"/>
                            </a:rPr>
                          </m:ctrlPr>
                        </m:naryPr>
                        <m:sub>
                          <m:r>
                            <a:rPr lang="es-CR" sz="2400" i="1">
                              <a:latin typeface="Cambria Math" panose="02040503050406030204" pitchFamily="18" charset="0"/>
                            </a:rPr>
                            <m:t>𝑗</m:t>
                          </m:r>
                          <m:r>
                            <a:rPr lang="es-CR" sz="2400" i="1">
                              <a:latin typeface="Cambria Math" panose="02040503050406030204" pitchFamily="18" charset="0"/>
                            </a:rPr>
                            <m:t>=−</m:t>
                          </m:r>
                          <m:r>
                            <a:rPr lang="es-CR" sz="2400" i="1">
                              <a:latin typeface="Cambria Math" panose="02040503050406030204" pitchFamily="18" charset="0"/>
                            </a:rPr>
                            <m:t>𝑘</m:t>
                          </m:r>
                        </m:sub>
                        <m:sup>
                          <m:r>
                            <a:rPr lang="es-CR" sz="2400" i="1">
                              <a:latin typeface="Cambria Math" panose="02040503050406030204" pitchFamily="18" charset="0"/>
                            </a:rPr>
                            <m:t>𝑘</m:t>
                          </m:r>
                        </m:sup>
                        <m:e>
                          <m:sSub>
                            <m:sSubPr>
                              <m:ctrlPr>
                                <a:rPr lang="es-CR" sz="2400" b="0" i="1" smtClean="0">
                                  <a:latin typeface="Cambria Math"/>
                                </a:rPr>
                              </m:ctrlPr>
                            </m:sSubPr>
                            <m:e>
                              <m:r>
                                <a:rPr lang="es-CR" sz="2400" b="0" i="1" smtClean="0">
                                  <a:latin typeface="Cambria Math" panose="02040503050406030204" pitchFamily="18" charset="0"/>
                                </a:rPr>
                                <m:t>𝑎</m:t>
                              </m:r>
                            </m:e>
                            <m:sub>
                              <m:r>
                                <a:rPr lang="es-CR" sz="2400" b="0" i="1" smtClean="0">
                                  <a:latin typeface="Cambria Math" panose="02040503050406030204" pitchFamily="18" charset="0"/>
                                </a:rPr>
                                <m:t>𝑗</m:t>
                              </m:r>
                            </m:sub>
                          </m:sSub>
                          <m:sSub>
                            <m:sSubPr>
                              <m:ctrlPr>
                                <a:rPr lang="es-CR" sz="2400" b="0" i="1" smtClean="0">
                                  <a:latin typeface="Cambria Math"/>
                                </a:rPr>
                              </m:ctrlPr>
                            </m:sSubPr>
                            <m:e>
                              <m:r>
                                <a:rPr lang="es-CR" sz="2400" b="0" i="1" smtClean="0">
                                  <a:latin typeface="Cambria Math" panose="02040503050406030204" pitchFamily="18" charset="0"/>
                                </a:rPr>
                                <m:t>𝑦</m:t>
                              </m:r>
                            </m:e>
                            <m:sub>
                              <m:r>
                                <a:rPr lang="es-CR" sz="2400" b="0" i="1" smtClean="0">
                                  <a:latin typeface="Cambria Math" panose="02040503050406030204" pitchFamily="18" charset="0"/>
                                </a:rPr>
                                <m:t>𝑡</m:t>
                              </m:r>
                              <m:r>
                                <a:rPr lang="es-CR" sz="2400" b="0" i="1" smtClean="0">
                                  <a:latin typeface="Cambria Math" panose="02040503050406030204" pitchFamily="18" charset="0"/>
                                </a:rPr>
                                <m:t>+</m:t>
                              </m:r>
                              <m:r>
                                <a:rPr lang="es-CR" sz="2400" b="0" i="1" smtClean="0">
                                  <a:latin typeface="Cambria Math" panose="02040503050406030204" pitchFamily="18" charset="0"/>
                                </a:rPr>
                                <m:t>𝑗</m:t>
                              </m:r>
                            </m:sub>
                          </m:sSub>
                          <m:r>
                            <a:rPr lang="es-CR" sz="2400" b="0" i="1" smtClean="0">
                              <a:latin typeface="Cambria Math" panose="02040503050406030204" pitchFamily="18" charset="0"/>
                            </a:rPr>
                            <m:t>,</m:t>
                          </m:r>
                        </m:e>
                      </m:nary>
                    </m:oMath>
                  </m:oMathPara>
                </a14:m>
                <a:endParaRPr lang="es-CR" sz="2400" dirty="0"/>
              </a:p>
              <a:p>
                <a:pPr marL="0" indent="0" algn="just">
                  <a:buNone/>
                </a:pPr>
                <a14:m>
                  <m:oMath xmlns:m="http://schemas.openxmlformats.org/officeDocument/2006/math">
                    <m:r>
                      <m:rPr>
                        <m:nor/>
                      </m:rPr>
                      <a:rPr lang="es-CR" sz="2400" dirty="0"/>
                      <m:t>donde</m:t>
                    </m:r>
                    <m:r>
                      <m:rPr>
                        <m:nor/>
                      </m:rPr>
                      <a:rPr lang="es-CR" sz="2400" dirty="0"/>
                      <m:t> </m:t>
                    </m:r>
                    <m:r>
                      <a:rPr lang="es-CR" sz="2400" b="0" i="1" smtClean="0">
                        <a:latin typeface="Cambria Math" panose="02040503050406030204" pitchFamily="18" charset="0"/>
                      </a:rPr>
                      <m:t>𝑘</m:t>
                    </m:r>
                    <m:r>
                      <a:rPr lang="es-CR" sz="2400" i="1">
                        <a:latin typeface="Cambria Math" panose="02040503050406030204" pitchFamily="18" charset="0"/>
                      </a:rPr>
                      <m:t>=</m:t>
                    </m:r>
                    <m:r>
                      <a:rPr lang="es-CR" sz="2400" b="0" i="1" smtClean="0">
                        <a:latin typeface="Cambria Math" panose="02040503050406030204" pitchFamily="18" charset="0"/>
                      </a:rPr>
                      <m:t>(</m:t>
                    </m:r>
                    <m:r>
                      <a:rPr lang="es-CR" sz="2400" b="0" i="1" smtClean="0">
                        <a:latin typeface="Cambria Math" panose="02040503050406030204" pitchFamily="18" charset="0"/>
                      </a:rPr>
                      <m:t>𝑚</m:t>
                    </m:r>
                    <m:r>
                      <a:rPr lang="es-CR" sz="2400" b="0" i="1" smtClean="0">
                        <a:latin typeface="Cambria Math" panose="02040503050406030204" pitchFamily="18" charset="0"/>
                      </a:rPr>
                      <m:t>−1)</m:t>
                    </m:r>
                    <m:r>
                      <m:rPr>
                        <m:nor/>
                      </m:rPr>
                      <a:rPr lang="es-CR" sz="2400" b="0" i="0" smtClean="0">
                        <a:latin typeface="Cambria Math" panose="02040503050406030204" pitchFamily="18" charset="0"/>
                      </a:rPr>
                      <m:t>/2</m:t>
                    </m:r>
                  </m:oMath>
                </a14:m>
                <a:r>
                  <a:rPr lang="es-CR" sz="2400" dirty="0"/>
                  <a:t>, y los pesos están dados por </a:t>
                </a:r>
                <a14:m>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𝑎</m:t>
                        </m:r>
                      </m:e>
                      <m:sub>
                        <m:r>
                          <a:rPr lang="es-CR" sz="2400" b="0" i="1" smtClean="0">
                            <a:latin typeface="Cambria Math" panose="02040503050406030204" pitchFamily="18" charset="0"/>
                          </a:rPr>
                          <m:t>−</m:t>
                        </m:r>
                        <m:r>
                          <a:rPr lang="es-CR" sz="2400" b="0" i="1" smtClean="0">
                            <a:latin typeface="Cambria Math" panose="02040503050406030204" pitchFamily="18" charset="0"/>
                          </a:rPr>
                          <m:t>𝑘</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𝑎</m:t>
                        </m:r>
                      </m:e>
                      <m:sub>
                        <m:r>
                          <a:rPr lang="es-CR" sz="2400" b="0" i="1" smtClean="0">
                            <a:latin typeface="Cambria Math" panose="02040503050406030204" pitchFamily="18" charset="0"/>
                          </a:rPr>
                          <m:t>𝑘</m:t>
                        </m:r>
                      </m:sub>
                    </m:sSub>
                  </m:oMath>
                </a14:m>
                <a:r>
                  <a:rPr lang="es-CR" sz="2400" dirty="0"/>
                  <a:t>. Es importa que todos los pesos sumen uno, y que estos son simétricos tal que </a:t>
                </a:r>
                <a14:m>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𝑎</m:t>
                        </m:r>
                      </m:e>
                      <m:sub>
                        <m:r>
                          <a:rPr lang="es-CR" sz="2400" b="0" i="1" smtClean="0">
                            <a:latin typeface="Cambria Math" panose="02040503050406030204" pitchFamily="18" charset="0"/>
                          </a:rPr>
                          <m:t>𝑗</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𝑎</m:t>
                        </m:r>
                      </m:e>
                      <m:sub>
                        <m:r>
                          <a:rPr lang="es-CR" sz="2400" b="0" i="1" smtClean="0">
                            <a:latin typeface="Cambria Math" panose="02040503050406030204" pitchFamily="18" charset="0"/>
                          </a:rPr>
                          <m:t>−</m:t>
                        </m:r>
                        <m:r>
                          <a:rPr lang="es-CR" sz="2400" b="0" i="1" smtClean="0">
                            <a:latin typeface="Cambria Math" panose="02040503050406030204" pitchFamily="18" charset="0"/>
                          </a:rPr>
                          <m:t>𝑗</m:t>
                        </m:r>
                      </m:sub>
                    </m:sSub>
                  </m:oMath>
                </a14:m>
                <a:r>
                  <a:rPr lang="es-CR" sz="2400" dirty="0"/>
                  <a:t>. </a:t>
                </a:r>
                <a:r>
                  <a:rPr lang="es-ES" sz="2400" dirty="0"/>
                  <a:t>El m-MA simple es un caso especial donde todos los pesos son iguales a </a:t>
                </a:r>
                <a14:m>
                  <m:oMath xmlns:m="http://schemas.openxmlformats.org/officeDocument/2006/math">
                    <m:r>
                      <a:rPr lang="es-CR" sz="2400" b="0" i="1" smtClean="0">
                        <a:latin typeface="Cambria Math" panose="02040503050406030204" pitchFamily="18" charset="0"/>
                      </a:rPr>
                      <m:t>1/</m:t>
                    </m:r>
                    <m:r>
                      <a:rPr lang="es-CR" sz="2400" b="0" i="1" smtClean="0">
                        <a:latin typeface="Cambria Math" panose="02040503050406030204" pitchFamily="18" charset="0"/>
                      </a:rPr>
                      <m:t>𝑚</m:t>
                    </m:r>
                  </m:oMath>
                </a14:m>
                <a:r>
                  <a:rPr lang="es-CR" sz="2400" dirty="0"/>
                  <a:t>. </a:t>
                </a:r>
              </a:p>
              <a:p>
                <a:pPr marL="0" indent="0" algn="just">
                  <a:buNone/>
                </a:pPr>
                <a:endParaRPr lang="es-CR" sz="2400" dirty="0"/>
              </a:p>
              <a:p>
                <a:pPr marL="0" indent="0" algn="just">
                  <a:buNone/>
                </a:pPr>
                <a:r>
                  <a:rPr lang="es-ES" sz="2400" dirty="0"/>
                  <a:t>La ventaja de los promedios móviles ponderados es que ofrecen una estimación más suave del ciclo de tendencia. En lugar de que las observaciones ingresen y dejen el cálculo a todo su peso, sus pesos aumentan lentamente y luego disminuyen lentamente, lo que da como resultado una curva más suavizada.</a:t>
                </a:r>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7504" y="908720"/>
                <a:ext cx="8856984" cy="5760640"/>
              </a:xfrm>
              <a:blipFill>
                <a:blip r:embed="rId2"/>
                <a:stretch>
                  <a:fillRect l="-895" t="-1799" r="-895"/>
                </a:stretch>
              </a:blipFill>
            </p:spPr>
            <p:txBody>
              <a:bodyPr/>
              <a:lstStyle/>
              <a:p>
                <a:r>
                  <a:rPr lang="en-US">
                    <a:noFill/>
                  </a:rPr>
                  <a:t> </a:t>
                </a:r>
              </a:p>
            </p:txBody>
          </p:sp>
        </mc:Fallback>
      </mc:AlternateContent>
      <p:sp>
        <p:nvSpPr>
          <p:cNvPr id="4" name="Título 1"/>
          <p:cNvSpPr>
            <a:spLocks noGrp="1"/>
          </p:cNvSpPr>
          <p:nvPr>
            <p:ph type="title"/>
          </p:nvPr>
        </p:nvSpPr>
        <p:spPr>
          <a:xfrm>
            <a:off x="0" y="44624"/>
            <a:ext cx="9144000" cy="720080"/>
          </a:xfrm>
        </p:spPr>
        <p:txBody>
          <a:bodyPr>
            <a:normAutofit fontScale="90000"/>
          </a:bodyPr>
          <a:lstStyle/>
          <a:p>
            <a:r>
              <a:rPr lang="es-CR" dirty="0"/>
              <a:t>Media móvil ponderada</a:t>
            </a:r>
          </a:p>
        </p:txBody>
      </p:sp>
    </p:spTree>
    <p:extLst>
      <p:ext uri="{BB962C8B-B14F-4D97-AF65-F5344CB8AC3E}">
        <p14:creationId xmlns:p14="http://schemas.microsoft.com/office/powerpoint/2010/main" val="290313884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0" y="44624"/>
            <a:ext cx="9144000" cy="720080"/>
          </a:xfrm>
        </p:spPr>
        <p:txBody>
          <a:bodyPr>
            <a:normAutofit fontScale="90000"/>
          </a:bodyPr>
          <a:lstStyle/>
          <a:p>
            <a:r>
              <a:rPr lang="es-CR" dirty="0"/>
              <a:t>Media móvil: ¿pronóstico?</a:t>
            </a:r>
          </a:p>
        </p:txBody>
      </p:sp>
      <p:sp>
        <p:nvSpPr>
          <p:cNvPr id="5" name="Marcador de contenido 2"/>
          <p:cNvSpPr>
            <a:spLocks noGrp="1"/>
          </p:cNvSpPr>
          <p:nvPr>
            <p:ph idx="1"/>
          </p:nvPr>
        </p:nvSpPr>
        <p:spPr>
          <a:xfrm>
            <a:off x="107504" y="908720"/>
            <a:ext cx="8928992" cy="5688632"/>
          </a:xfrm>
        </p:spPr>
        <p:txBody>
          <a:bodyPr>
            <a:normAutofit/>
          </a:bodyPr>
          <a:lstStyle/>
          <a:p>
            <a:pPr algn="ctr"/>
            <a:r>
              <a:rPr lang="es-CR" sz="2400" dirty="0"/>
              <a:t>¿Podemos pronosticar mediante el método de MA-</a:t>
            </a:r>
            <a:r>
              <a:rPr lang="es-CR" sz="2400" i="1" dirty="0"/>
              <a:t>k</a:t>
            </a:r>
            <a:r>
              <a:rPr lang="es-CR" sz="2400" dirty="0"/>
              <a:t> ?</a:t>
            </a:r>
          </a:p>
        </p:txBody>
      </p:sp>
      <p:pic>
        <p:nvPicPr>
          <p:cNvPr id="1026" name="Picture 2" descr="Resultado de imagen para question ans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52872"/>
            <a:ext cx="4844480" cy="48444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1752872"/>
            <a:ext cx="1872208" cy="461665"/>
          </a:xfrm>
          <a:prstGeom prst="rect">
            <a:avLst/>
          </a:prstGeom>
          <a:noFill/>
        </p:spPr>
        <p:txBody>
          <a:bodyPr wrap="square" rtlCol="0">
            <a:spAutoFit/>
          </a:bodyPr>
          <a:lstStyle/>
          <a:p>
            <a:pPr algn="ctr"/>
            <a:r>
              <a:rPr lang="es-CR" sz="2400" dirty="0"/>
              <a:t>¡ Sí !</a:t>
            </a:r>
            <a:endParaRPr lang="en-US" sz="2400" dirty="0"/>
          </a:p>
        </p:txBody>
      </p:sp>
      <p:sp>
        <p:nvSpPr>
          <p:cNvPr id="6" name="TextBox 5"/>
          <p:cNvSpPr txBox="1"/>
          <p:nvPr/>
        </p:nvSpPr>
        <p:spPr>
          <a:xfrm>
            <a:off x="6156176" y="3058689"/>
            <a:ext cx="1872208" cy="461665"/>
          </a:xfrm>
          <a:prstGeom prst="rect">
            <a:avLst/>
          </a:prstGeom>
          <a:noFill/>
        </p:spPr>
        <p:txBody>
          <a:bodyPr wrap="square" rtlCol="0">
            <a:spAutoFit/>
          </a:bodyPr>
          <a:lstStyle/>
          <a:p>
            <a:pPr algn="ctr"/>
            <a:r>
              <a:rPr lang="es-CR" sz="2400" dirty="0"/>
              <a:t>¿Cómo?</a:t>
            </a:r>
            <a:endParaRPr lang="en-US" sz="2400" dirty="0"/>
          </a:p>
        </p:txBody>
      </p:sp>
    </p:spTree>
    <p:extLst>
      <p:ext uri="{BB962C8B-B14F-4D97-AF65-F5344CB8AC3E}">
        <p14:creationId xmlns:p14="http://schemas.microsoft.com/office/powerpoint/2010/main" val="1947758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9512" y="1124744"/>
            <a:ext cx="8856984" cy="5616624"/>
          </a:xfrm>
        </p:spPr>
        <p:txBody>
          <a:bodyPr>
            <a:normAutofit fontScale="92500"/>
          </a:bodyPr>
          <a:lstStyle/>
          <a:p>
            <a:pPr algn="just"/>
            <a:r>
              <a:rPr lang="es-CR" sz="2400" dirty="0"/>
              <a:t>Cada una de las diferentes medias móviles va a tener sus ventajas como también sus desventajas, dependiendo de para que queramos utilizarlas y las  características de la serie en cuestión, emplearemos a una o a otra. </a:t>
            </a:r>
          </a:p>
          <a:p>
            <a:pPr algn="just"/>
            <a:endParaRPr lang="es-CR" sz="2400" dirty="0"/>
          </a:p>
          <a:p>
            <a:pPr algn="just"/>
            <a:r>
              <a:rPr lang="es-CR" sz="2400" dirty="0"/>
              <a:t>Si la  serie en estudio no tiene componente estacional muy marcado y es fácil conseguir  predicciones fiables, podría utilizarse una MC centrada. En otros casos, sería más conveniente utilizar una media móvil de mayor orden (o anual) o no centrada, etc.</a:t>
            </a:r>
          </a:p>
          <a:p>
            <a:pPr algn="just"/>
            <a:endParaRPr lang="es-CR" sz="2400" dirty="0"/>
          </a:p>
          <a:p>
            <a:pPr algn="just"/>
            <a:r>
              <a:rPr lang="es-CR" sz="2400" dirty="0"/>
              <a:t>Normalmente,  estas medias móviles son interpretadas como una aproximación a la evolución de la  serie temporal y, de hecho, en ocasiones se utilizan como estimación de la tendencia de la misma. Cabe mencionar que estas medias móviles tienen  una naturaleza cambiante con el paso del  tiempo, en función del comportamiento de la variable. </a:t>
            </a:r>
          </a:p>
        </p:txBody>
      </p:sp>
      <p:sp>
        <p:nvSpPr>
          <p:cNvPr id="5" name="Título 1"/>
          <p:cNvSpPr>
            <a:spLocks noGrp="1"/>
          </p:cNvSpPr>
          <p:nvPr>
            <p:ph type="title"/>
          </p:nvPr>
        </p:nvSpPr>
        <p:spPr>
          <a:xfrm>
            <a:off x="107504" y="44624"/>
            <a:ext cx="8928992" cy="936104"/>
          </a:xfrm>
        </p:spPr>
        <p:txBody>
          <a:bodyPr>
            <a:normAutofit/>
          </a:bodyPr>
          <a:lstStyle/>
          <a:p>
            <a:r>
              <a:rPr lang="es-CR" dirty="0"/>
              <a:t>Conclusión sobre los métodos MA</a:t>
            </a:r>
          </a:p>
        </p:txBody>
      </p:sp>
    </p:spTree>
    <p:extLst>
      <p:ext uri="{BB962C8B-B14F-4D97-AF65-F5344CB8AC3E}">
        <p14:creationId xmlns:p14="http://schemas.microsoft.com/office/powerpoint/2010/main" val="306894896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5" name="Elipse 4"/>
          <p:cNvSpPr/>
          <p:nvPr/>
        </p:nvSpPr>
        <p:spPr>
          <a:xfrm>
            <a:off x="611560" y="3501008"/>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6" name="Elipse 5"/>
          <p:cNvSpPr/>
          <p:nvPr/>
        </p:nvSpPr>
        <p:spPr>
          <a:xfrm>
            <a:off x="611560" y="551723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movilidad media ?</a:t>
            </a:r>
          </a:p>
        </p:txBody>
      </p:sp>
      <p:sp>
        <p:nvSpPr>
          <p:cNvPr id="12" name="Rectángulo redondeado 11"/>
          <p:cNvSpPr/>
          <p:nvPr/>
        </p:nvSpPr>
        <p:spPr>
          <a:xfrm>
            <a:off x="1943708" y="548122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descomposición de una serie?</a:t>
            </a:r>
          </a:p>
        </p:txBody>
      </p:sp>
      <p:sp>
        <p:nvSpPr>
          <p:cNvPr id="15" name="Rectángulo redondeado 14"/>
          <p:cNvSpPr/>
          <p:nvPr/>
        </p:nvSpPr>
        <p:spPr>
          <a:xfrm>
            <a:off x="1943708" y="350100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Medias móviles</a:t>
            </a:r>
          </a:p>
        </p:txBody>
      </p:sp>
    </p:spTree>
    <p:extLst>
      <p:ext uri="{BB962C8B-B14F-4D97-AF65-F5344CB8AC3E}">
        <p14:creationId xmlns:p14="http://schemas.microsoft.com/office/powerpoint/2010/main" val="113639426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7504" y="44624"/>
            <a:ext cx="8928992" cy="720080"/>
          </a:xfrm>
        </p:spPr>
        <p:txBody>
          <a:bodyPr>
            <a:normAutofit/>
          </a:bodyPr>
          <a:lstStyle/>
          <a:p>
            <a:r>
              <a:rPr lang="es-CR" sz="4000" dirty="0"/>
              <a:t>¿Por qué analizar la descomposición?</a:t>
            </a:r>
          </a:p>
        </p:txBody>
      </p:sp>
      <p:sp>
        <p:nvSpPr>
          <p:cNvPr id="5" name="Marcador de contenido 2"/>
          <p:cNvSpPr>
            <a:spLocks noGrp="1"/>
          </p:cNvSpPr>
          <p:nvPr>
            <p:ph idx="1"/>
          </p:nvPr>
        </p:nvSpPr>
        <p:spPr>
          <a:xfrm>
            <a:off x="179512" y="1124744"/>
            <a:ext cx="8712968" cy="5616624"/>
          </a:xfrm>
        </p:spPr>
        <p:txBody>
          <a:bodyPr>
            <a:normAutofit/>
          </a:bodyPr>
          <a:lstStyle/>
          <a:p>
            <a:pPr marL="0" indent="0" algn="ctr">
              <a:buNone/>
            </a:pPr>
            <a:r>
              <a:rPr lang="es-CR" sz="2400" dirty="0"/>
              <a:t>¿Por qué enfatizar TANTO en el análisis de la descomposición de</a:t>
            </a:r>
          </a:p>
          <a:p>
            <a:pPr marL="0" indent="0" algn="ctr">
              <a:buNone/>
            </a:pPr>
            <a:r>
              <a:rPr lang="es-CR" sz="2400" dirty="0"/>
              <a:t> la serie?</a:t>
            </a:r>
          </a:p>
        </p:txBody>
      </p:sp>
      <p:pic>
        <p:nvPicPr>
          <p:cNvPr id="1026" name="Picture 2" descr="Imagen relacionada">
            <a:extLst>
              <a:ext uri="{FF2B5EF4-FFF2-40B4-BE49-F238E27FC236}">
                <a16:creationId xmlns:a16="http://schemas.microsoft.com/office/drawing/2014/main" xmlns="" id="{9B56C13F-EB96-4256-8706-D12543B73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82" y="2348880"/>
            <a:ext cx="4101108" cy="4101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a:extLst>
              <a:ext uri="{FF2B5EF4-FFF2-40B4-BE49-F238E27FC236}">
                <a16:creationId xmlns:a16="http://schemas.microsoft.com/office/drawing/2014/main" xmlns="" id="{B925F0C4-4019-4437-B725-AF34DB7A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360" y="2611189"/>
            <a:ext cx="3576489" cy="357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36412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7504" y="44624"/>
            <a:ext cx="8928992" cy="720080"/>
          </a:xfrm>
        </p:spPr>
        <p:txBody>
          <a:bodyPr>
            <a:normAutofit/>
          </a:bodyPr>
          <a:lstStyle/>
          <a:p>
            <a:r>
              <a:rPr lang="es-CR" sz="4000" dirty="0"/>
              <a:t>¿Por qué analizar la descomposición?</a:t>
            </a:r>
          </a:p>
        </p:txBody>
      </p:sp>
      <p:sp>
        <p:nvSpPr>
          <p:cNvPr id="5" name="Marcador de contenido 2"/>
          <p:cNvSpPr>
            <a:spLocks noGrp="1"/>
          </p:cNvSpPr>
          <p:nvPr>
            <p:ph idx="1"/>
          </p:nvPr>
        </p:nvSpPr>
        <p:spPr>
          <a:xfrm>
            <a:off x="179512" y="1124744"/>
            <a:ext cx="7272808" cy="5616624"/>
          </a:xfrm>
        </p:spPr>
        <p:txBody>
          <a:bodyPr>
            <a:normAutofit/>
          </a:bodyPr>
          <a:lstStyle/>
          <a:p>
            <a:pPr algn="just"/>
            <a:r>
              <a:rPr lang="es-CR" sz="2200" dirty="0"/>
              <a:t>Es primordial  describir la serie en estudio.</a:t>
            </a:r>
          </a:p>
          <a:p>
            <a:pPr algn="just"/>
            <a:endParaRPr lang="es-CR" sz="2200" dirty="0"/>
          </a:p>
          <a:p>
            <a:pPr algn="just"/>
            <a:r>
              <a:rPr lang="es-CR" sz="2200" dirty="0"/>
              <a:t>En diversas ocasiones, una inspección visual no permite determinar el impacto de  los diferentes  componentes de la serie.</a:t>
            </a:r>
          </a:p>
          <a:p>
            <a:pPr algn="just"/>
            <a:endParaRPr lang="es-CR" sz="2200" dirty="0"/>
          </a:p>
          <a:p>
            <a:pPr algn="just"/>
            <a:r>
              <a:rPr lang="es-CR" sz="2200" dirty="0"/>
              <a:t>Además, puede que el objetivo primaria del análisis no sea pronosticar, sino más bien describir la serie como tal.</a:t>
            </a:r>
          </a:p>
          <a:p>
            <a:pPr algn="just"/>
            <a:endParaRPr lang="es-CR" sz="2200" dirty="0"/>
          </a:p>
          <a:p>
            <a:pPr algn="just"/>
            <a:r>
              <a:rPr lang="es-CR" sz="2200" dirty="0"/>
              <a:t>Existen técnicas que ayudan a comprender mejor los días especiales como feriados, pascua, huelgas, etc.</a:t>
            </a:r>
          </a:p>
          <a:p>
            <a:pPr algn="just"/>
            <a:endParaRPr lang="es-CR" sz="2200" dirty="0"/>
          </a:p>
          <a:p>
            <a:pPr algn="just"/>
            <a:r>
              <a:rPr lang="es-CR" sz="2200" dirty="0"/>
              <a:t>Finalmente, a veces la calidad de los resultados se debe propiamente al impacto de uno de sus componentes…</a:t>
            </a:r>
          </a:p>
        </p:txBody>
      </p:sp>
      <p:pic>
        <p:nvPicPr>
          <p:cNvPr id="5122"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2838" y="1412776"/>
            <a:ext cx="1641864" cy="16418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3542" y="4293096"/>
            <a:ext cx="1780457" cy="178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64045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5" name="Elipse 4"/>
          <p:cNvSpPr/>
          <p:nvPr/>
        </p:nvSpPr>
        <p:spPr>
          <a:xfrm>
            <a:off x="611560" y="3501008"/>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6" name="Elipse 5"/>
          <p:cNvSpPr/>
          <p:nvPr/>
        </p:nvSpPr>
        <p:spPr>
          <a:xfrm>
            <a:off x="611560" y="551723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7" name="Elipse 6"/>
          <p:cNvSpPr/>
          <p:nvPr/>
        </p:nvSpPr>
        <p:spPr>
          <a:xfrm>
            <a:off x="4860032"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movilidad media ?</a:t>
            </a:r>
          </a:p>
        </p:txBody>
      </p:sp>
      <p:sp>
        <p:nvSpPr>
          <p:cNvPr id="12" name="Rectángulo redondeado 11"/>
          <p:cNvSpPr/>
          <p:nvPr/>
        </p:nvSpPr>
        <p:spPr>
          <a:xfrm>
            <a:off x="1943708" y="548122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descomposición de una serie?</a:t>
            </a:r>
          </a:p>
        </p:txBody>
      </p:sp>
      <p:sp>
        <p:nvSpPr>
          <p:cNvPr id="13" name="Rectángulo redondeado 12"/>
          <p:cNvSpPr/>
          <p:nvPr/>
        </p:nvSpPr>
        <p:spPr>
          <a:xfrm>
            <a:off x="6192180" y="1484784"/>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5" name="Rectángulo redondeado 14"/>
          <p:cNvSpPr/>
          <p:nvPr/>
        </p:nvSpPr>
        <p:spPr>
          <a:xfrm>
            <a:off x="1943708" y="350100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Medias móviles</a:t>
            </a:r>
          </a:p>
        </p:txBody>
      </p:sp>
    </p:spTree>
    <p:extLst>
      <p:ext uri="{BB962C8B-B14F-4D97-AF65-F5344CB8AC3E}">
        <p14:creationId xmlns:p14="http://schemas.microsoft.com/office/powerpoint/2010/main" val="25582790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58614"/>
            <a:ext cx="8229600" cy="778098"/>
          </a:xfrm>
        </p:spPr>
        <p:txBody>
          <a:bodyPr/>
          <a:lstStyle/>
          <a:p>
            <a:r>
              <a:rPr lang="es-CR" dirty="0"/>
              <a:t>Introducción</a:t>
            </a:r>
          </a:p>
        </p:txBody>
      </p:sp>
      <p:sp>
        <p:nvSpPr>
          <p:cNvPr id="5" name="Marcador de contenido 2"/>
          <p:cNvSpPr>
            <a:spLocks noGrp="1"/>
          </p:cNvSpPr>
          <p:nvPr>
            <p:ph idx="1"/>
          </p:nvPr>
        </p:nvSpPr>
        <p:spPr>
          <a:xfrm>
            <a:off x="251520" y="908720"/>
            <a:ext cx="8640960" cy="5729481"/>
          </a:xfrm>
        </p:spPr>
        <p:txBody>
          <a:bodyPr>
            <a:normAutofit/>
          </a:bodyPr>
          <a:lstStyle/>
          <a:p>
            <a:pPr algn="just"/>
            <a:r>
              <a:rPr lang="es-CR" sz="2400" dirty="0"/>
              <a:t>Al finalizar el presente tema nos debemos preguntar:</a:t>
            </a:r>
          </a:p>
          <a:p>
            <a:pPr marL="0" indent="0" algn="just">
              <a:buNone/>
            </a:pPr>
            <a:endParaRPr lang="es-CR" sz="2400" dirty="0"/>
          </a:p>
          <a:p>
            <a:pPr marL="0" indent="0" algn="ctr">
              <a:buNone/>
            </a:pPr>
            <a:r>
              <a:rPr lang="es-CR" sz="2400" dirty="0"/>
              <a:t>¿Qué pasó con el análisis de los ciclos ?</a:t>
            </a:r>
          </a:p>
          <a:p>
            <a:endParaRPr lang="es-CR" sz="2400" dirty="0"/>
          </a:p>
        </p:txBody>
      </p:sp>
      <p:pic>
        <p:nvPicPr>
          <p:cNvPr id="1026" name="Picture 2" descr="Resultado de imagen para question ans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644" y="2651982"/>
            <a:ext cx="6408712" cy="398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80794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7" name="Elipse 6"/>
          <p:cNvSpPr/>
          <p:nvPr/>
        </p:nvSpPr>
        <p:spPr>
          <a:xfrm>
            <a:off x="458405" y="1268760"/>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3" name="Rectángulo redondeado 12"/>
          <p:cNvSpPr/>
          <p:nvPr/>
        </p:nvSpPr>
        <p:spPr>
          <a:xfrm>
            <a:off x="1790553" y="126876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1" name="Rounded Rectangle 8">
            <a:extLst>
              <a:ext uri="{FF2B5EF4-FFF2-40B4-BE49-F238E27FC236}">
                <a16:creationId xmlns:a16="http://schemas.microsoft.com/office/drawing/2014/main" xmlns="" id="{D460ACC9-5326-42CE-8B3B-4649943EA878}"/>
              </a:ext>
            </a:extLst>
          </p:cNvPr>
          <p:cNvSpPr/>
          <p:nvPr/>
        </p:nvSpPr>
        <p:spPr>
          <a:xfrm>
            <a:off x="4788024" y="242088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Clásico</a:t>
            </a:r>
            <a:endParaRPr lang="en-US" dirty="0"/>
          </a:p>
        </p:txBody>
      </p:sp>
      <p:sp>
        <p:nvSpPr>
          <p:cNvPr id="14" name="Rounded Rectangle 8">
            <a:extLst>
              <a:ext uri="{FF2B5EF4-FFF2-40B4-BE49-F238E27FC236}">
                <a16:creationId xmlns:a16="http://schemas.microsoft.com/office/drawing/2014/main" xmlns="" id="{4D2380B8-F0BD-4D55-8E52-0D8A81C876B8}"/>
              </a:ext>
            </a:extLst>
          </p:cNvPr>
          <p:cNvSpPr/>
          <p:nvPr/>
        </p:nvSpPr>
        <p:spPr>
          <a:xfrm>
            <a:off x="4788024" y="328498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X-11</a:t>
            </a:r>
            <a:endParaRPr lang="en-US" dirty="0"/>
          </a:p>
        </p:txBody>
      </p:sp>
      <p:sp>
        <p:nvSpPr>
          <p:cNvPr id="16" name="Rounded Rectangle 8">
            <a:extLst>
              <a:ext uri="{FF2B5EF4-FFF2-40B4-BE49-F238E27FC236}">
                <a16:creationId xmlns:a16="http://schemas.microsoft.com/office/drawing/2014/main" xmlns="" id="{4BC3E7AC-9FEE-4015-AF67-349F83625F25}"/>
              </a:ext>
            </a:extLst>
          </p:cNvPr>
          <p:cNvSpPr/>
          <p:nvPr/>
        </p:nvSpPr>
        <p:spPr>
          <a:xfrm>
            <a:off x="4788024" y="4149080"/>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SEATS</a:t>
            </a:r>
            <a:endParaRPr lang="en-US" dirty="0"/>
          </a:p>
        </p:txBody>
      </p:sp>
      <p:sp>
        <p:nvSpPr>
          <p:cNvPr id="17" name="Rounded Rectangle 8">
            <a:extLst>
              <a:ext uri="{FF2B5EF4-FFF2-40B4-BE49-F238E27FC236}">
                <a16:creationId xmlns:a16="http://schemas.microsoft.com/office/drawing/2014/main" xmlns="" id="{F46AF749-03F7-413F-8BC6-7F534DF3882A}"/>
              </a:ext>
            </a:extLst>
          </p:cNvPr>
          <p:cNvSpPr/>
          <p:nvPr/>
        </p:nvSpPr>
        <p:spPr>
          <a:xfrm>
            <a:off x="4788024" y="5013176"/>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STL</a:t>
            </a:r>
            <a:endParaRPr lang="en-US" dirty="0"/>
          </a:p>
        </p:txBody>
      </p:sp>
      <p:sp>
        <p:nvSpPr>
          <p:cNvPr id="18" name="Rounded Rectangle 8">
            <a:extLst>
              <a:ext uri="{FF2B5EF4-FFF2-40B4-BE49-F238E27FC236}">
                <a16:creationId xmlns:a16="http://schemas.microsoft.com/office/drawing/2014/main" xmlns="" id="{DF0B57BB-F83B-4B38-A523-C14CFB2B8E9E}"/>
              </a:ext>
            </a:extLst>
          </p:cNvPr>
          <p:cNvSpPr/>
          <p:nvPr/>
        </p:nvSpPr>
        <p:spPr>
          <a:xfrm>
            <a:off x="4788024" y="587727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Pronóstico</a:t>
            </a:r>
            <a:endParaRPr lang="en-US" dirty="0"/>
          </a:p>
        </p:txBody>
      </p:sp>
      <p:sp>
        <p:nvSpPr>
          <p:cNvPr id="19" name="Rounded Rectangle 8">
            <a:extLst>
              <a:ext uri="{FF2B5EF4-FFF2-40B4-BE49-F238E27FC236}">
                <a16:creationId xmlns:a16="http://schemas.microsoft.com/office/drawing/2014/main" xmlns="" id="{04186AD8-D692-496A-801F-F53529247D75}"/>
              </a:ext>
            </a:extLst>
          </p:cNvPr>
          <p:cNvSpPr/>
          <p:nvPr/>
        </p:nvSpPr>
        <p:spPr>
          <a:xfrm>
            <a:off x="4788024" y="155679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a:t>
            </a:r>
            <a:endParaRPr lang="en-US" dirty="0"/>
          </a:p>
        </p:txBody>
      </p:sp>
    </p:spTree>
    <p:extLst>
      <p:ext uri="{BB962C8B-B14F-4D97-AF65-F5344CB8AC3E}">
        <p14:creationId xmlns:p14="http://schemas.microsoft.com/office/powerpoint/2010/main" val="312691140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BCF39949-82CE-49D8-90A2-A4334C107C1C}"/>
              </a:ext>
            </a:extLst>
          </p:cNvPr>
          <p:cNvSpPr>
            <a:spLocks noGrp="1"/>
          </p:cNvSpPr>
          <p:nvPr>
            <p:ph type="title"/>
          </p:nvPr>
        </p:nvSpPr>
        <p:spPr>
          <a:xfrm>
            <a:off x="35496" y="44624"/>
            <a:ext cx="9036496" cy="936104"/>
          </a:xfrm>
        </p:spPr>
        <p:txBody>
          <a:bodyPr>
            <a:normAutofit fontScale="90000"/>
          </a:bodyPr>
          <a:lstStyle/>
          <a:p>
            <a:r>
              <a:rPr lang="es-CR" dirty="0"/>
              <a:t>Métodos de descomposición: fundamento</a:t>
            </a:r>
          </a:p>
        </p:txBody>
      </p:sp>
      <mc:AlternateContent xmlns:mc="http://schemas.openxmlformats.org/markup-compatibility/2006" xmlns:a14="http://schemas.microsoft.com/office/drawing/2010/main">
        <mc:Choice Requires="a14">
          <p:sp>
            <p:nvSpPr>
              <p:cNvPr id="5" name="Marcador de contenido 2">
                <a:extLst>
                  <a:ext uri="{FF2B5EF4-FFF2-40B4-BE49-F238E27FC236}">
                    <a16:creationId xmlns:a16="http://schemas.microsoft.com/office/drawing/2014/main" xmlns="" id="{18573CC4-39CC-4F45-A259-79959775E42F}"/>
                  </a:ext>
                </a:extLst>
              </p:cNvPr>
              <p:cNvSpPr txBox="1">
                <a:spLocks/>
              </p:cNvSpPr>
              <p:nvPr/>
            </p:nvSpPr>
            <p:spPr>
              <a:xfrm>
                <a:off x="107504" y="867871"/>
                <a:ext cx="8928992" cy="594550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s-CR" sz="2400" dirty="0"/>
                  <a:t>Recordemos la ecuación anterior :</a:t>
                </a:r>
              </a:p>
              <a:p>
                <a:pPr marL="0" indent="0" algn="just">
                  <a:buFont typeface="Arial" pitchFamily="34" charset="0"/>
                  <a:buNone/>
                </a:pPr>
                <a:endParaRPr lang="es-CR" sz="2400" dirty="0"/>
              </a:p>
              <a:p>
                <a:pPr marL="0" indent="0" algn="just">
                  <a:buFont typeface="Arial" pitchFamily="34" charset="0"/>
                  <a:buNone/>
                </a:pPr>
                <a14:m>
                  <m:oMathPara xmlns:m="http://schemas.openxmlformats.org/officeDocument/2006/math">
                    <m:oMathParaPr>
                      <m:jc m:val="centerGroup"/>
                    </m:oMathParaPr>
                    <m:oMath xmlns:m="http://schemas.openxmlformats.org/officeDocument/2006/math">
                      <m:r>
                        <a:rPr lang="es-CR" sz="2400" i="1" smtClean="0">
                          <a:latin typeface="Cambria Math" panose="02040503050406030204" pitchFamily="18" charset="0"/>
                        </a:rPr>
                        <m:t>𝑆𝑇</m:t>
                      </m:r>
                      <m:r>
                        <a:rPr lang="es-CR" sz="2400" i="1" smtClean="0">
                          <a:latin typeface="Cambria Math" panose="02040503050406030204" pitchFamily="18" charset="0"/>
                        </a:rPr>
                        <m:t> =</m:t>
                      </m:r>
                      <m:r>
                        <a:rPr lang="es-CR" sz="2400" i="1">
                          <a:latin typeface="Cambria Math" panose="02040503050406030204" pitchFamily="18" charset="0"/>
                        </a:rPr>
                        <m:t>𝑇</m:t>
                      </m:r>
                      <m:r>
                        <a:rPr lang="es-CR" sz="2400" i="1">
                          <a:latin typeface="Cambria Math" panose="02040503050406030204" pitchFamily="18" charset="0"/>
                        </a:rPr>
                        <m:t>+</m:t>
                      </m:r>
                      <m:r>
                        <a:rPr lang="es-CR" sz="2400" i="1" smtClean="0">
                          <a:latin typeface="Cambria Math" panose="02040503050406030204" pitchFamily="18" charset="0"/>
                        </a:rPr>
                        <m:t>𝐸</m:t>
                      </m:r>
                      <m:r>
                        <a:rPr lang="es-CR" sz="2400" i="1">
                          <a:latin typeface="Cambria Math" panose="02040503050406030204" pitchFamily="18" charset="0"/>
                        </a:rPr>
                        <m:t>+</m:t>
                      </m:r>
                      <m:r>
                        <a:rPr lang="es-CR" sz="2400" i="1" smtClean="0">
                          <a:latin typeface="Cambria Math" panose="02040503050406030204" pitchFamily="18" charset="0"/>
                        </a:rPr>
                        <m:t>𝐶</m:t>
                      </m:r>
                      <m:r>
                        <a:rPr lang="es-CR" sz="2400" i="1">
                          <a:latin typeface="Cambria Math" panose="02040503050406030204" pitchFamily="18" charset="0"/>
                        </a:rPr>
                        <m:t>+</m:t>
                      </m:r>
                      <m:r>
                        <a:rPr lang="es-CR" sz="2400" i="1">
                          <a:latin typeface="Cambria Math" panose="02040503050406030204" pitchFamily="18" charset="0"/>
                        </a:rPr>
                        <m:t>𝐼</m:t>
                      </m:r>
                    </m:oMath>
                  </m:oMathPara>
                </a14:m>
                <a:endParaRPr lang="es-CR" sz="2400" dirty="0"/>
              </a:p>
              <a:p>
                <a:pPr marL="0" indent="0" algn="just">
                  <a:buFont typeface="Arial" pitchFamily="34" charset="0"/>
                  <a:buNone/>
                </a:pPr>
                <a:endParaRPr lang="es-CR" sz="2400" dirty="0"/>
              </a:p>
              <a:p>
                <a:pPr marL="0" indent="0">
                  <a:buFont typeface="Arial" pitchFamily="34" charset="0"/>
                  <a:buNone/>
                </a:pPr>
                <a:r>
                  <a:rPr lang="es-CR" sz="2400" dirty="0"/>
                  <a:t>en donde, </a:t>
                </a:r>
                <a14:m>
                  <m:oMath xmlns:m="http://schemas.openxmlformats.org/officeDocument/2006/math">
                    <m:r>
                      <a:rPr lang="es-CR" sz="2400" i="1">
                        <a:latin typeface="Cambria Math" panose="02040503050406030204" pitchFamily="18" charset="0"/>
                      </a:rPr>
                      <m:t>𝑇</m:t>
                    </m:r>
                  </m:oMath>
                </a14:m>
                <a:r>
                  <a:rPr lang="es-CR" sz="2400" dirty="0"/>
                  <a:t>: tendencia, </a:t>
                </a:r>
                <a14:m>
                  <m:oMath xmlns:m="http://schemas.openxmlformats.org/officeDocument/2006/math">
                    <m:r>
                      <a:rPr lang="es-CR" sz="2400" i="1" smtClean="0">
                        <a:latin typeface="Cambria Math" panose="02040503050406030204" pitchFamily="18" charset="0"/>
                      </a:rPr>
                      <m:t>𝐸</m:t>
                    </m:r>
                  </m:oMath>
                </a14:m>
                <a:r>
                  <a:rPr lang="es-CR" sz="2400" dirty="0"/>
                  <a:t>: estacional, </a:t>
                </a:r>
                <a14:m>
                  <m:oMath xmlns:m="http://schemas.openxmlformats.org/officeDocument/2006/math">
                    <m:r>
                      <a:rPr lang="es-CR" sz="2400" i="1" smtClean="0">
                        <a:latin typeface="Cambria Math" panose="02040503050406030204" pitchFamily="18" charset="0"/>
                      </a:rPr>
                      <m:t>𝐶</m:t>
                    </m:r>
                  </m:oMath>
                </a14:m>
                <a:r>
                  <a:rPr lang="es-CR" sz="2400" dirty="0"/>
                  <a:t>: ciclo e </a:t>
                </a:r>
                <a14:m>
                  <m:oMath xmlns:m="http://schemas.openxmlformats.org/officeDocument/2006/math">
                    <m:r>
                      <a:rPr lang="es-CR" sz="2400" i="1" smtClean="0">
                        <a:latin typeface="Cambria Math" panose="02040503050406030204" pitchFamily="18" charset="0"/>
                      </a:rPr>
                      <m:t>𝐼</m:t>
                    </m:r>
                  </m:oMath>
                </a14:m>
                <a:r>
                  <a:rPr lang="es-CR" sz="2400" dirty="0"/>
                  <a:t>: irregular</a:t>
                </a:r>
              </a:p>
              <a:p>
                <a:pPr marL="0" indent="0">
                  <a:buFont typeface="Arial" pitchFamily="34" charset="0"/>
                  <a:buNone/>
                </a:pPr>
                <a:endParaRPr lang="es-CR" sz="2400" dirty="0"/>
              </a:p>
              <a:p>
                <a:pPr marL="0" indent="0">
                  <a:buFont typeface="Arial" pitchFamily="34" charset="0"/>
                  <a:buNone/>
                </a:pPr>
                <a:r>
                  <a:rPr lang="es-CR" sz="2400" dirty="0"/>
                  <a:t>Sea esta misma ecuación transpuesta a los valores observador:</a:t>
                </a:r>
              </a:p>
              <a:p>
                <a:pPr marL="0" indent="0">
                  <a:buFont typeface="Arial" pitchFamily="34" charset="0"/>
                  <a:buNone/>
                </a:pPr>
                <a:endParaRPr lang="es-CR" sz="24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a:rPr>
                          </m:ctrlPr>
                        </m:sSubPr>
                        <m:e>
                          <m:r>
                            <a:rPr lang="es-CR" sz="2800" i="1">
                              <a:latin typeface="Cambria Math" panose="02040503050406030204" pitchFamily="18" charset="0"/>
                            </a:rPr>
                            <m:t>𝑦</m:t>
                          </m:r>
                        </m:e>
                        <m:sub>
                          <m:r>
                            <a:rPr lang="es-CR" sz="2800" i="1">
                              <a:latin typeface="Cambria Math" panose="02040503050406030204" pitchFamily="18" charset="0"/>
                            </a:rPr>
                            <m:t>𝑡</m:t>
                          </m:r>
                        </m:sub>
                      </m:sSub>
                      <m:r>
                        <a:rPr lang="es-CR" sz="2800" i="1">
                          <a:latin typeface="Cambria Math" panose="02040503050406030204" pitchFamily="18" charset="0"/>
                        </a:rPr>
                        <m:t>=</m:t>
                      </m:r>
                      <m:sSub>
                        <m:sSubPr>
                          <m:ctrlPr>
                            <a:rPr lang="en-US" sz="2800" i="1">
                              <a:latin typeface="Cambria Math"/>
                            </a:rPr>
                          </m:ctrlPr>
                        </m:sSubPr>
                        <m:e>
                          <m:r>
                            <a:rPr lang="es-CR" sz="2800" i="1">
                              <a:latin typeface="Cambria Math" panose="02040503050406030204" pitchFamily="18" charset="0"/>
                            </a:rPr>
                            <m:t>𝑆</m:t>
                          </m:r>
                        </m:e>
                        <m:sub>
                          <m:r>
                            <a:rPr lang="es-CR" sz="2800" i="1">
                              <a:latin typeface="Cambria Math" panose="02040503050406030204" pitchFamily="18" charset="0"/>
                            </a:rPr>
                            <m:t>𝑡</m:t>
                          </m:r>
                        </m:sub>
                      </m:sSub>
                      <m:r>
                        <a:rPr lang="es-CR" sz="2800" i="1">
                          <a:latin typeface="Cambria Math" panose="02040503050406030204" pitchFamily="18" charset="0"/>
                        </a:rPr>
                        <m:t>+</m:t>
                      </m:r>
                      <m:sSub>
                        <m:sSubPr>
                          <m:ctrlPr>
                            <a:rPr lang="en-US" sz="2800" i="1">
                              <a:latin typeface="Cambria Math"/>
                            </a:rPr>
                          </m:ctrlPr>
                        </m:sSubPr>
                        <m:e>
                          <m:r>
                            <a:rPr lang="es-CR" sz="2800" i="1">
                              <a:latin typeface="Cambria Math" panose="02040503050406030204" pitchFamily="18" charset="0"/>
                            </a:rPr>
                            <m:t>𝑇</m:t>
                          </m:r>
                        </m:e>
                        <m:sub>
                          <m:r>
                            <a:rPr lang="es-CR" sz="2800" i="1">
                              <a:latin typeface="Cambria Math" panose="02040503050406030204" pitchFamily="18" charset="0"/>
                            </a:rPr>
                            <m:t>𝑡</m:t>
                          </m:r>
                        </m:sub>
                      </m:sSub>
                      <m:r>
                        <a:rPr lang="es-CR" sz="2800" i="1">
                          <a:latin typeface="Cambria Math" panose="02040503050406030204" pitchFamily="18" charset="0"/>
                        </a:rPr>
                        <m:t>+</m:t>
                      </m:r>
                      <m:sSub>
                        <m:sSubPr>
                          <m:ctrlPr>
                            <a:rPr lang="en-US" sz="2800" i="1">
                              <a:latin typeface="Cambria Math"/>
                            </a:rPr>
                          </m:ctrlPr>
                        </m:sSubPr>
                        <m:e>
                          <m:r>
                            <a:rPr lang="es-CR" sz="2800" i="1">
                              <a:latin typeface="Cambria Math" panose="02040503050406030204" pitchFamily="18" charset="0"/>
                            </a:rPr>
                            <m:t>𝑅</m:t>
                          </m:r>
                        </m:e>
                        <m:sub>
                          <m:r>
                            <a:rPr lang="es-CR" sz="2800" i="1">
                              <a:latin typeface="Cambria Math" panose="02040503050406030204" pitchFamily="18" charset="0"/>
                            </a:rPr>
                            <m:t>𝑡</m:t>
                          </m:r>
                        </m:sub>
                      </m:sSub>
                    </m:oMath>
                  </m:oMathPara>
                </a14:m>
                <a:endParaRPr lang="en-US" dirty="0"/>
              </a:p>
              <a:p>
                <a:pPr marL="0" indent="0">
                  <a:buNone/>
                </a:pPr>
                <a:r>
                  <a:rPr lang="es-CR" sz="2400" dirty="0"/>
                  <a:t> </a:t>
                </a:r>
              </a:p>
              <a:p>
                <a:pPr algn="just"/>
                <a:r>
                  <a:rPr lang="es-ES" sz="2400" dirty="0"/>
                  <a:t>De forma general se posee tres componentes en una serie de tiempo: tendencia, estacionalidad y ciclos. Cuando descomponemos una serie temporal en componentes, por lo general combinamos la tendencia y el ciclo en un solo componente de tendencia-ciclo (a veces llamado tendencia para simplificar). Por lo tanto, consideramos que una serie temporal comprende tres componentes: un componente de tendencia-ciclo </a:t>
                </a:r>
                <a14:m>
                  <m:oMath xmlns:m="http://schemas.openxmlformats.org/officeDocument/2006/math">
                    <m:sSub>
                      <m:sSubPr>
                        <m:ctrlPr>
                          <a:rPr lang="en-US" sz="2400" i="1">
                            <a:latin typeface="Cambria Math"/>
                          </a:rPr>
                        </m:ctrlPr>
                      </m:sSubPr>
                      <m:e>
                        <m:r>
                          <a:rPr lang="es-CR" sz="2400" i="1">
                            <a:latin typeface="Cambria Math" panose="02040503050406030204" pitchFamily="18" charset="0"/>
                          </a:rPr>
                          <m:t>𝑇</m:t>
                        </m:r>
                      </m:e>
                      <m:sub>
                        <m:r>
                          <a:rPr lang="es-CR" sz="2400" i="1">
                            <a:latin typeface="Cambria Math" panose="02040503050406030204" pitchFamily="18" charset="0"/>
                          </a:rPr>
                          <m:t>𝑡</m:t>
                        </m:r>
                      </m:sub>
                    </m:sSub>
                  </m:oMath>
                </a14:m>
                <a:r>
                  <a:rPr lang="es-ES" sz="2400" dirty="0"/>
                  <a:t>, un componente estacional </a:t>
                </a:r>
                <a14:m>
                  <m:oMath xmlns:m="http://schemas.openxmlformats.org/officeDocument/2006/math">
                    <m:sSub>
                      <m:sSubPr>
                        <m:ctrlPr>
                          <a:rPr lang="en-US" sz="2400" i="1">
                            <a:latin typeface="Cambria Math"/>
                          </a:rPr>
                        </m:ctrlPr>
                      </m:sSubPr>
                      <m:e>
                        <m:r>
                          <a:rPr lang="es-CR" sz="2400" i="1">
                            <a:latin typeface="Cambria Math" panose="02040503050406030204" pitchFamily="18" charset="0"/>
                          </a:rPr>
                          <m:t>𝑆</m:t>
                        </m:r>
                      </m:e>
                      <m:sub>
                        <m:r>
                          <a:rPr lang="es-CR" sz="2400" i="1">
                            <a:latin typeface="Cambria Math" panose="02040503050406030204" pitchFamily="18" charset="0"/>
                          </a:rPr>
                          <m:t>𝑡</m:t>
                        </m:r>
                      </m:sub>
                    </m:sSub>
                    <m:r>
                      <a:rPr lang="es-CR" sz="2400" i="1">
                        <a:latin typeface="Cambria Math" panose="02040503050406030204" pitchFamily="18" charset="0"/>
                      </a:rPr>
                      <m:t> </m:t>
                    </m:r>
                  </m:oMath>
                </a14:m>
                <a:r>
                  <a:rPr lang="es-ES" sz="2400" dirty="0"/>
                  <a:t>y un componente aleatorio o restante </a:t>
                </a:r>
                <a14:m>
                  <m:oMath xmlns:m="http://schemas.openxmlformats.org/officeDocument/2006/math">
                    <m:sSub>
                      <m:sSubPr>
                        <m:ctrlPr>
                          <a:rPr lang="en-US" sz="2400" i="1">
                            <a:latin typeface="Cambria Math"/>
                          </a:rPr>
                        </m:ctrlPr>
                      </m:sSubPr>
                      <m:e>
                        <m:r>
                          <a:rPr lang="es-CR" sz="2400" i="1">
                            <a:latin typeface="Cambria Math" panose="02040503050406030204" pitchFamily="18" charset="0"/>
                          </a:rPr>
                          <m:t>𝑅</m:t>
                        </m:r>
                      </m:e>
                      <m:sub>
                        <m:r>
                          <a:rPr lang="es-CR" sz="2400" i="1">
                            <a:latin typeface="Cambria Math" panose="02040503050406030204" pitchFamily="18" charset="0"/>
                          </a:rPr>
                          <m:t>𝑡</m:t>
                        </m:r>
                      </m:sub>
                    </m:sSub>
                  </m:oMath>
                </a14:m>
                <a:r>
                  <a:rPr lang="es-ES" sz="2400" dirty="0"/>
                  <a:t> (que contiene cualquier otra cosa en la serie temporal).</a:t>
                </a:r>
                <a:endParaRPr lang="es-CR" sz="2400" dirty="0"/>
              </a:p>
            </p:txBody>
          </p:sp>
        </mc:Choice>
        <mc:Fallback xmlns="">
          <p:sp>
            <p:nvSpPr>
              <p:cNvPr id="5" name="Marcador de contenido 2">
                <a:extLst>
                  <a:ext uri="{FF2B5EF4-FFF2-40B4-BE49-F238E27FC236}">
                    <a16:creationId xmlns:a16="http://schemas.microsoft.com/office/drawing/2014/main" xmlns:a14="http://schemas.microsoft.com/office/drawing/2010/main" xmlns="" id="{18573CC4-39CC-4F45-A259-79959775E42F}"/>
                  </a:ext>
                </a:extLst>
              </p:cNvPr>
              <p:cNvSpPr txBox="1">
                <a:spLocks noRot="1" noChangeAspect="1" noMove="1" noResize="1" noEditPoints="1" noAdjustHandles="1" noChangeArrowheads="1" noChangeShapeType="1" noTextEdit="1"/>
              </p:cNvSpPr>
              <p:nvPr/>
            </p:nvSpPr>
            <p:spPr>
              <a:xfrm>
                <a:off x="107504" y="867871"/>
                <a:ext cx="8928992" cy="5945505"/>
              </a:xfrm>
              <a:prstGeom prst="rect">
                <a:avLst/>
              </a:prstGeom>
              <a:blipFill rotWithShape="1">
                <a:blip r:embed="rId2"/>
                <a:stretch>
                  <a:fillRect l="-888" t="-1639" r="-956"/>
                </a:stretch>
              </a:blipFill>
            </p:spPr>
            <p:txBody>
              <a:bodyPr/>
              <a:lstStyle/>
              <a:p>
                <a:r>
                  <a:rPr lang="es-CR">
                    <a:noFill/>
                  </a:rPr>
                  <a:t> </a:t>
                </a:r>
              </a:p>
            </p:txBody>
          </p:sp>
        </mc:Fallback>
      </mc:AlternateContent>
    </p:spTree>
    <p:extLst>
      <p:ext uri="{BB962C8B-B14F-4D97-AF65-F5344CB8AC3E}">
        <p14:creationId xmlns:p14="http://schemas.microsoft.com/office/powerpoint/2010/main" val="3864120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7504" y="44624"/>
            <a:ext cx="8928992" cy="936104"/>
          </a:xfrm>
        </p:spPr>
        <p:txBody>
          <a:bodyPr>
            <a:normAutofit fontScale="90000"/>
          </a:bodyPr>
          <a:lstStyle/>
          <a:p>
            <a:r>
              <a:rPr lang="es-CR" dirty="0"/>
              <a:t>Métodos de descomposición: fundamento</a:t>
            </a:r>
          </a:p>
        </p:txBody>
      </p:sp>
      <mc:AlternateContent xmlns:mc="http://schemas.openxmlformats.org/markup-compatibility/2006" xmlns:a14="http://schemas.microsoft.com/office/drawing/2010/main">
        <mc:Choice Requires="a14">
          <p:sp>
            <p:nvSpPr>
              <p:cNvPr id="6" name="Marcador de contenido 2">
                <a:extLst>
                  <a:ext uri="{FF2B5EF4-FFF2-40B4-BE49-F238E27FC236}">
                    <a16:creationId xmlns:a16="http://schemas.microsoft.com/office/drawing/2014/main" xmlns="" id="{61F0F067-EFEE-4CE4-A471-13EBE0688A7F}"/>
                  </a:ext>
                </a:extLst>
              </p:cNvPr>
              <p:cNvSpPr txBox="1">
                <a:spLocks/>
              </p:cNvSpPr>
              <p:nvPr/>
            </p:nvSpPr>
            <p:spPr>
              <a:xfrm>
                <a:off x="107504" y="867871"/>
                <a:ext cx="8928992" cy="594550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s-CR" sz="2400" dirty="0"/>
                  <a:t>Recordemos la ecuación anterior : </a:t>
                </a:r>
                <a14:m>
                  <m:oMath xmlns:m="http://schemas.openxmlformats.org/officeDocument/2006/math">
                    <m:sSub>
                      <m:sSubPr>
                        <m:ctrlPr>
                          <a:rPr lang="en-US"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𝑆</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𝑇</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𝑅</m:t>
                        </m:r>
                      </m:e>
                      <m:sub>
                        <m:r>
                          <a:rPr lang="es-CR" sz="2400" i="1">
                            <a:latin typeface="Cambria Math" panose="02040503050406030204" pitchFamily="18" charset="0"/>
                          </a:rPr>
                          <m:t>𝑡</m:t>
                        </m:r>
                      </m:sub>
                    </m:sSub>
                  </m:oMath>
                </a14:m>
                <a:r>
                  <a:rPr lang="en-US" sz="2400" dirty="0"/>
                  <a:t> </a:t>
                </a:r>
                <a:r>
                  <a:rPr lang="en-US" sz="2400" dirty="0" err="1"/>
                  <a:t>asumimos</a:t>
                </a:r>
                <a:r>
                  <a:rPr lang="en-US" sz="2400" dirty="0"/>
                  <a:t> una </a:t>
                </a:r>
                <a:r>
                  <a:rPr lang="es-CR" sz="2400" dirty="0"/>
                  <a:t>relación</a:t>
                </a:r>
                <a:r>
                  <a:rPr lang="en-US" sz="2400" dirty="0"/>
                  <a:t> </a:t>
                </a:r>
                <a:r>
                  <a:rPr lang="en-US" sz="2400" dirty="0" err="1"/>
                  <a:t>aditiva</a:t>
                </a:r>
                <a:r>
                  <a:rPr lang="en-US" sz="2400" dirty="0"/>
                  <a:t> entre las </a:t>
                </a:r>
                <a:r>
                  <a:rPr lang="en-US" sz="2400" dirty="0" err="1"/>
                  <a:t>partes</a:t>
                </a:r>
                <a:r>
                  <a:rPr lang="en-US" sz="2400" dirty="0"/>
                  <a:t>, </a:t>
                </a:r>
                <a:r>
                  <a:rPr lang="en-US" sz="2400" dirty="0" err="1"/>
                  <a:t>esto</a:t>
                </a:r>
                <a:r>
                  <a:rPr lang="en-US" sz="2400" dirty="0"/>
                  <a:t> es, una </a:t>
                </a:r>
                <a:r>
                  <a:rPr lang="en-US" sz="2400" dirty="0" err="1"/>
                  <a:t>interación</a:t>
                </a:r>
                <a:r>
                  <a:rPr lang="en-US" sz="2400" dirty="0"/>
                  <a:t> </a:t>
                </a:r>
                <a:r>
                  <a:rPr lang="en-US" sz="2400" dirty="0" err="1"/>
                  <a:t>constante</a:t>
                </a:r>
                <a:r>
                  <a:rPr lang="en-US" sz="2400" dirty="0"/>
                  <a:t> entre los </a:t>
                </a:r>
                <a:r>
                  <a:rPr lang="en-US" sz="2400" dirty="0" err="1"/>
                  <a:t>diferentes</a:t>
                </a:r>
                <a:r>
                  <a:rPr lang="en-US" sz="2400" dirty="0"/>
                  <a:t> </a:t>
                </a:r>
                <a:r>
                  <a:rPr lang="en-US" sz="2400" dirty="0" err="1"/>
                  <a:t>elementos</a:t>
                </a:r>
                <a:r>
                  <a:rPr lang="en-US" sz="2400" dirty="0"/>
                  <a:t>. </a:t>
                </a:r>
              </a:p>
              <a:p>
                <a:pPr algn="just"/>
                <a:endParaRPr lang="es-CR" sz="2400" dirty="0"/>
              </a:p>
              <a:p>
                <a:pPr algn="just"/>
                <a:r>
                  <a:rPr lang="es-CR" sz="2400" dirty="0"/>
                  <a:t>S</a:t>
                </a:r>
                <a:r>
                  <a:rPr lang="en-US" sz="2400" dirty="0"/>
                  <a:t>in </a:t>
                </a:r>
                <a:r>
                  <a:rPr lang="en-US" sz="2400" dirty="0" err="1"/>
                  <a:t>emago</a:t>
                </a:r>
                <a:r>
                  <a:rPr lang="en-US" sz="2400" dirty="0"/>
                  <a:t>, ¿</a:t>
                </a:r>
                <a:r>
                  <a:rPr lang="en-US" sz="2400" dirty="0" err="1"/>
                  <a:t>podríamos</a:t>
                </a:r>
                <a:r>
                  <a:rPr lang="en-US" sz="2400" dirty="0"/>
                  <a:t> </a:t>
                </a:r>
                <a:r>
                  <a:rPr lang="en-US" sz="2400" dirty="0" err="1"/>
                  <a:t>asumir</a:t>
                </a:r>
                <a:r>
                  <a:rPr lang="en-US" sz="2400" dirty="0"/>
                  <a:t> </a:t>
                </a:r>
                <a:r>
                  <a:rPr lang="en-US" sz="2400" dirty="0" err="1"/>
                  <a:t>otra</a:t>
                </a:r>
                <a:r>
                  <a:rPr lang="en-US" sz="2400" dirty="0"/>
                  <a:t> </a:t>
                </a:r>
                <a:r>
                  <a:rPr lang="en-US" sz="2400" dirty="0" err="1"/>
                  <a:t>tipo</a:t>
                </a:r>
                <a:r>
                  <a:rPr lang="en-US" sz="2400" dirty="0"/>
                  <a:t> de </a:t>
                </a:r>
                <a:r>
                  <a:rPr lang="en-US" sz="2400" dirty="0" err="1"/>
                  <a:t>según</a:t>
                </a:r>
                <a:r>
                  <a:rPr lang="en-US" sz="2400" dirty="0"/>
                  <a:t> las </a:t>
                </a:r>
                <a:r>
                  <a:rPr lang="en-US" sz="2400" dirty="0" err="1"/>
                  <a:t>partes</a:t>
                </a:r>
                <a:r>
                  <a:rPr lang="en-US" sz="2400" dirty="0"/>
                  <a:t>? </a:t>
                </a:r>
                <a:r>
                  <a:rPr lang="en-US" sz="2400" dirty="0" err="1"/>
                  <a:t>Sí</a:t>
                </a:r>
                <a:r>
                  <a:rPr lang="en-US" sz="2400" dirty="0"/>
                  <a:t>, </a:t>
                </a:r>
                <a:r>
                  <a:rPr lang="en-US" sz="2400" dirty="0" err="1"/>
                  <a:t>podríamos</a:t>
                </a:r>
                <a:r>
                  <a:rPr lang="en-US" sz="2400" dirty="0"/>
                  <a:t> </a:t>
                </a:r>
                <a:r>
                  <a:rPr lang="en-US" sz="2400" dirty="0" err="1"/>
                  <a:t>asumir</a:t>
                </a:r>
                <a:r>
                  <a:rPr lang="en-US" sz="2400" dirty="0"/>
                  <a:t> una </a:t>
                </a:r>
                <a:r>
                  <a:rPr lang="en-US" sz="2400" dirty="0" err="1"/>
                  <a:t>relación</a:t>
                </a:r>
                <a:r>
                  <a:rPr lang="en-US" sz="2400" dirty="0"/>
                  <a:t> no </a:t>
                </a:r>
                <a:r>
                  <a:rPr lang="en-US" sz="2400" dirty="0" err="1"/>
                  <a:t>constante</a:t>
                </a:r>
                <a:r>
                  <a:rPr lang="en-US" sz="2400" dirty="0"/>
                  <a:t> (</a:t>
                </a:r>
                <a:r>
                  <a:rPr lang="en-US" sz="2400" dirty="0" err="1"/>
                  <a:t>relativa</a:t>
                </a:r>
                <a:r>
                  <a:rPr lang="en-US" sz="2400" dirty="0"/>
                  <a:t>) entre los </a:t>
                </a:r>
                <a:r>
                  <a:rPr lang="en-US" sz="2400" dirty="0" err="1"/>
                  <a:t>elementos</a:t>
                </a:r>
                <a:r>
                  <a:rPr lang="en-US" sz="2400" dirty="0"/>
                  <a:t>. </a:t>
                </a:r>
                <a:r>
                  <a:rPr lang="en-US" sz="2400" dirty="0" err="1"/>
                  <a:t>En</a:t>
                </a:r>
                <a:r>
                  <a:rPr lang="en-US" sz="2400" dirty="0"/>
                  <a:t> </a:t>
                </a:r>
                <a:r>
                  <a:rPr lang="en-US" sz="2400" dirty="0" err="1"/>
                  <a:t>este</a:t>
                </a:r>
                <a:r>
                  <a:rPr lang="en-US" sz="2400" dirty="0"/>
                  <a:t> se </a:t>
                </a:r>
                <a:r>
                  <a:rPr lang="en-US" sz="2400" dirty="0" err="1"/>
                  <a:t>podría</a:t>
                </a:r>
                <a:r>
                  <a:rPr lang="en-US" sz="2400" dirty="0"/>
                  <a:t> </a:t>
                </a:r>
                <a:r>
                  <a:rPr lang="en-US" sz="2400" dirty="0" err="1"/>
                  <a:t>determinar</a:t>
                </a:r>
                <a:r>
                  <a:rPr lang="en-US" sz="2400" dirty="0"/>
                  <a:t>  </a:t>
                </a:r>
                <a:r>
                  <a:rPr lang="en-US" sz="2400" dirty="0" err="1"/>
                  <a:t>explicar</a:t>
                </a:r>
                <a:r>
                  <a:rPr lang="en-US" sz="2400" dirty="0"/>
                  <a:t> la </a:t>
                </a:r>
                <a:r>
                  <a:rPr lang="en-US" sz="2400" dirty="0" err="1"/>
                  <a:t>serie</a:t>
                </a:r>
                <a:r>
                  <a:rPr lang="en-US" sz="2400" dirty="0"/>
                  <a:t> </a:t>
                </a:r>
                <a:r>
                  <a:rPr lang="en-US" sz="2400" dirty="0" err="1"/>
                  <a:t>como</a:t>
                </a:r>
                <a:r>
                  <a:rPr lang="en-US" sz="2400" dirty="0"/>
                  <a:t>: </a:t>
                </a:r>
              </a:p>
              <a:p>
                <a:pPr marL="0" indent="0" algn="just">
                  <a:buNone/>
                </a:pPr>
                <a:endParaRPr lang="en-US" sz="2400" i="1" dirty="0"/>
              </a:p>
              <a:p>
                <a:pPr marL="0" indent="0" algn="just">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𝑆</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𝑇</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𝑅</m:t>
                          </m:r>
                        </m:e>
                        <m:sub>
                          <m:r>
                            <a:rPr lang="es-CR" sz="2400" i="1">
                              <a:latin typeface="Cambria Math" panose="02040503050406030204" pitchFamily="18" charset="0"/>
                            </a:rPr>
                            <m:t>𝑡</m:t>
                          </m:r>
                        </m:sub>
                      </m:sSub>
                    </m:oMath>
                  </m:oMathPara>
                </a14:m>
                <a:endParaRPr lang="en-US" sz="2400" dirty="0"/>
              </a:p>
              <a:p>
                <a:pPr algn="just"/>
                <a:endParaRPr lang="es-CR" sz="2400" dirty="0"/>
              </a:p>
              <a:p>
                <a:pPr algn="just"/>
                <a:r>
                  <a:rPr lang="es-ES" sz="2400" dirty="0"/>
                  <a:t>La descomposición aditiva es la más adecuada si la magnitud de las fluctuaciones estacionales, o la variación en torno al ciclo de tendencia, no varía con el nivel de la serie temporal. Cuando la variación en el patrón estacional, o la variación alrededor del ciclo de tendencia, parece ser proporcional al nivel de la serie temporal, entonces una descomposición multiplicativa es más apropiada. Las descomposiciones multiplicativas son comunes con las series temporales económicas, donde se encuentra con una variancia no-constante en la variable observada dadas las  fluctuaciones.</a:t>
                </a:r>
                <a:endParaRPr lang="en-US" sz="2400" dirty="0"/>
              </a:p>
              <a:p>
                <a:pPr marL="0" indent="0">
                  <a:buNone/>
                </a:pPr>
                <a:endParaRPr lang="es-CR" sz="2400" dirty="0"/>
              </a:p>
            </p:txBody>
          </p:sp>
        </mc:Choice>
        <mc:Fallback xmlns="">
          <p:sp>
            <p:nvSpPr>
              <p:cNvPr id="6" name="Marcador de contenido 2">
                <a:extLst>
                  <a:ext uri="{FF2B5EF4-FFF2-40B4-BE49-F238E27FC236}">
                    <a16:creationId xmlns:a16="http://schemas.microsoft.com/office/drawing/2014/main" xmlns:a14="http://schemas.microsoft.com/office/drawing/2010/main" xmlns="" id="{61F0F067-EFEE-4CE4-A471-13EBE0688A7F}"/>
                  </a:ext>
                </a:extLst>
              </p:cNvPr>
              <p:cNvSpPr txBox="1">
                <a:spLocks noRot="1" noChangeAspect="1" noMove="1" noResize="1" noEditPoints="1" noAdjustHandles="1" noChangeArrowheads="1" noChangeShapeType="1" noTextEdit="1"/>
              </p:cNvSpPr>
              <p:nvPr/>
            </p:nvSpPr>
            <p:spPr>
              <a:xfrm>
                <a:off x="107504" y="867871"/>
                <a:ext cx="8928992" cy="5945505"/>
              </a:xfrm>
              <a:prstGeom prst="rect">
                <a:avLst/>
              </a:prstGeom>
              <a:blipFill rotWithShape="1">
                <a:blip r:embed="rId2"/>
                <a:stretch>
                  <a:fillRect l="-820" t="-1639" r="-956"/>
                </a:stretch>
              </a:blipFill>
            </p:spPr>
            <p:txBody>
              <a:bodyPr/>
              <a:lstStyle/>
              <a:p>
                <a:r>
                  <a:rPr lang="es-CR">
                    <a:noFill/>
                  </a:rPr>
                  <a:t> </a:t>
                </a:r>
              </a:p>
            </p:txBody>
          </p:sp>
        </mc:Fallback>
      </mc:AlternateContent>
    </p:spTree>
    <p:extLst>
      <p:ext uri="{BB962C8B-B14F-4D97-AF65-F5344CB8AC3E}">
        <p14:creationId xmlns:p14="http://schemas.microsoft.com/office/powerpoint/2010/main" val="60321153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7D146FC2-E661-4C55-B147-4B7461EC6B67}"/>
              </a:ext>
            </a:extLst>
          </p:cNvPr>
          <p:cNvSpPr>
            <a:spLocks noGrp="1"/>
          </p:cNvSpPr>
          <p:nvPr>
            <p:ph type="title"/>
          </p:nvPr>
        </p:nvSpPr>
        <p:spPr>
          <a:xfrm>
            <a:off x="107504" y="44624"/>
            <a:ext cx="8928992" cy="936104"/>
          </a:xfrm>
        </p:spPr>
        <p:txBody>
          <a:bodyPr>
            <a:normAutofit fontScale="90000"/>
          </a:bodyPr>
          <a:lstStyle/>
          <a:p>
            <a:r>
              <a:rPr lang="es-CR" dirty="0"/>
              <a:t>Métodos de descomposición: fundamento</a:t>
            </a:r>
          </a:p>
        </p:txBody>
      </p:sp>
      <mc:AlternateContent xmlns:mc="http://schemas.openxmlformats.org/markup-compatibility/2006" xmlns:a14="http://schemas.microsoft.com/office/drawing/2010/main">
        <mc:Choice Requires="a14">
          <p:sp>
            <p:nvSpPr>
              <p:cNvPr id="6" name="Marcador de contenido 2">
                <a:extLst>
                  <a:ext uri="{FF2B5EF4-FFF2-40B4-BE49-F238E27FC236}">
                    <a16:creationId xmlns:a16="http://schemas.microsoft.com/office/drawing/2014/main" xmlns="" id="{6D2691F0-D873-4601-A891-9576F7FFE5ED}"/>
                  </a:ext>
                </a:extLst>
              </p:cNvPr>
              <p:cNvSpPr txBox="1">
                <a:spLocks/>
              </p:cNvSpPr>
              <p:nvPr/>
            </p:nvSpPr>
            <p:spPr>
              <a:xfrm>
                <a:off x="107504" y="867871"/>
                <a:ext cx="8928992" cy="594550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s-ES" sz="2400" dirty="0"/>
                  <a:t>Una alternativa al uso de una descomposición multiplicativa es transformar primero los datos hasta que la variación en la serie parezca estable a lo largo del tiempo, luego pasar a utilizar una descomposición aditiva. Cuando se ha utilizado una transformación logarítmica, sería equivalente a usar una descomposición aditiva tal que:</a:t>
                </a:r>
              </a:p>
              <a:p>
                <a:pPr algn="just"/>
                <a:endParaRPr lang="es-ES" sz="2400" dirty="0"/>
              </a:p>
              <a:p>
                <a:pPr marL="0" indent="0" algn="just">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𝑆</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𝑇</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𝑅</m:t>
                          </m:r>
                        </m:e>
                        <m:sub>
                          <m:r>
                            <a:rPr lang="es-CR" sz="2400" i="1">
                              <a:latin typeface="Cambria Math" panose="02040503050406030204" pitchFamily="18" charset="0"/>
                            </a:rPr>
                            <m:t>𝑡</m:t>
                          </m:r>
                        </m:sub>
                      </m:sSub>
                      <m:r>
                        <a:rPr lang="es-CR" sz="2400" i="1">
                          <a:latin typeface="Cambria Math" panose="02040503050406030204" pitchFamily="18" charset="0"/>
                        </a:rPr>
                        <m:t>      →       </m:t>
                      </m:r>
                      <m:func>
                        <m:funcPr>
                          <m:ctrlPr>
                            <a:rPr lang="en-US" sz="2400" i="1">
                              <a:latin typeface="Cambria Math"/>
                            </a:rPr>
                          </m:ctrlPr>
                        </m:funcPr>
                        <m:fName>
                          <m:r>
                            <m:rPr>
                              <m:sty m:val="p"/>
                            </m:rPr>
                            <a:rPr lang="es-CR" sz="2400">
                              <a:latin typeface="Cambria Math" panose="02040503050406030204" pitchFamily="18" charset="0"/>
                            </a:rPr>
                            <m:t>log</m:t>
                          </m:r>
                        </m:fName>
                        <m:e>
                          <m:sSub>
                            <m:sSubPr>
                              <m:ctrlPr>
                                <a:rPr lang="en-US"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e>
                      </m:func>
                      <m:r>
                        <a:rPr lang="es-CR" sz="2400" i="1">
                          <a:latin typeface="Cambria Math" panose="02040503050406030204" pitchFamily="18" charset="0"/>
                        </a:rPr>
                        <m:t>=</m:t>
                      </m:r>
                      <m:sSub>
                        <m:sSubPr>
                          <m:ctrlPr>
                            <a:rPr lang="en-US" sz="2400" i="1">
                              <a:latin typeface="Cambria Math"/>
                            </a:rPr>
                          </m:ctrlPr>
                        </m:sSubPr>
                        <m:e>
                          <m:r>
                            <a:rPr lang="es-CR" sz="2400" i="1">
                              <a:latin typeface="Cambria Math" panose="02040503050406030204" pitchFamily="18" charset="0"/>
                            </a:rPr>
                            <m:t>𝑙𝑜𝑔𝑆</m:t>
                          </m:r>
                        </m:e>
                        <m:sub>
                          <m:r>
                            <a:rPr lang="es-CR" sz="2400" i="1">
                              <a:latin typeface="Cambria Math" panose="02040503050406030204" pitchFamily="18" charset="0"/>
                            </a:rPr>
                            <m:t>𝑡</m:t>
                          </m:r>
                        </m:sub>
                      </m:sSub>
                      <m:r>
                        <a:rPr lang="es-CR" sz="2400" i="1">
                          <a:latin typeface="Cambria Math" panose="02040503050406030204" pitchFamily="18" charset="0"/>
                        </a:rPr>
                        <m:t>+</m:t>
                      </m:r>
                      <m:r>
                        <a:rPr lang="es-CR" sz="2400" i="1">
                          <a:latin typeface="Cambria Math" panose="02040503050406030204" pitchFamily="18" charset="0"/>
                        </a:rPr>
                        <m:t>𝑙𝑜𝑔</m:t>
                      </m:r>
                      <m:sSub>
                        <m:sSubPr>
                          <m:ctrlPr>
                            <a:rPr lang="en-US" sz="2400" i="1">
                              <a:latin typeface="Cambria Math"/>
                            </a:rPr>
                          </m:ctrlPr>
                        </m:sSubPr>
                        <m:e>
                          <m:r>
                            <a:rPr lang="es-CR" sz="2400" i="1">
                              <a:latin typeface="Cambria Math" panose="02040503050406030204" pitchFamily="18" charset="0"/>
                            </a:rPr>
                            <m:t>𝑇</m:t>
                          </m:r>
                        </m:e>
                        <m:sub>
                          <m:r>
                            <a:rPr lang="es-CR" sz="2400" i="1">
                              <a:latin typeface="Cambria Math" panose="02040503050406030204" pitchFamily="18" charset="0"/>
                            </a:rPr>
                            <m:t>𝑡</m:t>
                          </m:r>
                        </m:sub>
                      </m:sSub>
                      <m:r>
                        <a:rPr lang="es-CR" sz="2400" i="1">
                          <a:latin typeface="Cambria Math" panose="02040503050406030204" pitchFamily="18" charset="0"/>
                        </a:rPr>
                        <m:t>+</m:t>
                      </m:r>
                      <m:r>
                        <a:rPr lang="es-CR" sz="2400" i="1">
                          <a:latin typeface="Cambria Math" panose="02040503050406030204" pitchFamily="18" charset="0"/>
                        </a:rPr>
                        <m:t>𝑙𝑜𝑔</m:t>
                      </m:r>
                      <m:sSub>
                        <m:sSubPr>
                          <m:ctrlPr>
                            <a:rPr lang="en-US" sz="2400" i="1">
                              <a:latin typeface="Cambria Math"/>
                            </a:rPr>
                          </m:ctrlPr>
                        </m:sSubPr>
                        <m:e>
                          <m:r>
                            <a:rPr lang="es-CR" sz="2400" i="1">
                              <a:latin typeface="Cambria Math" panose="02040503050406030204" pitchFamily="18" charset="0"/>
                            </a:rPr>
                            <m:t>𝑅</m:t>
                          </m:r>
                        </m:e>
                        <m:sub>
                          <m:r>
                            <a:rPr lang="es-CR" sz="2400" i="1">
                              <a:latin typeface="Cambria Math" panose="02040503050406030204" pitchFamily="18" charset="0"/>
                            </a:rPr>
                            <m:t>𝑡</m:t>
                          </m:r>
                        </m:sub>
                      </m:sSub>
                    </m:oMath>
                  </m:oMathPara>
                </a14:m>
                <a:endParaRPr lang="es-CR" sz="2400" dirty="0"/>
              </a:p>
              <a:p>
                <a:pPr marL="0" indent="0" algn="just">
                  <a:buNone/>
                </a:pPr>
                <a:endParaRPr lang="es-CR" sz="2400" dirty="0"/>
              </a:p>
              <a:p>
                <a:pPr algn="just"/>
                <a:r>
                  <a:rPr lang="es-CR" sz="2400" dirty="0"/>
                  <a:t>Nos preguntamos, ¿cuándo sería se debe optar por tomar una descomposición con filtros aditivos o multiplicativos?</a:t>
                </a:r>
              </a:p>
              <a:p>
                <a:pPr algn="just"/>
                <a:endParaRPr lang="es-CR" sz="2400" dirty="0"/>
              </a:p>
              <a:p>
                <a:pPr algn="just"/>
                <a:r>
                  <a:rPr lang="es-CR" sz="2400" dirty="0"/>
                  <a:t>La respuesta está en el análisis del segundo momento de la serie </a:t>
                </a:r>
                <a14:m>
                  <m:oMath xmlns:m="http://schemas.openxmlformats.org/officeDocument/2006/math">
                    <m:sSub>
                      <m:sSubPr>
                        <m:ctrlPr>
                          <a:rPr lang="en-US"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oMath>
                </a14:m>
                <a:r>
                  <a:rPr lang="es-CR" sz="2400" dirty="0"/>
                  <a:t>.</a:t>
                </a:r>
              </a:p>
              <a:p>
                <a:pPr marL="0" indent="0" algn="just">
                  <a:buNone/>
                </a:pPr>
                <a:endParaRPr lang="es-CR" sz="2400" dirty="0"/>
              </a:p>
            </p:txBody>
          </p:sp>
        </mc:Choice>
        <mc:Fallback xmlns="">
          <p:sp>
            <p:nvSpPr>
              <p:cNvPr id="6" name="Marcador de contenido 2">
                <a:extLst>
                  <a:ext uri="{FF2B5EF4-FFF2-40B4-BE49-F238E27FC236}">
                    <a16:creationId xmlns:a16="http://schemas.microsoft.com/office/drawing/2014/main" id="{6D2691F0-D873-4601-A891-9576F7FFE5ED}"/>
                  </a:ext>
                </a:extLst>
              </p:cNvPr>
              <p:cNvSpPr txBox="1">
                <a:spLocks noRot="1" noChangeAspect="1" noMove="1" noResize="1" noEditPoints="1" noAdjustHandles="1" noChangeArrowheads="1" noChangeShapeType="1" noTextEdit="1"/>
              </p:cNvSpPr>
              <p:nvPr/>
            </p:nvSpPr>
            <p:spPr>
              <a:xfrm>
                <a:off x="107504" y="867871"/>
                <a:ext cx="8928992" cy="5945505"/>
              </a:xfrm>
              <a:prstGeom prst="rect">
                <a:avLst/>
              </a:prstGeom>
              <a:blipFill>
                <a:blip r:embed="rId2"/>
                <a:stretch>
                  <a:fillRect l="-956" t="-820" r="-1093"/>
                </a:stretch>
              </a:blipFill>
            </p:spPr>
            <p:txBody>
              <a:bodyPr/>
              <a:lstStyle/>
              <a:p>
                <a:r>
                  <a:rPr lang="en-US">
                    <a:noFill/>
                  </a:rPr>
                  <a:t> </a:t>
                </a:r>
              </a:p>
            </p:txBody>
          </p:sp>
        </mc:Fallback>
      </mc:AlternateContent>
    </p:spTree>
    <p:extLst>
      <p:ext uri="{BB962C8B-B14F-4D97-AF65-F5344CB8AC3E}">
        <p14:creationId xmlns:p14="http://schemas.microsoft.com/office/powerpoint/2010/main" val="368681680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C639EA8F-554E-4018-A349-55554338D35E}"/>
              </a:ext>
            </a:extLst>
          </p:cNvPr>
          <p:cNvSpPr>
            <a:spLocks noGrp="1"/>
          </p:cNvSpPr>
          <p:nvPr>
            <p:ph idx="1"/>
          </p:nvPr>
        </p:nvSpPr>
        <p:spPr>
          <a:xfrm>
            <a:off x="422195" y="1166018"/>
            <a:ext cx="8229600" cy="4525963"/>
          </a:xfrm>
        </p:spPr>
        <p:txBody>
          <a:bodyPr/>
          <a:lstStyle/>
          <a:p>
            <a:r>
              <a:rPr lang="es-CR" sz="2400" dirty="0"/>
              <a:t>Para las siguientes series, cuál utilizaría la descomposición aditiva y cuál la multiplicativa. </a:t>
            </a:r>
            <a:endParaRPr lang="es-CR" dirty="0"/>
          </a:p>
        </p:txBody>
      </p:sp>
      <p:pic>
        <p:nvPicPr>
          <p:cNvPr id="2050" name="Picture 2" descr="Resultado de imagen para holt winter additive multiplicative">
            <a:extLst>
              <a:ext uri="{FF2B5EF4-FFF2-40B4-BE49-F238E27FC236}">
                <a16:creationId xmlns:a16="http://schemas.microsoft.com/office/drawing/2014/main" xmlns="" id="{41173BBF-2826-4883-90D2-BD5C46177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418556"/>
            <a:ext cx="390525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holt winter additive multiplicative">
            <a:extLst>
              <a:ext uri="{FF2B5EF4-FFF2-40B4-BE49-F238E27FC236}">
                <a16:creationId xmlns:a16="http://schemas.microsoft.com/office/drawing/2014/main" xmlns="" id="{A4184D5D-C709-447B-B982-56B551A26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3" t="19319" r="6531" b="14391"/>
          <a:stretch/>
        </p:blipFill>
        <p:spPr bwMode="auto">
          <a:xfrm>
            <a:off x="5292079" y="2417818"/>
            <a:ext cx="3672409" cy="331543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xmlns="" id="{E4A03261-E8E0-4E37-9480-F0CFFA553362}"/>
              </a:ext>
            </a:extLst>
          </p:cNvPr>
          <p:cNvSpPr/>
          <p:nvPr/>
        </p:nvSpPr>
        <p:spPr>
          <a:xfrm>
            <a:off x="1412057" y="5949279"/>
            <a:ext cx="216024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 ?</a:t>
            </a:r>
          </a:p>
        </p:txBody>
      </p:sp>
      <p:sp>
        <p:nvSpPr>
          <p:cNvPr id="10" name="Rectángulo 9">
            <a:extLst>
              <a:ext uri="{FF2B5EF4-FFF2-40B4-BE49-F238E27FC236}">
                <a16:creationId xmlns:a16="http://schemas.microsoft.com/office/drawing/2014/main" xmlns="" id="{34516D98-8E2A-4DB3-B701-6AC124182E0C}"/>
              </a:ext>
            </a:extLst>
          </p:cNvPr>
          <p:cNvSpPr/>
          <p:nvPr/>
        </p:nvSpPr>
        <p:spPr>
          <a:xfrm>
            <a:off x="6048163" y="5949279"/>
            <a:ext cx="216024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 ?</a:t>
            </a:r>
          </a:p>
        </p:txBody>
      </p:sp>
      <p:sp>
        <p:nvSpPr>
          <p:cNvPr id="11" name="Título 1">
            <a:extLst>
              <a:ext uri="{FF2B5EF4-FFF2-40B4-BE49-F238E27FC236}">
                <a16:creationId xmlns:a16="http://schemas.microsoft.com/office/drawing/2014/main" xmlns="" id="{5F9918DD-B75B-4059-98E9-C95B35DF1A7F}"/>
              </a:ext>
            </a:extLst>
          </p:cNvPr>
          <p:cNvSpPr txBox="1">
            <a:spLocks/>
          </p:cNvSpPr>
          <p:nvPr/>
        </p:nvSpPr>
        <p:spPr>
          <a:xfrm>
            <a:off x="107504" y="44624"/>
            <a:ext cx="8928992" cy="905371"/>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fundamento</a:t>
            </a:r>
          </a:p>
        </p:txBody>
      </p:sp>
    </p:spTree>
    <p:extLst>
      <p:ext uri="{BB962C8B-B14F-4D97-AF65-F5344CB8AC3E}">
        <p14:creationId xmlns:p14="http://schemas.microsoft.com/office/powerpoint/2010/main" val="322347192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7" name="Elipse 6"/>
          <p:cNvSpPr/>
          <p:nvPr/>
        </p:nvSpPr>
        <p:spPr>
          <a:xfrm>
            <a:off x="458405" y="1268760"/>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3" name="Rectángulo redondeado 12"/>
          <p:cNvSpPr/>
          <p:nvPr/>
        </p:nvSpPr>
        <p:spPr>
          <a:xfrm>
            <a:off x="1790553" y="126876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1" name="Rounded Rectangle 8">
            <a:extLst>
              <a:ext uri="{FF2B5EF4-FFF2-40B4-BE49-F238E27FC236}">
                <a16:creationId xmlns:a16="http://schemas.microsoft.com/office/drawing/2014/main" xmlns="" id="{D460ACC9-5326-42CE-8B3B-4649943EA878}"/>
              </a:ext>
            </a:extLst>
          </p:cNvPr>
          <p:cNvSpPr/>
          <p:nvPr/>
        </p:nvSpPr>
        <p:spPr>
          <a:xfrm>
            <a:off x="4788024" y="242088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Clásico</a:t>
            </a:r>
            <a:endParaRPr lang="en-US" dirty="0"/>
          </a:p>
        </p:txBody>
      </p:sp>
      <p:sp>
        <p:nvSpPr>
          <p:cNvPr id="19" name="Rounded Rectangle 8">
            <a:extLst>
              <a:ext uri="{FF2B5EF4-FFF2-40B4-BE49-F238E27FC236}">
                <a16:creationId xmlns:a16="http://schemas.microsoft.com/office/drawing/2014/main" xmlns="" id="{04186AD8-D692-496A-801F-F53529247D75}"/>
              </a:ext>
            </a:extLst>
          </p:cNvPr>
          <p:cNvSpPr/>
          <p:nvPr/>
        </p:nvSpPr>
        <p:spPr>
          <a:xfrm>
            <a:off x="4788024" y="155679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a:t>
            </a:r>
            <a:endParaRPr lang="en-US" dirty="0"/>
          </a:p>
        </p:txBody>
      </p:sp>
    </p:spTree>
    <p:extLst>
      <p:ext uri="{BB962C8B-B14F-4D97-AF65-F5344CB8AC3E}">
        <p14:creationId xmlns:p14="http://schemas.microsoft.com/office/powerpoint/2010/main" val="4013373696"/>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B6A4C481-EA6E-4E85-839F-DEC35ACB2B65}"/>
                  </a:ext>
                </a:extLst>
              </p:cNvPr>
              <p:cNvSpPr>
                <a:spLocks noGrp="1"/>
              </p:cNvSpPr>
              <p:nvPr>
                <p:ph idx="1"/>
              </p:nvPr>
            </p:nvSpPr>
            <p:spPr>
              <a:xfrm>
                <a:off x="179512" y="1124744"/>
                <a:ext cx="7200800" cy="5544616"/>
              </a:xfrm>
            </p:spPr>
            <p:txBody>
              <a:bodyPr>
                <a:normAutofit lnSpcReduction="10000"/>
              </a:bodyPr>
              <a:lstStyle/>
              <a:p>
                <a:pPr algn="just"/>
                <a:r>
                  <a:rPr lang="es-ES" sz="2400" dirty="0"/>
                  <a:t>Es un procedimiento relativamente simple y constituye el punto de partida para la mayoría de los otros métodos de descomposición de series de tiempo. Hay dos formas de descomposición clásica: una descomposición aditiva y una descomposición multiplicativa. Estos se describen a continuación para una serie temporal con un período estacional </a:t>
                </a:r>
                <a14:m>
                  <m:oMath xmlns:m="http://schemas.openxmlformats.org/officeDocument/2006/math">
                    <m:r>
                      <a:rPr lang="es-ES" sz="2400" i="1" dirty="0" smtClean="0">
                        <a:latin typeface="Cambria Math"/>
                      </a:rPr>
                      <m:t>𝑚</m:t>
                    </m:r>
                  </m:oMath>
                </a14:m>
                <a:r>
                  <a:rPr lang="es-ES" sz="2400" dirty="0"/>
                  <a:t> (p. Ej., </a:t>
                </a:r>
                <a14:m>
                  <m:oMath xmlns:m="http://schemas.openxmlformats.org/officeDocument/2006/math">
                    <m:r>
                      <a:rPr lang="es-ES" sz="2400" i="1" dirty="0" smtClean="0">
                        <a:latin typeface="Cambria Math"/>
                      </a:rPr>
                      <m:t>𝑚</m:t>
                    </m:r>
                    <m:r>
                      <a:rPr lang="es-ES" sz="2400" i="1" dirty="0" smtClean="0">
                        <a:latin typeface="Cambria Math"/>
                      </a:rPr>
                      <m:t> = 4</m:t>
                    </m:r>
                  </m:oMath>
                </a14:m>
                <a:r>
                  <a:rPr lang="es-ES" sz="2400" dirty="0"/>
                  <a:t> para datos trimestrales, </a:t>
                </a:r>
                <a14:m>
                  <m:oMath xmlns:m="http://schemas.openxmlformats.org/officeDocument/2006/math">
                    <m:r>
                      <a:rPr lang="es-ES" sz="2400" i="1" dirty="0" smtClean="0">
                        <a:latin typeface="Cambria Math"/>
                      </a:rPr>
                      <m:t>𝑚</m:t>
                    </m:r>
                    <m:r>
                      <a:rPr lang="es-ES" sz="2400" i="1" dirty="0" smtClean="0">
                        <a:latin typeface="Cambria Math"/>
                      </a:rPr>
                      <m:t> = 12</m:t>
                    </m:r>
                  </m:oMath>
                </a14:m>
                <a:r>
                  <a:rPr lang="es-ES" sz="2400" dirty="0"/>
                  <a:t> para datos mensuales, </a:t>
                </a:r>
                <a14:m>
                  <m:oMath xmlns:m="http://schemas.openxmlformats.org/officeDocument/2006/math">
                    <m:r>
                      <a:rPr lang="es-ES" sz="2400" i="1" dirty="0" smtClean="0">
                        <a:latin typeface="Cambria Math"/>
                      </a:rPr>
                      <m:t>𝑚</m:t>
                    </m:r>
                    <m:r>
                      <a:rPr lang="es-ES" sz="2400" i="1" dirty="0" smtClean="0">
                        <a:latin typeface="Cambria Math"/>
                      </a:rPr>
                      <m:t> = 7</m:t>
                    </m:r>
                  </m:oMath>
                </a14:m>
                <a:r>
                  <a:rPr lang="es-ES" sz="2400" dirty="0"/>
                  <a:t> para datos diarios con un patrón semanal)</a:t>
                </a:r>
              </a:p>
              <a:p>
                <a:endParaRPr lang="es-ES" sz="2400" dirty="0"/>
              </a:p>
              <a:p>
                <a:pPr algn="just"/>
                <a:r>
                  <a:rPr lang="es-ES" sz="2400" dirty="0"/>
                  <a:t>En la descomposición clásica, suponemos que el componente estacional es constante de un año a otro. Para la estacionalidad multiplicativa, los </a:t>
                </a:r>
                <a14:m>
                  <m:oMath xmlns:m="http://schemas.openxmlformats.org/officeDocument/2006/math">
                    <m:r>
                      <a:rPr lang="es-ES" sz="2400" i="1" dirty="0" smtClean="0">
                        <a:latin typeface="Cambria Math"/>
                      </a:rPr>
                      <m:t>𝑚</m:t>
                    </m:r>
                  </m:oMath>
                </a14:m>
                <a:r>
                  <a:rPr lang="es-ES" sz="2400" dirty="0"/>
                  <a:t> valores que forman el componente estacional a veces se llaman los "índices estacionales".</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xmlns="" id="{B6A4C481-EA6E-4E85-839F-DEC35ACB2B65}"/>
                  </a:ext>
                </a:extLst>
              </p:cNvPr>
              <p:cNvSpPr>
                <a:spLocks noGrp="1" noRot="1" noChangeAspect="1" noMove="1" noResize="1" noEditPoints="1" noAdjustHandles="1" noChangeArrowheads="1" noChangeShapeType="1" noTextEdit="1"/>
              </p:cNvSpPr>
              <p:nvPr>
                <p:ph idx="1"/>
              </p:nvPr>
            </p:nvSpPr>
            <p:spPr>
              <a:xfrm>
                <a:off x="179512" y="1124744"/>
                <a:ext cx="7200800" cy="5544616"/>
              </a:xfrm>
              <a:blipFill rotWithShape="1">
                <a:blip r:embed="rId2"/>
                <a:stretch>
                  <a:fillRect l="-1100" t="-1540" r="-1269" b="-1870"/>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794CBE0A-1213-4380-8BCB-B05F929112E4}"/>
              </a:ext>
            </a:extLst>
          </p:cNvPr>
          <p:cNvSpPr txBox="1">
            <a:spLocks/>
          </p:cNvSpPr>
          <p:nvPr/>
        </p:nvSpPr>
        <p:spPr>
          <a:xfrm>
            <a:off x="107504" y="44624"/>
            <a:ext cx="8928992" cy="9053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clásico</a:t>
            </a:r>
          </a:p>
        </p:txBody>
      </p:sp>
      <p:pic>
        <p:nvPicPr>
          <p:cNvPr id="6146" name="Picture 2" descr="Image result for time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302" y="1484784"/>
            <a:ext cx="1367194" cy="161813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4653136"/>
            <a:ext cx="1372879" cy="137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7564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71A54DD0-AE9A-4BF0-A8FC-273C0D34756E}"/>
              </a:ext>
            </a:extLst>
          </p:cNvPr>
          <p:cNvSpPr txBox="1">
            <a:spLocks/>
          </p:cNvSpPr>
          <p:nvPr/>
        </p:nvSpPr>
        <p:spPr>
          <a:xfrm>
            <a:off x="107504" y="44624"/>
            <a:ext cx="8928992" cy="9053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clásico</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0DE717BB-8931-4761-8C4C-6BF0CE0460F1}"/>
                  </a:ext>
                </a:extLst>
              </p:cNvPr>
              <p:cNvSpPr>
                <a:spLocks noGrp="1"/>
              </p:cNvSpPr>
              <p:nvPr>
                <p:ph idx="1"/>
              </p:nvPr>
            </p:nvSpPr>
            <p:spPr>
              <a:xfrm>
                <a:off x="0" y="949995"/>
                <a:ext cx="9144000" cy="5908005"/>
              </a:xfrm>
            </p:spPr>
            <p:txBody>
              <a:bodyPr>
                <a:normAutofit fontScale="92500" lnSpcReduction="10000"/>
              </a:bodyPr>
              <a:lstStyle/>
              <a:p>
                <a:pPr marL="0" indent="0">
                  <a:buNone/>
                </a:pPr>
                <a:r>
                  <a:rPr lang="es-ES" sz="2400" b="1" u="sng" dirty="0"/>
                  <a:t>Descomposición aditiva</a:t>
                </a:r>
              </a:p>
              <a:p>
                <a:pPr marL="0" indent="0">
                  <a:buNone/>
                </a:pPr>
                <a:endParaRPr lang="es-ES" sz="2400" b="1" u="sng" dirty="0"/>
              </a:p>
              <a:p>
                <a:pPr marL="457200" indent="-457200">
                  <a:buAutoNum type="arabicPeriod"/>
                </a:pPr>
                <a:r>
                  <a:rPr lang="es-ES" sz="2400" dirty="0"/>
                  <a:t>Si </a:t>
                </a:r>
                <a14:m>
                  <m:oMath xmlns:m="http://schemas.openxmlformats.org/officeDocument/2006/math">
                    <m:r>
                      <a:rPr lang="es-ES" sz="2400" i="1" dirty="0" smtClean="0">
                        <a:latin typeface="Cambria Math" panose="02040503050406030204" pitchFamily="18" charset="0"/>
                      </a:rPr>
                      <m:t>𝑚</m:t>
                    </m:r>
                  </m:oMath>
                </a14:m>
                <a:r>
                  <a:rPr lang="es-ES" sz="2400" dirty="0"/>
                  <a:t> es un número par, se calcula el componente tendencia-ciclo de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s-CR" sz="2400" i="1">
                                <a:latin typeface="Cambria Math" panose="02040503050406030204" pitchFamily="18" charset="0"/>
                              </a:rPr>
                              <m:t>𝑇</m:t>
                            </m:r>
                          </m:e>
                        </m:acc>
                      </m:e>
                      <m:sub>
                        <m:r>
                          <a:rPr lang="es-CR" sz="2400" i="1">
                            <a:latin typeface="Cambria Math" panose="02040503050406030204" pitchFamily="18" charset="0"/>
                          </a:rPr>
                          <m:t>𝑡</m:t>
                        </m:r>
                      </m:sub>
                    </m:sSub>
                  </m:oMath>
                </a14:m>
                <a:r>
                  <a:rPr lang="es-ES" sz="2400" dirty="0"/>
                  <a:t> usando un </a:t>
                </a:r>
                <a14:m>
                  <m:oMath xmlns:m="http://schemas.openxmlformats.org/officeDocument/2006/math">
                    <m:r>
                      <a:rPr lang="es-ES" sz="2400" i="1" dirty="0" smtClean="0">
                        <a:latin typeface="Cambria Math" panose="02040503050406030204" pitchFamily="18" charset="0"/>
                      </a:rPr>
                      <m:t>2∗</m:t>
                    </m:r>
                    <m:r>
                      <a:rPr lang="es-ES" sz="2400" i="1" dirty="0" smtClean="0">
                        <a:latin typeface="Cambria Math" panose="02040503050406030204" pitchFamily="18" charset="0"/>
                      </a:rPr>
                      <m:t>𝑚</m:t>
                    </m:r>
                    <m:r>
                      <a:rPr lang="es-ES" sz="2400" i="1" dirty="0" smtClean="0">
                        <a:latin typeface="Cambria Math" panose="02040503050406030204" pitchFamily="18" charset="0"/>
                      </a:rPr>
                      <m:t>−</m:t>
                    </m:r>
                    <m:r>
                      <a:rPr lang="es-ES" sz="2400" i="1" dirty="0" smtClean="0">
                        <a:latin typeface="Cambria Math" panose="02040503050406030204" pitchFamily="18" charset="0"/>
                      </a:rPr>
                      <m:t>𝑀𝐴</m:t>
                    </m:r>
                  </m:oMath>
                </a14:m>
                <a:r>
                  <a:rPr lang="es-ES" sz="2400" dirty="0"/>
                  <a:t> (centrada). Si m es un número impar, se calcula el componente de ciclo de tendencia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s-CR" sz="2400" i="1">
                                <a:latin typeface="Cambria Math" panose="02040503050406030204" pitchFamily="18" charset="0"/>
                              </a:rPr>
                              <m:t>𝑇</m:t>
                            </m:r>
                          </m:e>
                        </m:acc>
                      </m:e>
                      <m:sub>
                        <m:r>
                          <a:rPr lang="es-CR" sz="2400" i="1">
                            <a:latin typeface="Cambria Math" panose="02040503050406030204" pitchFamily="18" charset="0"/>
                          </a:rPr>
                          <m:t>𝑡</m:t>
                        </m:r>
                      </m:sub>
                    </m:sSub>
                  </m:oMath>
                </a14:m>
                <a:r>
                  <a:rPr lang="es-ES" sz="2400" dirty="0"/>
                  <a:t> usando un </a:t>
                </a:r>
                <a14:m>
                  <m:oMath xmlns:m="http://schemas.openxmlformats.org/officeDocument/2006/math">
                    <m:r>
                      <a:rPr lang="es-ES" sz="2400" i="1" dirty="0" smtClean="0">
                        <a:latin typeface="Cambria Math" panose="02040503050406030204" pitchFamily="18" charset="0"/>
                      </a:rPr>
                      <m:t>𝑚</m:t>
                    </m:r>
                    <m:r>
                      <a:rPr lang="es-ES" sz="2400" i="1" dirty="0" smtClean="0">
                        <a:latin typeface="Cambria Math" panose="02040503050406030204" pitchFamily="18" charset="0"/>
                      </a:rPr>
                      <m:t>−</m:t>
                    </m:r>
                    <m:r>
                      <a:rPr lang="es-ES" sz="2400" i="1" dirty="0" smtClean="0">
                        <a:latin typeface="Cambria Math" panose="02040503050406030204" pitchFamily="18" charset="0"/>
                      </a:rPr>
                      <m:t>𝑀𝐴</m:t>
                    </m:r>
                  </m:oMath>
                </a14:m>
                <a:r>
                  <a:rPr lang="es-ES" sz="2400" dirty="0"/>
                  <a:t> (no centrada).</a:t>
                </a:r>
              </a:p>
              <a:p>
                <a:pPr marL="0" indent="0">
                  <a:buNone/>
                </a:pPr>
                <a:endParaRPr lang="es-ES" sz="2400" dirty="0"/>
              </a:p>
              <a:p>
                <a:pPr marL="0" indent="0">
                  <a:buNone/>
                </a:pPr>
                <a:r>
                  <a:rPr lang="es-ES" sz="2400" dirty="0"/>
                  <a:t>2. Se calcula la serie sin tendencia: </a:t>
                </a:r>
                <a14:m>
                  <m:oMath xmlns:m="http://schemas.openxmlformats.org/officeDocument/2006/math">
                    <m:sSub>
                      <m:sSubPr>
                        <m:ctrlPr>
                          <a:rPr lang="en-US"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oMath>
                </a14:m>
                <a:r>
                  <a:rPr lang="es-CR" sz="2400" dirty="0"/>
                  <a:t>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s-CR" sz="2400" i="1">
                                <a:latin typeface="Cambria Math" panose="02040503050406030204" pitchFamily="18" charset="0"/>
                              </a:rPr>
                              <m:t>𝑇</m:t>
                            </m:r>
                          </m:e>
                        </m:acc>
                      </m:e>
                      <m:sub>
                        <m:r>
                          <a:rPr lang="es-CR" sz="2400" i="1">
                            <a:latin typeface="Cambria Math" panose="02040503050406030204" pitchFamily="18" charset="0"/>
                          </a:rPr>
                          <m:t>𝑡</m:t>
                        </m:r>
                      </m:sub>
                    </m:sSub>
                  </m:oMath>
                </a14:m>
                <a:endParaRPr lang="es-ES" sz="2400" dirty="0"/>
              </a:p>
              <a:p>
                <a:pPr marL="0" indent="0">
                  <a:buNone/>
                </a:pPr>
                <a:endParaRPr lang="es-ES" sz="2400" dirty="0"/>
              </a:p>
              <a:p>
                <a:pPr marL="0" indent="0" algn="just">
                  <a:buNone/>
                </a:pPr>
                <a:r>
                  <a:rPr lang="es-ES" sz="2400" dirty="0"/>
                  <a:t>3. Para estimar el componente estacional para cada temporada, simplemente se promedian los valores estacionales. Por ejemplo, con datos mensuales, el componente estacional para marzo es el promedio de todos los valores de marzo sin tendencia en los datos. Estos valores de componentes estacionales se ajustan para garantizar que la suma sea cero. El componente estacional se obtiene al unir estos valores para cada año de datos. Esto da </a:t>
                </a:r>
                <a14:m>
                  <m:oMath xmlns:m="http://schemas.openxmlformats.org/officeDocument/2006/math">
                    <m:sSub>
                      <m:sSubPr>
                        <m:ctrlPr>
                          <a:rPr lang="en-US" sz="2600" i="1">
                            <a:latin typeface="Cambria Math"/>
                          </a:rPr>
                        </m:ctrlPr>
                      </m:sSubPr>
                      <m:e>
                        <m:acc>
                          <m:accPr>
                            <m:chr m:val="̂"/>
                            <m:ctrlPr>
                              <a:rPr lang="en-US" sz="2600" i="1">
                                <a:latin typeface="Cambria Math"/>
                              </a:rPr>
                            </m:ctrlPr>
                          </m:accPr>
                          <m:e>
                            <m:r>
                              <a:rPr lang="es-CR" sz="2600" i="1">
                                <a:latin typeface="Cambria Math" panose="02040503050406030204" pitchFamily="18" charset="0"/>
                              </a:rPr>
                              <m:t>𝑆</m:t>
                            </m:r>
                          </m:e>
                        </m:acc>
                      </m:e>
                      <m:sub>
                        <m:r>
                          <a:rPr lang="es-CR" sz="2600" i="1">
                            <a:latin typeface="Cambria Math" panose="02040503050406030204" pitchFamily="18" charset="0"/>
                          </a:rPr>
                          <m:t>𝑡</m:t>
                        </m:r>
                      </m:sub>
                    </m:sSub>
                  </m:oMath>
                </a14:m>
                <a:r>
                  <a:rPr lang="es-ES" sz="2400" dirty="0"/>
                  <a:t>.</a:t>
                </a:r>
              </a:p>
              <a:p>
                <a:pPr marL="0" indent="0">
                  <a:buNone/>
                </a:pPr>
                <a:endParaRPr lang="es-ES" sz="2400" dirty="0"/>
              </a:p>
              <a:p>
                <a:pPr marL="0" indent="0">
                  <a:buNone/>
                </a:pPr>
                <a:r>
                  <a:rPr lang="es-ES" sz="2400" dirty="0"/>
                  <a:t>4. El resto del componente se calcula restando los componentes estimados estacional y de ciclo de tendencia: </a:t>
                </a:r>
                <a14:m>
                  <m:oMath xmlns:m="http://schemas.openxmlformats.org/officeDocument/2006/math">
                    <m:sSub>
                      <m:sSubPr>
                        <m:ctrlPr>
                          <a:rPr lang="en-US" sz="2600" i="1">
                            <a:latin typeface="Cambria Math"/>
                          </a:rPr>
                        </m:ctrlPr>
                      </m:sSubPr>
                      <m:e>
                        <m:acc>
                          <m:accPr>
                            <m:chr m:val="̂"/>
                            <m:ctrlPr>
                              <a:rPr lang="en-US" sz="2600" i="1">
                                <a:latin typeface="Cambria Math"/>
                              </a:rPr>
                            </m:ctrlPr>
                          </m:accPr>
                          <m:e>
                            <m:r>
                              <a:rPr lang="es-CR" sz="2600" i="1">
                                <a:latin typeface="Cambria Math" panose="02040503050406030204" pitchFamily="18" charset="0"/>
                              </a:rPr>
                              <m:t>𝑅</m:t>
                            </m:r>
                          </m:e>
                        </m:acc>
                      </m:e>
                      <m:sub>
                        <m:r>
                          <a:rPr lang="es-CR" sz="2600" i="1">
                            <a:latin typeface="Cambria Math" panose="02040503050406030204" pitchFamily="18" charset="0"/>
                          </a:rPr>
                          <m:t>𝑡</m:t>
                        </m:r>
                      </m:sub>
                    </m:sSub>
                    <m:r>
                      <a:rPr lang="es-CR" sz="2600" i="1">
                        <a:latin typeface="Cambria Math" panose="02040503050406030204" pitchFamily="18" charset="0"/>
                      </a:rPr>
                      <m:t>=</m:t>
                    </m:r>
                    <m:sSub>
                      <m:sSubPr>
                        <m:ctrlPr>
                          <a:rPr lang="en-US" sz="2600" i="1">
                            <a:latin typeface="Cambria Math"/>
                          </a:rPr>
                        </m:ctrlPr>
                      </m:sSubPr>
                      <m:e>
                        <m:r>
                          <a:rPr lang="es-CR" sz="2600" i="1">
                            <a:latin typeface="Cambria Math" panose="02040503050406030204" pitchFamily="18" charset="0"/>
                          </a:rPr>
                          <m:t>𝑦</m:t>
                        </m:r>
                      </m:e>
                      <m:sub>
                        <m:r>
                          <a:rPr lang="es-CR" sz="2600" i="1">
                            <a:latin typeface="Cambria Math" panose="02040503050406030204" pitchFamily="18" charset="0"/>
                          </a:rPr>
                          <m:t>𝑡</m:t>
                        </m:r>
                      </m:sub>
                    </m:sSub>
                    <m:r>
                      <a:rPr lang="es-CR" sz="2600" i="1">
                        <a:latin typeface="Cambria Math" panose="02040503050406030204" pitchFamily="18" charset="0"/>
                      </a:rPr>
                      <m:t>−</m:t>
                    </m:r>
                  </m:oMath>
                </a14:m>
                <a:r>
                  <a:rPr lang="es-CR" sz="2600" dirty="0"/>
                  <a:t> </a:t>
                </a:r>
                <a14:m>
                  <m:oMath xmlns:m="http://schemas.openxmlformats.org/officeDocument/2006/math">
                    <m:sSub>
                      <m:sSubPr>
                        <m:ctrlPr>
                          <a:rPr lang="en-US" sz="2600" i="1">
                            <a:latin typeface="Cambria Math"/>
                          </a:rPr>
                        </m:ctrlPr>
                      </m:sSubPr>
                      <m:e>
                        <m:acc>
                          <m:accPr>
                            <m:chr m:val="̂"/>
                            <m:ctrlPr>
                              <a:rPr lang="en-US" sz="2600" i="1">
                                <a:latin typeface="Cambria Math"/>
                              </a:rPr>
                            </m:ctrlPr>
                          </m:accPr>
                          <m:e>
                            <m:r>
                              <a:rPr lang="es-CR" sz="2600" i="1">
                                <a:latin typeface="Cambria Math" panose="02040503050406030204" pitchFamily="18" charset="0"/>
                              </a:rPr>
                              <m:t>𝑇</m:t>
                            </m:r>
                          </m:e>
                        </m:acc>
                      </m:e>
                      <m:sub>
                        <m:r>
                          <a:rPr lang="es-CR" sz="2600" i="1">
                            <a:latin typeface="Cambria Math" panose="02040503050406030204" pitchFamily="18" charset="0"/>
                          </a:rPr>
                          <m:t>𝑡</m:t>
                        </m:r>
                      </m:sub>
                    </m:sSub>
                    <m:r>
                      <a:rPr lang="es-CR" sz="2600" i="1">
                        <a:latin typeface="Cambria Math" panose="02040503050406030204" pitchFamily="18" charset="0"/>
                      </a:rPr>
                      <m:t>−</m:t>
                    </m:r>
                    <m:sSub>
                      <m:sSubPr>
                        <m:ctrlPr>
                          <a:rPr lang="en-US" sz="2600" i="1">
                            <a:latin typeface="Cambria Math"/>
                          </a:rPr>
                        </m:ctrlPr>
                      </m:sSubPr>
                      <m:e>
                        <m:acc>
                          <m:accPr>
                            <m:chr m:val="̂"/>
                            <m:ctrlPr>
                              <a:rPr lang="en-US" sz="2600" i="1">
                                <a:latin typeface="Cambria Math"/>
                              </a:rPr>
                            </m:ctrlPr>
                          </m:accPr>
                          <m:e>
                            <m:r>
                              <a:rPr lang="es-CR" sz="2600" i="1">
                                <a:latin typeface="Cambria Math" panose="02040503050406030204" pitchFamily="18" charset="0"/>
                              </a:rPr>
                              <m:t>𝑆</m:t>
                            </m:r>
                          </m:e>
                        </m:acc>
                      </m:e>
                      <m:sub>
                        <m:r>
                          <a:rPr lang="es-CR" sz="2600" i="1">
                            <a:latin typeface="Cambria Math" panose="02040503050406030204" pitchFamily="18" charset="0"/>
                          </a:rPr>
                          <m:t>𝑡</m:t>
                        </m:r>
                      </m:sub>
                    </m:sSub>
                  </m:oMath>
                </a14:m>
                <a:endParaRPr lang="en-US" sz="2400" dirty="0"/>
              </a:p>
            </p:txBody>
          </p:sp>
        </mc:Choice>
        <mc:Fallback xmlns="">
          <p:sp>
            <p:nvSpPr>
              <p:cNvPr id="5" name="Content Placeholder 2">
                <a:extLst>
                  <a:ext uri="{FF2B5EF4-FFF2-40B4-BE49-F238E27FC236}">
                    <a16:creationId xmlns:a16="http://schemas.microsoft.com/office/drawing/2014/main" xmlns:a14="http://schemas.microsoft.com/office/drawing/2010/main" xmlns="" id="{0DE717BB-8931-4761-8C4C-6BF0CE0460F1}"/>
                  </a:ext>
                </a:extLst>
              </p:cNvPr>
              <p:cNvSpPr>
                <a:spLocks noGrp="1" noRot="1" noChangeAspect="1" noMove="1" noResize="1" noEditPoints="1" noAdjustHandles="1" noChangeArrowheads="1" noChangeShapeType="1" noTextEdit="1"/>
              </p:cNvSpPr>
              <p:nvPr>
                <p:ph idx="1"/>
              </p:nvPr>
            </p:nvSpPr>
            <p:spPr>
              <a:xfrm>
                <a:off x="0" y="949995"/>
                <a:ext cx="9144000" cy="5908005"/>
              </a:xfrm>
              <a:blipFill rotWithShape="1">
                <a:blip r:embed="rId2"/>
                <a:stretch>
                  <a:fillRect l="-867" t="-1238" r="-867" b="-1238"/>
                </a:stretch>
              </a:blipFill>
            </p:spPr>
            <p:txBody>
              <a:bodyPr/>
              <a:lstStyle/>
              <a:p>
                <a:r>
                  <a:rPr lang="es-CR">
                    <a:noFill/>
                  </a:rPr>
                  <a:t> </a:t>
                </a:r>
              </a:p>
            </p:txBody>
          </p:sp>
        </mc:Fallback>
      </mc:AlternateContent>
    </p:spTree>
    <p:extLst>
      <p:ext uri="{BB962C8B-B14F-4D97-AF65-F5344CB8AC3E}">
        <p14:creationId xmlns:p14="http://schemas.microsoft.com/office/powerpoint/2010/main" val="366476799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E9160B1F-F192-4032-A71D-371F3D94EE0C}"/>
              </a:ext>
            </a:extLst>
          </p:cNvPr>
          <p:cNvSpPr txBox="1">
            <a:spLocks/>
          </p:cNvSpPr>
          <p:nvPr/>
        </p:nvSpPr>
        <p:spPr>
          <a:xfrm>
            <a:off x="107504" y="44624"/>
            <a:ext cx="8928992" cy="9053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clásico</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xmlns="" id="{6AD72A5D-EA1B-4241-BE5E-976A9B58226E}"/>
                  </a:ext>
                </a:extLst>
              </p:cNvPr>
              <p:cNvSpPr>
                <a:spLocks noGrp="1"/>
              </p:cNvSpPr>
              <p:nvPr>
                <p:ph idx="1"/>
              </p:nvPr>
            </p:nvSpPr>
            <p:spPr>
              <a:xfrm>
                <a:off x="35496" y="949995"/>
                <a:ext cx="9001000" cy="5719365"/>
              </a:xfrm>
            </p:spPr>
            <p:txBody>
              <a:bodyPr>
                <a:normAutofit fontScale="85000" lnSpcReduction="20000"/>
              </a:bodyPr>
              <a:lstStyle/>
              <a:p>
                <a:pPr marL="0" indent="0">
                  <a:buNone/>
                </a:pPr>
                <a:r>
                  <a:rPr lang="es-ES" sz="2400" b="1" u="sng" dirty="0"/>
                  <a:t>Descomposición multiplicativa</a:t>
                </a:r>
              </a:p>
              <a:p>
                <a:pPr marL="0" indent="0">
                  <a:buNone/>
                </a:pPr>
                <a:endParaRPr lang="es-ES" sz="2400" b="1" u="sng" dirty="0"/>
              </a:p>
              <a:p>
                <a:pPr marL="0" indent="0">
                  <a:buNone/>
                </a:pPr>
                <a:r>
                  <a:rPr lang="es-ES" sz="2400" dirty="0"/>
                  <a:t>Una descomposición multiplicativa clásica es similar, excepto que las restas son reemplazadas por divisiones.</a:t>
                </a:r>
              </a:p>
              <a:p>
                <a:pPr marL="0" indent="0">
                  <a:buNone/>
                </a:pPr>
                <a:endParaRPr lang="es-ES" sz="2400" b="1" u="sng" dirty="0"/>
              </a:p>
              <a:p>
                <a:pPr marL="0" indent="0">
                  <a:buNone/>
                </a:pPr>
                <a:r>
                  <a:rPr lang="es-ES" sz="2400" dirty="0"/>
                  <a:t>1. Si </a:t>
                </a:r>
                <a14:m>
                  <m:oMath xmlns:m="http://schemas.openxmlformats.org/officeDocument/2006/math">
                    <m:r>
                      <a:rPr lang="es-ES" sz="2400" i="1" dirty="0">
                        <a:latin typeface="Cambria Math" panose="02040503050406030204" pitchFamily="18" charset="0"/>
                      </a:rPr>
                      <m:t>𝑚</m:t>
                    </m:r>
                  </m:oMath>
                </a14:m>
                <a:r>
                  <a:rPr lang="es-ES" sz="2400" dirty="0"/>
                  <a:t> es un número par, se calcula el componente tendencia-ciclo de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s-CR" sz="2400" i="1">
                                <a:latin typeface="Cambria Math" panose="02040503050406030204" pitchFamily="18" charset="0"/>
                              </a:rPr>
                              <m:t>𝑇</m:t>
                            </m:r>
                          </m:e>
                        </m:acc>
                      </m:e>
                      <m:sub>
                        <m:r>
                          <a:rPr lang="es-CR" sz="2400" i="1">
                            <a:latin typeface="Cambria Math" panose="02040503050406030204" pitchFamily="18" charset="0"/>
                          </a:rPr>
                          <m:t>𝑡</m:t>
                        </m:r>
                      </m:sub>
                    </m:sSub>
                  </m:oMath>
                </a14:m>
                <a:r>
                  <a:rPr lang="es-ES" sz="2400" dirty="0"/>
                  <a:t> usando un </a:t>
                </a:r>
                <a14:m>
                  <m:oMath xmlns:m="http://schemas.openxmlformats.org/officeDocument/2006/math">
                    <m:r>
                      <a:rPr lang="es-ES" sz="2400" i="1" dirty="0">
                        <a:latin typeface="Cambria Math" panose="02040503050406030204" pitchFamily="18" charset="0"/>
                      </a:rPr>
                      <m:t>2∗</m:t>
                    </m:r>
                    <m:r>
                      <a:rPr lang="es-ES" sz="2400" i="1" dirty="0">
                        <a:latin typeface="Cambria Math" panose="02040503050406030204" pitchFamily="18" charset="0"/>
                      </a:rPr>
                      <m:t>𝑚</m:t>
                    </m:r>
                    <m:r>
                      <a:rPr lang="es-ES" sz="2400" i="1" dirty="0">
                        <a:latin typeface="Cambria Math" panose="02040503050406030204" pitchFamily="18" charset="0"/>
                      </a:rPr>
                      <m:t>−</m:t>
                    </m:r>
                    <m:r>
                      <a:rPr lang="es-ES" sz="2400" i="1" dirty="0">
                        <a:latin typeface="Cambria Math" panose="02040503050406030204" pitchFamily="18" charset="0"/>
                      </a:rPr>
                      <m:t>𝑀𝐴</m:t>
                    </m:r>
                  </m:oMath>
                </a14:m>
                <a:r>
                  <a:rPr lang="es-ES" sz="2400" dirty="0"/>
                  <a:t>. Si m es un número impar, se calcula el componente de ciclo de tendencia </a:t>
                </a:r>
                <a14:m>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s-CR" sz="2400" i="1">
                                <a:latin typeface="Cambria Math" panose="02040503050406030204" pitchFamily="18" charset="0"/>
                              </a:rPr>
                              <m:t>𝑇</m:t>
                            </m:r>
                          </m:e>
                        </m:acc>
                      </m:e>
                      <m:sub>
                        <m:r>
                          <a:rPr lang="es-CR" sz="2400" i="1">
                            <a:latin typeface="Cambria Math" panose="02040503050406030204" pitchFamily="18" charset="0"/>
                          </a:rPr>
                          <m:t>𝑡</m:t>
                        </m:r>
                      </m:sub>
                    </m:sSub>
                  </m:oMath>
                </a14:m>
                <a:r>
                  <a:rPr lang="es-ES" sz="2400" dirty="0"/>
                  <a:t> usando un </a:t>
                </a:r>
                <a14:m>
                  <m:oMath xmlns:m="http://schemas.openxmlformats.org/officeDocument/2006/math">
                    <m:r>
                      <a:rPr lang="es-ES" sz="2400" i="1" dirty="0">
                        <a:latin typeface="Cambria Math" panose="02040503050406030204" pitchFamily="18" charset="0"/>
                      </a:rPr>
                      <m:t>𝑚</m:t>
                    </m:r>
                    <m:r>
                      <a:rPr lang="es-ES" sz="2400" i="1" dirty="0">
                        <a:latin typeface="Cambria Math" panose="02040503050406030204" pitchFamily="18" charset="0"/>
                      </a:rPr>
                      <m:t>−</m:t>
                    </m:r>
                    <m:r>
                      <a:rPr lang="es-ES" sz="2400" i="1" dirty="0">
                        <a:latin typeface="Cambria Math" panose="02040503050406030204" pitchFamily="18" charset="0"/>
                      </a:rPr>
                      <m:t>𝑀𝐴</m:t>
                    </m:r>
                  </m:oMath>
                </a14:m>
                <a:r>
                  <a:rPr lang="es-ES" sz="2400" dirty="0"/>
                  <a:t>.</a:t>
                </a:r>
              </a:p>
              <a:p>
                <a:pPr marL="0" indent="0">
                  <a:buNone/>
                </a:pPr>
                <a:endParaRPr lang="es-ES" sz="2400" dirty="0"/>
              </a:p>
              <a:p>
                <a:pPr marL="0" indent="0">
                  <a:buNone/>
                </a:pPr>
                <a:r>
                  <a:rPr lang="es-ES" sz="2400" dirty="0"/>
                  <a:t>2. Se calcula la serie sin tendencia: </a:t>
                </a:r>
                <a14:m>
                  <m:oMath xmlns:m="http://schemas.openxmlformats.org/officeDocument/2006/math">
                    <m:sSub>
                      <m:sSubPr>
                        <m:ctrlPr>
                          <a:rPr lang="en-US" sz="2400" i="1">
                            <a:latin typeface="Cambria Math"/>
                          </a:rPr>
                        </m:ctrlPr>
                      </m:sSubPr>
                      <m:e>
                        <m:r>
                          <a:rPr lang="es-CR" sz="2400" i="1">
                            <a:latin typeface="Cambria Math" panose="02040503050406030204" pitchFamily="18" charset="0"/>
                          </a:rPr>
                          <m:t>𝑦</m:t>
                        </m:r>
                      </m:e>
                      <m:sub>
                        <m:r>
                          <a:rPr lang="es-CR" sz="2400" i="1">
                            <a:latin typeface="Cambria Math" panose="02040503050406030204" pitchFamily="18" charset="0"/>
                          </a:rPr>
                          <m:t>𝑡</m:t>
                        </m:r>
                      </m:sub>
                    </m:sSub>
                    <m:r>
                      <a:rPr lang="es-CR" sz="2400" i="1">
                        <a:latin typeface="Cambria Math" panose="02040503050406030204" pitchFamily="18" charset="0"/>
                      </a:rPr>
                      <m:t>/</m:t>
                    </m:r>
                    <m:sSub>
                      <m:sSubPr>
                        <m:ctrlPr>
                          <a:rPr lang="en-US" sz="2400" i="1">
                            <a:latin typeface="Cambria Math"/>
                          </a:rPr>
                        </m:ctrlPr>
                      </m:sSubPr>
                      <m:e>
                        <m:acc>
                          <m:accPr>
                            <m:chr m:val="̂"/>
                            <m:ctrlPr>
                              <a:rPr lang="en-US" sz="2400" i="1">
                                <a:latin typeface="Cambria Math"/>
                              </a:rPr>
                            </m:ctrlPr>
                          </m:accPr>
                          <m:e>
                            <m:r>
                              <a:rPr lang="es-CR" sz="2400" i="1">
                                <a:latin typeface="Cambria Math" panose="02040503050406030204" pitchFamily="18" charset="0"/>
                              </a:rPr>
                              <m:t>𝑇</m:t>
                            </m:r>
                          </m:e>
                        </m:acc>
                      </m:e>
                      <m:sub>
                        <m:r>
                          <a:rPr lang="es-CR" sz="2400" i="1">
                            <a:latin typeface="Cambria Math" panose="02040503050406030204" pitchFamily="18" charset="0"/>
                          </a:rPr>
                          <m:t>𝑡</m:t>
                        </m:r>
                      </m:sub>
                    </m:sSub>
                  </m:oMath>
                </a14:m>
                <a:r>
                  <a:rPr lang="es-CR" sz="2400" dirty="0"/>
                  <a:t> </a:t>
                </a:r>
                <a:endParaRPr lang="es-ES" sz="2400" dirty="0"/>
              </a:p>
              <a:p>
                <a:pPr marL="0" indent="0">
                  <a:buNone/>
                </a:pPr>
                <a:endParaRPr lang="es-ES" sz="2400" dirty="0"/>
              </a:p>
              <a:p>
                <a:pPr marL="0" indent="0" algn="just">
                  <a:buNone/>
                </a:pPr>
                <a:r>
                  <a:rPr lang="es-ES" sz="2400" dirty="0"/>
                  <a:t>3. Para estimar el componente estacional para cada temporada, simplemente se promedian los valores estacionales. Por ejemplo, con datos mensuales, el componente estacional para marzo es el promedio de todos los valores de marzo sin tendencia en los datos. Estos valores de componentes estacionales se ajustan para garantizar que la suma sea cero. El componente estacional se obtiene al unir estos valores para cada año de datos. Esto da </a:t>
                </a:r>
                <a14:m>
                  <m:oMath xmlns:m="http://schemas.openxmlformats.org/officeDocument/2006/math">
                    <m:sSub>
                      <m:sSubPr>
                        <m:ctrlPr>
                          <a:rPr lang="en-US" sz="2600" i="1">
                            <a:latin typeface="Cambria Math"/>
                          </a:rPr>
                        </m:ctrlPr>
                      </m:sSubPr>
                      <m:e>
                        <m:acc>
                          <m:accPr>
                            <m:chr m:val="̂"/>
                            <m:ctrlPr>
                              <a:rPr lang="en-US" sz="2600" i="1">
                                <a:latin typeface="Cambria Math"/>
                              </a:rPr>
                            </m:ctrlPr>
                          </m:accPr>
                          <m:e>
                            <m:r>
                              <a:rPr lang="es-CR" sz="2600" i="1">
                                <a:latin typeface="Cambria Math" panose="02040503050406030204" pitchFamily="18" charset="0"/>
                              </a:rPr>
                              <m:t>𝑆</m:t>
                            </m:r>
                          </m:e>
                        </m:acc>
                      </m:e>
                      <m:sub>
                        <m:r>
                          <a:rPr lang="es-CR" sz="2600" i="1">
                            <a:latin typeface="Cambria Math" panose="02040503050406030204" pitchFamily="18" charset="0"/>
                          </a:rPr>
                          <m:t>𝑡</m:t>
                        </m:r>
                      </m:sub>
                    </m:sSub>
                  </m:oMath>
                </a14:m>
                <a:r>
                  <a:rPr lang="es-ES" sz="2400" dirty="0"/>
                  <a:t>.</a:t>
                </a:r>
              </a:p>
              <a:p>
                <a:pPr marL="0" indent="0">
                  <a:buNone/>
                </a:pPr>
                <a:endParaRPr lang="es-ES" sz="2400" dirty="0"/>
              </a:p>
              <a:p>
                <a:pPr marL="0" indent="0">
                  <a:buNone/>
                </a:pPr>
                <a:r>
                  <a:rPr lang="es-ES" sz="2400" dirty="0"/>
                  <a:t>4. El resto del componente se calcula restando los componentes estimados estacional y de ciclo de tendencia: </a:t>
                </a:r>
                <a14:m>
                  <m:oMath xmlns:m="http://schemas.openxmlformats.org/officeDocument/2006/math">
                    <m:sSub>
                      <m:sSubPr>
                        <m:ctrlPr>
                          <a:rPr lang="en-US" sz="2600" i="1">
                            <a:latin typeface="Cambria Math"/>
                          </a:rPr>
                        </m:ctrlPr>
                      </m:sSubPr>
                      <m:e>
                        <m:acc>
                          <m:accPr>
                            <m:chr m:val="̂"/>
                            <m:ctrlPr>
                              <a:rPr lang="en-US" sz="2600" i="1">
                                <a:latin typeface="Cambria Math"/>
                              </a:rPr>
                            </m:ctrlPr>
                          </m:accPr>
                          <m:e>
                            <m:r>
                              <a:rPr lang="es-CR" sz="2600" i="1">
                                <a:latin typeface="Cambria Math" panose="02040503050406030204" pitchFamily="18" charset="0"/>
                              </a:rPr>
                              <m:t>𝑅</m:t>
                            </m:r>
                          </m:e>
                        </m:acc>
                      </m:e>
                      <m:sub>
                        <m:r>
                          <a:rPr lang="es-CR" sz="2600" i="1">
                            <a:latin typeface="Cambria Math" panose="02040503050406030204" pitchFamily="18" charset="0"/>
                          </a:rPr>
                          <m:t>𝑡</m:t>
                        </m:r>
                      </m:sub>
                    </m:sSub>
                    <m:r>
                      <a:rPr lang="es-CR" sz="2600" i="1">
                        <a:latin typeface="Cambria Math" panose="02040503050406030204" pitchFamily="18" charset="0"/>
                      </a:rPr>
                      <m:t>=</m:t>
                    </m:r>
                    <m:sSub>
                      <m:sSubPr>
                        <m:ctrlPr>
                          <a:rPr lang="en-US" sz="2600" i="1">
                            <a:latin typeface="Cambria Math"/>
                          </a:rPr>
                        </m:ctrlPr>
                      </m:sSubPr>
                      <m:e>
                        <m:r>
                          <a:rPr lang="es-CR" sz="2600" i="1">
                            <a:latin typeface="Cambria Math" panose="02040503050406030204" pitchFamily="18" charset="0"/>
                          </a:rPr>
                          <m:t>𝑦</m:t>
                        </m:r>
                      </m:e>
                      <m:sub>
                        <m:r>
                          <a:rPr lang="es-CR" sz="2600" i="1">
                            <a:latin typeface="Cambria Math" panose="02040503050406030204" pitchFamily="18" charset="0"/>
                          </a:rPr>
                          <m:t>𝑡</m:t>
                        </m:r>
                      </m:sub>
                    </m:sSub>
                    <m:r>
                      <a:rPr lang="es-CR" sz="2600" b="0" i="1" smtClean="0">
                        <a:latin typeface="Cambria Math" panose="02040503050406030204" pitchFamily="18" charset="0"/>
                      </a:rPr>
                      <m:t>/(</m:t>
                    </m:r>
                    <m:sSub>
                      <m:sSubPr>
                        <m:ctrlPr>
                          <a:rPr lang="en-US" sz="2600" i="1">
                            <a:latin typeface="Cambria Math"/>
                          </a:rPr>
                        </m:ctrlPr>
                      </m:sSubPr>
                      <m:e>
                        <m:acc>
                          <m:accPr>
                            <m:chr m:val="̂"/>
                            <m:ctrlPr>
                              <a:rPr lang="en-US" sz="2600" i="1">
                                <a:latin typeface="Cambria Math"/>
                              </a:rPr>
                            </m:ctrlPr>
                          </m:accPr>
                          <m:e>
                            <m:r>
                              <a:rPr lang="es-CR" sz="2600" i="1">
                                <a:latin typeface="Cambria Math" panose="02040503050406030204" pitchFamily="18" charset="0"/>
                              </a:rPr>
                              <m:t>𝑇</m:t>
                            </m:r>
                          </m:e>
                        </m:acc>
                      </m:e>
                      <m:sub>
                        <m:r>
                          <a:rPr lang="es-CR" sz="2600" i="1">
                            <a:latin typeface="Cambria Math" panose="02040503050406030204" pitchFamily="18" charset="0"/>
                          </a:rPr>
                          <m:t>𝑡</m:t>
                        </m:r>
                      </m:sub>
                    </m:sSub>
                    <m:r>
                      <a:rPr lang="es-CR" sz="2600" b="0" i="1" smtClean="0">
                        <a:latin typeface="Cambria Math" panose="02040503050406030204" pitchFamily="18" charset="0"/>
                      </a:rPr>
                      <m:t>∗</m:t>
                    </m:r>
                    <m:sSub>
                      <m:sSubPr>
                        <m:ctrlPr>
                          <a:rPr lang="en-US" sz="2600" i="1">
                            <a:latin typeface="Cambria Math"/>
                          </a:rPr>
                        </m:ctrlPr>
                      </m:sSubPr>
                      <m:e>
                        <m:acc>
                          <m:accPr>
                            <m:chr m:val="̂"/>
                            <m:ctrlPr>
                              <a:rPr lang="en-US" sz="2600" i="1">
                                <a:latin typeface="Cambria Math"/>
                              </a:rPr>
                            </m:ctrlPr>
                          </m:accPr>
                          <m:e>
                            <m:r>
                              <a:rPr lang="es-CR" sz="2600" i="1">
                                <a:latin typeface="Cambria Math" panose="02040503050406030204" pitchFamily="18" charset="0"/>
                              </a:rPr>
                              <m:t>𝑆</m:t>
                            </m:r>
                          </m:e>
                        </m:acc>
                      </m:e>
                      <m:sub>
                        <m:r>
                          <a:rPr lang="es-CR" sz="2600" i="1">
                            <a:latin typeface="Cambria Math" panose="02040503050406030204" pitchFamily="18" charset="0"/>
                          </a:rPr>
                          <m:t>𝑡</m:t>
                        </m:r>
                      </m:sub>
                    </m:sSub>
                    <m:r>
                      <a:rPr lang="es-CR" sz="2600" b="0" i="1" smtClean="0">
                        <a:latin typeface="Cambria Math" panose="02040503050406030204" pitchFamily="18" charset="0"/>
                      </a:rPr>
                      <m:t>)</m:t>
                    </m:r>
                  </m:oMath>
                </a14:m>
                <a:endParaRPr lang="en-US" sz="2400" dirty="0"/>
              </a:p>
            </p:txBody>
          </p:sp>
        </mc:Choice>
        <mc:Fallback xmlns="">
          <p:sp>
            <p:nvSpPr>
              <p:cNvPr id="7" name="Content Placeholder 2">
                <a:extLst>
                  <a:ext uri="{FF2B5EF4-FFF2-40B4-BE49-F238E27FC236}">
                    <a16:creationId xmlns:a16="http://schemas.microsoft.com/office/drawing/2014/main" id="{6AD72A5D-EA1B-4241-BE5E-976A9B58226E}"/>
                  </a:ext>
                </a:extLst>
              </p:cNvPr>
              <p:cNvSpPr>
                <a:spLocks noGrp="1" noRot="1" noChangeAspect="1" noMove="1" noResize="1" noEditPoints="1" noAdjustHandles="1" noChangeArrowheads="1" noChangeShapeType="1" noTextEdit="1"/>
              </p:cNvSpPr>
              <p:nvPr>
                <p:ph idx="1"/>
              </p:nvPr>
            </p:nvSpPr>
            <p:spPr>
              <a:xfrm>
                <a:off x="35496" y="949995"/>
                <a:ext cx="9001000" cy="5719365"/>
              </a:xfrm>
              <a:blipFill>
                <a:blip r:embed="rId2"/>
                <a:stretch>
                  <a:fillRect l="-745" t="-1599" r="-1287" b="-959"/>
                </a:stretch>
              </a:blipFill>
            </p:spPr>
            <p:txBody>
              <a:bodyPr/>
              <a:lstStyle/>
              <a:p>
                <a:r>
                  <a:rPr lang="en-US">
                    <a:noFill/>
                  </a:rPr>
                  <a:t> </a:t>
                </a:r>
              </a:p>
            </p:txBody>
          </p:sp>
        </mc:Fallback>
      </mc:AlternateContent>
    </p:spTree>
    <p:extLst>
      <p:ext uri="{BB962C8B-B14F-4D97-AF65-F5344CB8AC3E}">
        <p14:creationId xmlns:p14="http://schemas.microsoft.com/office/powerpoint/2010/main" val="199022044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331E1F4-99A2-4E8B-9D24-36C0A51D1D39}"/>
              </a:ext>
            </a:extLst>
          </p:cNvPr>
          <p:cNvPicPr>
            <a:picLocks noChangeAspect="1"/>
          </p:cNvPicPr>
          <p:nvPr/>
        </p:nvPicPr>
        <p:blipFill>
          <a:blip r:embed="rId2"/>
          <a:stretch>
            <a:fillRect/>
          </a:stretch>
        </p:blipFill>
        <p:spPr>
          <a:xfrm>
            <a:off x="612068" y="1700808"/>
            <a:ext cx="7919864" cy="4989364"/>
          </a:xfrm>
          <a:prstGeom prst="rect">
            <a:avLst/>
          </a:prstGeom>
        </p:spPr>
      </p:pic>
      <p:sp>
        <p:nvSpPr>
          <p:cNvPr id="6" name="Título 1">
            <a:extLst>
              <a:ext uri="{FF2B5EF4-FFF2-40B4-BE49-F238E27FC236}">
                <a16:creationId xmlns:a16="http://schemas.microsoft.com/office/drawing/2014/main" xmlns="" id="{9619A274-0BCB-4F10-91CB-373119EF8197}"/>
              </a:ext>
            </a:extLst>
          </p:cNvPr>
          <p:cNvSpPr txBox="1">
            <a:spLocks/>
          </p:cNvSpPr>
          <p:nvPr/>
        </p:nvSpPr>
        <p:spPr>
          <a:xfrm>
            <a:off x="107504" y="44624"/>
            <a:ext cx="8928992" cy="9053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clásico</a:t>
            </a:r>
          </a:p>
        </p:txBody>
      </p:sp>
      <p:sp>
        <p:nvSpPr>
          <p:cNvPr id="4" name="Content Placeholder 2">
            <a:extLst>
              <a:ext uri="{FF2B5EF4-FFF2-40B4-BE49-F238E27FC236}">
                <a16:creationId xmlns:a16="http://schemas.microsoft.com/office/drawing/2014/main" xmlns="" id="{6AD72A5D-EA1B-4241-BE5E-976A9B58226E}"/>
              </a:ext>
            </a:extLst>
          </p:cNvPr>
          <p:cNvSpPr>
            <a:spLocks noGrp="1"/>
          </p:cNvSpPr>
          <p:nvPr>
            <p:ph idx="1"/>
          </p:nvPr>
        </p:nvSpPr>
        <p:spPr>
          <a:xfrm>
            <a:off x="35496" y="949995"/>
            <a:ext cx="9001000" cy="5719365"/>
          </a:xfrm>
        </p:spPr>
        <p:txBody>
          <a:bodyPr>
            <a:normAutofit/>
          </a:bodyPr>
          <a:lstStyle/>
          <a:p>
            <a:pPr marL="0" indent="0">
              <a:buNone/>
            </a:pPr>
            <a:r>
              <a:rPr lang="es-ES" sz="2200" dirty="0"/>
              <a:t>Sea la siguiente serie:</a:t>
            </a:r>
          </a:p>
          <a:p>
            <a:pPr marL="0" indent="0">
              <a:buNone/>
            </a:pPr>
            <a:endParaRPr lang="es-ES" sz="2400" b="1" u="sng" dirty="0"/>
          </a:p>
        </p:txBody>
      </p:sp>
    </p:spTree>
    <p:extLst>
      <p:ext uri="{BB962C8B-B14F-4D97-AF65-F5344CB8AC3E}">
        <p14:creationId xmlns:p14="http://schemas.microsoft.com/office/powerpoint/2010/main" val="364346265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5" name="Elipse 4"/>
          <p:cNvSpPr/>
          <p:nvPr/>
        </p:nvSpPr>
        <p:spPr>
          <a:xfrm>
            <a:off x="611560" y="3501008"/>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6" name="Elipse 5"/>
          <p:cNvSpPr/>
          <p:nvPr/>
        </p:nvSpPr>
        <p:spPr>
          <a:xfrm>
            <a:off x="611560" y="551723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7" name="Elipse 6"/>
          <p:cNvSpPr/>
          <p:nvPr/>
        </p:nvSpPr>
        <p:spPr>
          <a:xfrm>
            <a:off x="4860032"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8" name="Elipse 7"/>
          <p:cNvSpPr/>
          <p:nvPr/>
        </p:nvSpPr>
        <p:spPr>
          <a:xfrm>
            <a:off x="4860032" y="3501008"/>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5</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movilidad media ?</a:t>
            </a:r>
          </a:p>
        </p:txBody>
      </p:sp>
      <p:sp>
        <p:nvSpPr>
          <p:cNvPr id="12" name="Rectángulo redondeado 11"/>
          <p:cNvSpPr/>
          <p:nvPr/>
        </p:nvSpPr>
        <p:spPr>
          <a:xfrm>
            <a:off x="1943708" y="548122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descomposición de una serie?</a:t>
            </a:r>
          </a:p>
        </p:txBody>
      </p:sp>
      <p:sp>
        <p:nvSpPr>
          <p:cNvPr id="13" name="Rectángulo redondeado 12"/>
          <p:cNvSpPr/>
          <p:nvPr/>
        </p:nvSpPr>
        <p:spPr>
          <a:xfrm>
            <a:off x="6192180" y="1484784"/>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5" name="Rectángulo redondeado 14"/>
          <p:cNvSpPr/>
          <p:nvPr/>
        </p:nvSpPr>
        <p:spPr>
          <a:xfrm>
            <a:off x="1943708" y="350100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Medias móviles</a:t>
            </a:r>
          </a:p>
        </p:txBody>
      </p:sp>
      <p:sp>
        <p:nvSpPr>
          <p:cNvPr id="16" name="Elipse 15"/>
          <p:cNvSpPr/>
          <p:nvPr/>
        </p:nvSpPr>
        <p:spPr>
          <a:xfrm>
            <a:off x="4860032" y="5521351"/>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17" name="Rectángulo redondeado 16"/>
          <p:cNvSpPr/>
          <p:nvPr/>
        </p:nvSpPr>
        <p:spPr>
          <a:xfrm>
            <a:off x="6192180" y="548122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Los modelos exponenciales</a:t>
            </a:r>
          </a:p>
        </p:txBody>
      </p:sp>
      <p:sp>
        <p:nvSpPr>
          <p:cNvPr id="18" name="Rectángulo redondeado 17"/>
          <p:cNvSpPr/>
          <p:nvPr/>
        </p:nvSpPr>
        <p:spPr>
          <a:xfrm>
            <a:off x="6192180" y="350100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Estimación por optimización numérica</a:t>
            </a:r>
          </a:p>
        </p:txBody>
      </p:sp>
    </p:spTree>
    <p:extLst>
      <p:ext uri="{BB962C8B-B14F-4D97-AF65-F5344CB8AC3E}">
        <p14:creationId xmlns:p14="http://schemas.microsoft.com/office/powerpoint/2010/main" val="113999864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E0F6BF8-8B85-4224-9472-2BF2B143397D}"/>
              </a:ext>
            </a:extLst>
          </p:cNvPr>
          <p:cNvSpPr>
            <a:spLocks noGrp="1"/>
          </p:cNvSpPr>
          <p:nvPr>
            <p:ph idx="1"/>
          </p:nvPr>
        </p:nvSpPr>
        <p:spPr>
          <a:xfrm>
            <a:off x="150508" y="949995"/>
            <a:ext cx="8842984" cy="2262981"/>
          </a:xfrm>
        </p:spPr>
        <p:txBody>
          <a:bodyPr>
            <a:normAutofit fontScale="92500"/>
          </a:bodyPr>
          <a:lstStyle/>
          <a:p>
            <a:pPr marL="0" indent="0" algn="just">
              <a:buNone/>
            </a:pPr>
            <a:r>
              <a:rPr lang="es-ES" sz="2400" dirty="0"/>
              <a:t>Comparemos una descomposición clásica aditiva </a:t>
            </a:r>
            <a:r>
              <a:rPr lang="es-ES" sz="2400"/>
              <a:t>y multiplicativa</a:t>
            </a:r>
            <a:r>
              <a:rPr lang="es-CR" sz="2400"/>
              <a:t>. </a:t>
            </a:r>
            <a:r>
              <a:rPr lang="es-ES" sz="2400" dirty="0"/>
              <a:t>La ejecución de los valores restantes por debajo de 1 en 2009 sugiere que hay alguna "fuga" del componente de ciclo de tendencia en el componente restante. La estimación del ciclo de tendencia ha suavizado en exceso la caída de los datos, y los valores restantes correspondientes se han visto afectados por la estimación del ciclo de tendencia deficiente.</a:t>
            </a:r>
            <a:endParaRPr lang="en-US" sz="2400" dirty="0"/>
          </a:p>
        </p:txBody>
      </p:sp>
      <p:pic>
        <p:nvPicPr>
          <p:cNvPr id="5" name="Picture 4">
            <a:extLst>
              <a:ext uri="{FF2B5EF4-FFF2-40B4-BE49-F238E27FC236}">
                <a16:creationId xmlns:a16="http://schemas.microsoft.com/office/drawing/2014/main" xmlns="" id="{64978EF6-A726-45CA-8E9F-6D065FEFE8F6}"/>
              </a:ext>
            </a:extLst>
          </p:cNvPr>
          <p:cNvPicPr>
            <a:picLocks noChangeAspect="1"/>
          </p:cNvPicPr>
          <p:nvPr/>
        </p:nvPicPr>
        <p:blipFill>
          <a:blip r:embed="rId2"/>
          <a:stretch>
            <a:fillRect/>
          </a:stretch>
        </p:blipFill>
        <p:spPr>
          <a:xfrm>
            <a:off x="4566775" y="3212976"/>
            <a:ext cx="4457698" cy="3492365"/>
          </a:xfrm>
          <a:prstGeom prst="rect">
            <a:avLst/>
          </a:prstGeom>
        </p:spPr>
      </p:pic>
      <p:pic>
        <p:nvPicPr>
          <p:cNvPr id="6" name="Picture 5">
            <a:extLst>
              <a:ext uri="{FF2B5EF4-FFF2-40B4-BE49-F238E27FC236}">
                <a16:creationId xmlns:a16="http://schemas.microsoft.com/office/drawing/2014/main" xmlns="" id="{E4AD8E89-64D6-4B96-A55A-C373A2AAFE35}"/>
              </a:ext>
            </a:extLst>
          </p:cNvPr>
          <p:cNvPicPr>
            <a:picLocks noChangeAspect="1"/>
          </p:cNvPicPr>
          <p:nvPr/>
        </p:nvPicPr>
        <p:blipFill>
          <a:blip r:embed="rId3"/>
          <a:stretch>
            <a:fillRect/>
          </a:stretch>
        </p:blipFill>
        <p:spPr>
          <a:xfrm>
            <a:off x="150508" y="3212976"/>
            <a:ext cx="4109575" cy="3492365"/>
          </a:xfrm>
          <a:prstGeom prst="rect">
            <a:avLst/>
          </a:prstGeom>
        </p:spPr>
      </p:pic>
      <p:sp>
        <p:nvSpPr>
          <p:cNvPr id="7" name="Título 1">
            <a:extLst>
              <a:ext uri="{FF2B5EF4-FFF2-40B4-BE49-F238E27FC236}">
                <a16:creationId xmlns:a16="http://schemas.microsoft.com/office/drawing/2014/main" xmlns="" id="{69A57F0F-7137-42BF-A3C5-B62FA75654CF}"/>
              </a:ext>
            </a:extLst>
          </p:cNvPr>
          <p:cNvSpPr txBox="1">
            <a:spLocks/>
          </p:cNvSpPr>
          <p:nvPr/>
        </p:nvSpPr>
        <p:spPr>
          <a:xfrm>
            <a:off x="107504" y="44624"/>
            <a:ext cx="8928992" cy="9053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clásico</a:t>
            </a:r>
          </a:p>
        </p:txBody>
      </p:sp>
    </p:spTree>
    <p:extLst>
      <p:ext uri="{BB962C8B-B14F-4D97-AF65-F5344CB8AC3E}">
        <p14:creationId xmlns:p14="http://schemas.microsoft.com/office/powerpoint/2010/main" val="64690648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562831D-0B2A-4B79-B5FE-BF2C20D5071D}"/>
              </a:ext>
            </a:extLst>
          </p:cNvPr>
          <p:cNvSpPr>
            <a:spLocks noGrp="1"/>
          </p:cNvSpPr>
          <p:nvPr>
            <p:ph idx="1"/>
          </p:nvPr>
        </p:nvSpPr>
        <p:spPr>
          <a:xfrm>
            <a:off x="107504" y="1166018"/>
            <a:ext cx="8928992" cy="4525963"/>
          </a:xfrm>
        </p:spPr>
        <p:txBody>
          <a:bodyPr>
            <a:normAutofit/>
          </a:bodyPr>
          <a:lstStyle/>
          <a:p>
            <a:pPr algn="just"/>
            <a:r>
              <a:rPr lang="es-CR" sz="2400" dirty="0"/>
              <a:t>Podríamos también estimar (valores ajustados) tanto la tendencia-ciclo y la estacionalidad mediante las funciones </a:t>
            </a:r>
            <a:r>
              <a:rPr lang="es-CR" sz="2400" dirty="0" err="1"/>
              <a:t>trendcycle</a:t>
            </a:r>
            <a:r>
              <a:rPr lang="es-CR" sz="2400" dirty="0"/>
              <a:t>() y </a:t>
            </a:r>
            <a:r>
              <a:rPr lang="es-CR" sz="2400" dirty="0" err="1"/>
              <a:t>seasadj</a:t>
            </a:r>
            <a:r>
              <a:rPr lang="es-CR" sz="2400" dirty="0"/>
              <a:t>()… </a:t>
            </a:r>
            <a:endParaRPr lang="en-US" sz="2400" dirty="0"/>
          </a:p>
        </p:txBody>
      </p:sp>
      <p:sp>
        <p:nvSpPr>
          <p:cNvPr id="5" name="Título 1">
            <a:extLst>
              <a:ext uri="{FF2B5EF4-FFF2-40B4-BE49-F238E27FC236}">
                <a16:creationId xmlns:a16="http://schemas.microsoft.com/office/drawing/2014/main" xmlns="" id="{D7C36615-EC1E-42AA-888F-D7795A038DE3}"/>
              </a:ext>
            </a:extLst>
          </p:cNvPr>
          <p:cNvSpPr txBox="1">
            <a:spLocks/>
          </p:cNvSpPr>
          <p:nvPr/>
        </p:nvSpPr>
        <p:spPr>
          <a:xfrm>
            <a:off x="107504" y="44624"/>
            <a:ext cx="8928992" cy="9053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clásico</a:t>
            </a:r>
          </a:p>
        </p:txBody>
      </p:sp>
      <p:pic>
        <p:nvPicPr>
          <p:cNvPr id="7" name="Picture 6">
            <a:extLst>
              <a:ext uri="{FF2B5EF4-FFF2-40B4-BE49-F238E27FC236}">
                <a16:creationId xmlns:a16="http://schemas.microsoft.com/office/drawing/2014/main" xmlns="" id="{66B29991-3227-44B6-9D29-7121F8914965}"/>
              </a:ext>
            </a:extLst>
          </p:cNvPr>
          <p:cNvPicPr>
            <a:picLocks noChangeAspect="1"/>
          </p:cNvPicPr>
          <p:nvPr/>
        </p:nvPicPr>
        <p:blipFill>
          <a:blip r:embed="rId2"/>
          <a:stretch>
            <a:fillRect/>
          </a:stretch>
        </p:blipFill>
        <p:spPr>
          <a:xfrm>
            <a:off x="323528" y="2348880"/>
            <a:ext cx="8208912" cy="4422637"/>
          </a:xfrm>
          <a:prstGeom prst="rect">
            <a:avLst/>
          </a:prstGeom>
        </p:spPr>
      </p:pic>
    </p:spTree>
    <p:extLst>
      <p:ext uri="{BB962C8B-B14F-4D97-AF65-F5344CB8AC3E}">
        <p14:creationId xmlns:p14="http://schemas.microsoft.com/office/powerpoint/2010/main" val="387181661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81766BA-4727-4050-BAA8-78858728AC55}"/>
                  </a:ext>
                </a:extLst>
              </p:cNvPr>
              <p:cNvSpPr>
                <a:spLocks noGrp="1"/>
              </p:cNvSpPr>
              <p:nvPr>
                <p:ph idx="1"/>
              </p:nvPr>
            </p:nvSpPr>
            <p:spPr>
              <a:xfrm>
                <a:off x="107504" y="1052736"/>
                <a:ext cx="8928992" cy="5760640"/>
              </a:xfrm>
            </p:spPr>
            <p:txBody>
              <a:bodyPr>
                <a:normAutofit fontScale="77500" lnSpcReduction="20000"/>
              </a:bodyPr>
              <a:lstStyle/>
              <a:p>
                <a:pPr algn="just"/>
                <a:r>
                  <a:rPr lang="es-ES" sz="2400" dirty="0"/>
                  <a:t>Si bien la descomposición clásica todavía se usa ampliamente, no es recomendable ya que existen varios métodos mejores. Algunos de los problemas con la descomposición clásica se resumen a continuación.</a:t>
                </a:r>
              </a:p>
              <a:p>
                <a:pPr algn="just"/>
                <a:endParaRPr lang="es-ES" sz="2400" dirty="0"/>
              </a:p>
              <a:p>
                <a:pPr marL="457200" indent="-457200" algn="just">
                  <a:buFont typeface="+mj-lt"/>
                  <a:buAutoNum type="arabicPeriod"/>
                </a:pPr>
                <a:r>
                  <a:rPr lang="es-ES" sz="2400" dirty="0"/>
                  <a:t>La estimación del ciclo de tendencia no está disponible para las primeras y últimas observaciones. Por ejemplo, si </a:t>
                </a:r>
                <a14:m>
                  <m:oMath xmlns:m="http://schemas.openxmlformats.org/officeDocument/2006/math">
                    <m:r>
                      <a:rPr lang="es-ES" sz="2400" i="1" dirty="0" smtClean="0">
                        <a:latin typeface="Cambria Math"/>
                      </a:rPr>
                      <m:t>𝑚</m:t>
                    </m:r>
                    <m:r>
                      <a:rPr lang="es-ES" sz="2400" i="1" dirty="0" smtClean="0">
                        <a:latin typeface="Cambria Math"/>
                      </a:rPr>
                      <m:t> = 12</m:t>
                    </m:r>
                  </m:oMath>
                </a14:m>
                <a:r>
                  <a:rPr lang="es-ES" sz="2400" dirty="0"/>
                  <a:t>, no hay una estimación de la tendencia-ciclo para las primeras seis o las últimas seis observaciones. En consecuencia, tampoco hay una estimación del componente restante para los mismos períodos de tiempo.</a:t>
                </a:r>
              </a:p>
              <a:p>
                <a:pPr marL="457200" indent="-457200" algn="just">
                  <a:buFont typeface="+mj-lt"/>
                  <a:buAutoNum type="arabicPeriod"/>
                </a:pPr>
                <a:endParaRPr lang="es-ES" sz="2400" dirty="0"/>
              </a:p>
              <a:p>
                <a:pPr marL="457200" indent="-457200" algn="just">
                  <a:buFont typeface="+mj-lt"/>
                  <a:buAutoNum type="arabicPeriod"/>
                </a:pPr>
                <a:r>
                  <a:rPr lang="es-ES" sz="2400" dirty="0"/>
                  <a:t>La estimación de la tendencial-ciclo tiende a suavizar los aumentos y caídas rápidos en </a:t>
                </a:r>
                <a:r>
                  <a:rPr lang="es-ES" sz="2400"/>
                  <a:t>los datos.</a:t>
                </a:r>
                <a:endParaRPr lang="es-ES" sz="2400" dirty="0"/>
              </a:p>
              <a:p>
                <a:pPr marL="457200" indent="-457200" algn="just">
                  <a:buFont typeface="+mj-lt"/>
                  <a:buAutoNum type="arabicPeriod"/>
                </a:pPr>
                <a:endParaRPr lang="es-ES" sz="2400" dirty="0"/>
              </a:p>
              <a:p>
                <a:pPr marL="457200" indent="-457200" algn="just">
                  <a:buFont typeface="+mj-lt"/>
                  <a:buAutoNum type="arabicPeriod"/>
                </a:pPr>
                <a:r>
                  <a:rPr lang="es-ES" sz="2400" dirty="0"/>
                  <a:t>Los métodos de descomposición clásica suponen que el componente estacional se repite año tras año. Para muchas series, esta es una suposición razonable, pero para algunas series más largas no lo es. Los métodos clásicos de descomposición no pueden capturar estos cambios estacionales a lo largo del tiempo.</a:t>
                </a:r>
              </a:p>
              <a:p>
                <a:pPr marL="457200" indent="-457200" algn="just">
                  <a:buFont typeface="+mj-lt"/>
                  <a:buAutoNum type="arabicPeriod"/>
                </a:pPr>
                <a:endParaRPr lang="es-ES" sz="2400" dirty="0"/>
              </a:p>
              <a:p>
                <a:pPr marL="457200" indent="-457200" algn="just">
                  <a:buFont typeface="+mj-lt"/>
                  <a:buAutoNum type="arabicPeriod"/>
                </a:pPr>
                <a:r>
                  <a:rPr lang="es-ES" sz="2400" dirty="0"/>
                  <a:t>Ocasionalmente, los valores de las series de tiempo en un pequeño número de períodos pueden ser particularmente inusuales. El método clásico no es robusto para este tipo de valores inusuales.</a:t>
                </a:r>
                <a:endParaRPr lang="en-US" sz="2400" dirty="0"/>
              </a:p>
            </p:txBody>
          </p:sp>
        </mc:Choice>
        <mc:Fallback xmlns="">
          <p:sp>
            <p:nvSpPr>
              <p:cNvPr id="3" name="Content Placeholder 2">
                <a:extLst>
                  <a:ext uri="{FF2B5EF4-FFF2-40B4-BE49-F238E27FC236}">
                    <a16:creationId xmlns:a16="http://schemas.microsoft.com/office/drawing/2014/main" xmlns="" id="{081766BA-4727-4050-BAA8-78858728AC55}"/>
                  </a:ext>
                </a:extLst>
              </p:cNvPr>
              <p:cNvSpPr>
                <a:spLocks noGrp="1" noRot="1" noChangeAspect="1" noMove="1" noResize="1" noEditPoints="1" noAdjustHandles="1" noChangeArrowheads="1" noChangeShapeType="1" noTextEdit="1"/>
              </p:cNvSpPr>
              <p:nvPr>
                <p:ph idx="1"/>
              </p:nvPr>
            </p:nvSpPr>
            <p:spPr>
              <a:xfrm>
                <a:off x="107504" y="1052736"/>
                <a:ext cx="8928992" cy="5760640"/>
              </a:xfrm>
              <a:blipFill rotWithShape="1">
                <a:blip r:embed="rId2"/>
                <a:stretch>
                  <a:fillRect l="-683" t="-1376" r="-683"/>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4C9B405E-A8A8-4485-B353-3F05E55F1A94}"/>
              </a:ext>
            </a:extLst>
          </p:cNvPr>
          <p:cNvSpPr txBox="1">
            <a:spLocks/>
          </p:cNvSpPr>
          <p:nvPr/>
        </p:nvSpPr>
        <p:spPr>
          <a:xfrm>
            <a:off x="107504" y="44624"/>
            <a:ext cx="8928992" cy="9053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clásico</a:t>
            </a:r>
          </a:p>
        </p:txBody>
      </p:sp>
    </p:spTree>
    <p:extLst>
      <p:ext uri="{BB962C8B-B14F-4D97-AF65-F5344CB8AC3E}">
        <p14:creationId xmlns:p14="http://schemas.microsoft.com/office/powerpoint/2010/main" val="287436902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7" name="Elipse 6"/>
          <p:cNvSpPr/>
          <p:nvPr/>
        </p:nvSpPr>
        <p:spPr>
          <a:xfrm>
            <a:off x="458405" y="1268760"/>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3" name="Rectángulo redondeado 12"/>
          <p:cNvSpPr/>
          <p:nvPr/>
        </p:nvSpPr>
        <p:spPr>
          <a:xfrm>
            <a:off x="1790553" y="126876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1" name="Rounded Rectangle 8">
            <a:extLst>
              <a:ext uri="{FF2B5EF4-FFF2-40B4-BE49-F238E27FC236}">
                <a16:creationId xmlns:a16="http://schemas.microsoft.com/office/drawing/2014/main" xmlns="" id="{D460ACC9-5326-42CE-8B3B-4649943EA878}"/>
              </a:ext>
            </a:extLst>
          </p:cNvPr>
          <p:cNvSpPr/>
          <p:nvPr/>
        </p:nvSpPr>
        <p:spPr>
          <a:xfrm>
            <a:off x="4788024" y="242088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Clásico</a:t>
            </a:r>
            <a:endParaRPr lang="en-US" dirty="0"/>
          </a:p>
        </p:txBody>
      </p:sp>
      <p:sp>
        <p:nvSpPr>
          <p:cNvPr id="14" name="Rounded Rectangle 8">
            <a:extLst>
              <a:ext uri="{FF2B5EF4-FFF2-40B4-BE49-F238E27FC236}">
                <a16:creationId xmlns:a16="http://schemas.microsoft.com/office/drawing/2014/main" xmlns="" id="{4D2380B8-F0BD-4D55-8E52-0D8A81C876B8}"/>
              </a:ext>
            </a:extLst>
          </p:cNvPr>
          <p:cNvSpPr/>
          <p:nvPr/>
        </p:nvSpPr>
        <p:spPr>
          <a:xfrm>
            <a:off x="4788024" y="328498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X-11</a:t>
            </a:r>
            <a:endParaRPr lang="en-US" dirty="0"/>
          </a:p>
        </p:txBody>
      </p:sp>
      <p:sp>
        <p:nvSpPr>
          <p:cNvPr id="19" name="Rounded Rectangle 8">
            <a:extLst>
              <a:ext uri="{FF2B5EF4-FFF2-40B4-BE49-F238E27FC236}">
                <a16:creationId xmlns:a16="http://schemas.microsoft.com/office/drawing/2014/main" xmlns="" id="{04186AD8-D692-496A-801F-F53529247D75}"/>
              </a:ext>
            </a:extLst>
          </p:cNvPr>
          <p:cNvSpPr/>
          <p:nvPr/>
        </p:nvSpPr>
        <p:spPr>
          <a:xfrm>
            <a:off x="4788024" y="155679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a:t>
            </a:r>
            <a:endParaRPr lang="en-US" dirty="0"/>
          </a:p>
        </p:txBody>
      </p:sp>
    </p:spTree>
    <p:extLst>
      <p:ext uri="{BB962C8B-B14F-4D97-AF65-F5344CB8AC3E}">
        <p14:creationId xmlns:p14="http://schemas.microsoft.com/office/powerpoint/2010/main" val="1858561891"/>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C9D6FCFE-ECE5-4C89-9C97-2C64AEC4EC99}"/>
              </a:ext>
            </a:extLst>
          </p:cNvPr>
          <p:cNvSpPr txBox="1">
            <a:spLocks/>
          </p:cNvSpPr>
          <p:nvPr/>
        </p:nvSpPr>
        <p:spPr>
          <a:xfrm>
            <a:off x="107504" y="44624"/>
            <a:ext cx="8928992" cy="9053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x-11</a:t>
            </a:r>
          </a:p>
        </p:txBody>
      </p:sp>
      <p:sp>
        <p:nvSpPr>
          <p:cNvPr id="5" name="Content Placeholder 2">
            <a:extLst>
              <a:ext uri="{FF2B5EF4-FFF2-40B4-BE49-F238E27FC236}">
                <a16:creationId xmlns:a16="http://schemas.microsoft.com/office/drawing/2014/main" xmlns="" id="{B2C60A73-E464-4C1B-8E18-EC3086426099}"/>
              </a:ext>
            </a:extLst>
          </p:cNvPr>
          <p:cNvSpPr>
            <a:spLocks noGrp="1"/>
          </p:cNvSpPr>
          <p:nvPr>
            <p:ph idx="1"/>
          </p:nvPr>
        </p:nvSpPr>
        <p:spPr>
          <a:xfrm>
            <a:off x="107504" y="1052736"/>
            <a:ext cx="8928992" cy="5760640"/>
          </a:xfrm>
        </p:spPr>
        <p:txBody>
          <a:bodyPr>
            <a:noAutofit/>
          </a:bodyPr>
          <a:lstStyle/>
          <a:p>
            <a:pPr algn="just"/>
            <a:r>
              <a:rPr lang="es-ES" sz="2200" dirty="0"/>
              <a:t>Otro método popular para descomponer los datos trimestrales y mensuales es el X11, originado en entre el </a:t>
            </a:r>
            <a:r>
              <a:rPr lang="en-US" sz="2200" dirty="0"/>
              <a:t>US Census Bureau y Statistics Canada.</a:t>
            </a:r>
            <a:r>
              <a:rPr lang="es-ES" sz="2200" dirty="0"/>
              <a:t> Este método se basa en la descomposición clásica, pero incluye muchos pasos y características adicionales para superar los inconvenientes de la descomposición clásica que se discutieron en la sección anterior.</a:t>
            </a:r>
          </a:p>
          <a:p>
            <a:pPr algn="just"/>
            <a:endParaRPr lang="es-ES" sz="2200" dirty="0"/>
          </a:p>
          <a:p>
            <a:pPr algn="just"/>
            <a:r>
              <a:rPr lang="es-ES" sz="2200" dirty="0"/>
              <a:t> En particular, las estimaciones del tendencia-ciclo están disponibles para </a:t>
            </a:r>
            <a:r>
              <a:rPr lang="es-ES" sz="2200" u="sng" dirty="0"/>
              <a:t>todas las observaciones, incluidos los puntos finales</a:t>
            </a:r>
            <a:r>
              <a:rPr lang="es-ES" sz="2200" dirty="0"/>
              <a:t>, y se permite que el componente estacional varíe lentamente con el tiempo. X11 también tiene algunos métodos sofisticados para manejar la variación del día de negociación, los efectos de vacaciones, pascuas y los efectos de predictores conocidos, cosa que el método clásico no contempla. Maneja también la descomposición aditiva y multiplicativa. El proceso es completamente automático y tiende a ser altamente robusto para los valores atípicos y los cambios de nivel en la serie temporal.</a:t>
            </a:r>
          </a:p>
        </p:txBody>
      </p:sp>
    </p:spTree>
    <p:extLst>
      <p:ext uri="{BB962C8B-B14F-4D97-AF65-F5344CB8AC3E}">
        <p14:creationId xmlns:p14="http://schemas.microsoft.com/office/powerpoint/2010/main" val="122240915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B7BF2B7-920A-426A-AE17-52995C6EB88E}"/>
              </a:ext>
            </a:extLst>
          </p:cNvPr>
          <p:cNvSpPr>
            <a:spLocks noGrp="1"/>
          </p:cNvSpPr>
          <p:nvPr>
            <p:ph idx="1"/>
          </p:nvPr>
        </p:nvSpPr>
        <p:spPr>
          <a:xfrm>
            <a:off x="139908" y="1148084"/>
            <a:ext cx="8640960" cy="905371"/>
          </a:xfrm>
        </p:spPr>
        <p:txBody>
          <a:bodyPr>
            <a:normAutofit/>
          </a:bodyPr>
          <a:lstStyle/>
          <a:p>
            <a:r>
              <a:rPr lang="es-ES" sz="2400" dirty="0"/>
              <a:t>El método X11 está disponible utilizando la función seas () del paquete </a:t>
            </a:r>
            <a:r>
              <a:rPr lang="es-ES" sz="2400" dirty="0" err="1"/>
              <a:t>seasonal</a:t>
            </a:r>
            <a:r>
              <a:rPr lang="es-ES" sz="2400" dirty="0"/>
              <a:t> en R-Studio.</a:t>
            </a:r>
            <a:endParaRPr lang="en-US" sz="2400" dirty="0"/>
          </a:p>
        </p:txBody>
      </p:sp>
      <p:sp>
        <p:nvSpPr>
          <p:cNvPr id="4" name="Título 1">
            <a:extLst>
              <a:ext uri="{FF2B5EF4-FFF2-40B4-BE49-F238E27FC236}">
                <a16:creationId xmlns:a16="http://schemas.microsoft.com/office/drawing/2014/main" xmlns="" id="{64FC2D4D-B48C-4F69-8FD9-B3AE2584D8D4}"/>
              </a:ext>
            </a:extLst>
          </p:cNvPr>
          <p:cNvSpPr txBox="1">
            <a:spLocks/>
          </p:cNvSpPr>
          <p:nvPr/>
        </p:nvSpPr>
        <p:spPr>
          <a:xfrm>
            <a:off x="107504" y="44624"/>
            <a:ext cx="8928992" cy="90537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x-11</a:t>
            </a:r>
          </a:p>
        </p:txBody>
      </p:sp>
      <p:pic>
        <p:nvPicPr>
          <p:cNvPr id="2" name="Picture 1">
            <a:extLst>
              <a:ext uri="{FF2B5EF4-FFF2-40B4-BE49-F238E27FC236}">
                <a16:creationId xmlns:a16="http://schemas.microsoft.com/office/drawing/2014/main" xmlns="" id="{607848CE-6429-41DD-9B55-6B88FEDBAC9C}"/>
              </a:ext>
            </a:extLst>
          </p:cNvPr>
          <p:cNvPicPr>
            <a:picLocks noChangeAspect="1"/>
          </p:cNvPicPr>
          <p:nvPr/>
        </p:nvPicPr>
        <p:blipFill>
          <a:blip r:embed="rId2"/>
          <a:stretch>
            <a:fillRect/>
          </a:stretch>
        </p:blipFill>
        <p:spPr>
          <a:xfrm>
            <a:off x="539552" y="2189938"/>
            <a:ext cx="8136904" cy="4535727"/>
          </a:xfrm>
          <a:prstGeom prst="rect">
            <a:avLst/>
          </a:prstGeom>
        </p:spPr>
      </p:pic>
    </p:spTree>
    <p:extLst>
      <p:ext uri="{BB962C8B-B14F-4D97-AF65-F5344CB8AC3E}">
        <p14:creationId xmlns:p14="http://schemas.microsoft.com/office/powerpoint/2010/main" val="266128754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54C3D4C3-C8DB-4335-A059-3C5D68D2986D}"/>
              </a:ext>
            </a:extLst>
          </p:cNvPr>
          <p:cNvSpPr txBox="1">
            <a:spLocks/>
          </p:cNvSpPr>
          <p:nvPr/>
        </p:nvSpPr>
        <p:spPr>
          <a:xfrm>
            <a:off x="107504" y="44625"/>
            <a:ext cx="8928992" cy="78963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x-11</a:t>
            </a:r>
          </a:p>
        </p:txBody>
      </p:sp>
      <p:sp>
        <p:nvSpPr>
          <p:cNvPr id="5" name="Content Placeholder 2">
            <a:extLst>
              <a:ext uri="{FF2B5EF4-FFF2-40B4-BE49-F238E27FC236}">
                <a16:creationId xmlns:a16="http://schemas.microsoft.com/office/drawing/2014/main" xmlns="" id="{6269B62B-BE8F-4D7B-9B3F-D61FB8841994}"/>
              </a:ext>
            </a:extLst>
          </p:cNvPr>
          <p:cNvSpPr>
            <a:spLocks noGrp="1"/>
          </p:cNvSpPr>
          <p:nvPr>
            <p:ph idx="1"/>
          </p:nvPr>
        </p:nvSpPr>
        <p:spPr>
          <a:xfrm>
            <a:off x="0" y="836712"/>
            <a:ext cx="9144000" cy="1296144"/>
          </a:xfrm>
        </p:spPr>
        <p:txBody>
          <a:bodyPr>
            <a:normAutofit/>
          </a:bodyPr>
          <a:lstStyle/>
          <a:p>
            <a:pPr algn="just"/>
            <a:r>
              <a:rPr lang="es-ES" sz="2400" dirty="0"/>
              <a:t>Puede ser útil usar </a:t>
            </a:r>
            <a:r>
              <a:rPr lang="es-ES" sz="2400" dirty="0" err="1"/>
              <a:t>plots</a:t>
            </a:r>
            <a:r>
              <a:rPr lang="es-ES" sz="2400" dirty="0"/>
              <a:t> estacionales y </a:t>
            </a:r>
            <a:r>
              <a:rPr lang="es-ES" sz="2400" dirty="0" err="1"/>
              <a:t>plots</a:t>
            </a:r>
            <a:r>
              <a:rPr lang="es-ES" sz="2400" dirty="0"/>
              <a:t> de sub-series estacionales del componente estacional. Esto nos ayuda a visualizar la variación en el componente estacional a lo largo del tiempo.</a:t>
            </a:r>
            <a:endParaRPr lang="en-US" sz="2400" dirty="0"/>
          </a:p>
        </p:txBody>
      </p:sp>
      <p:pic>
        <p:nvPicPr>
          <p:cNvPr id="2" name="Picture 1">
            <a:extLst>
              <a:ext uri="{FF2B5EF4-FFF2-40B4-BE49-F238E27FC236}">
                <a16:creationId xmlns:a16="http://schemas.microsoft.com/office/drawing/2014/main" xmlns="" id="{C0345E13-362D-4ECE-A019-221D32A7039A}"/>
              </a:ext>
            </a:extLst>
          </p:cNvPr>
          <p:cNvPicPr>
            <a:picLocks noChangeAspect="1"/>
          </p:cNvPicPr>
          <p:nvPr/>
        </p:nvPicPr>
        <p:blipFill>
          <a:blip r:embed="rId2"/>
          <a:stretch>
            <a:fillRect/>
          </a:stretch>
        </p:blipFill>
        <p:spPr>
          <a:xfrm>
            <a:off x="863588" y="2132856"/>
            <a:ext cx="7416824" cy="4476821"/>
          </a:xfrm>
          <a:prstGeom prst="rect">
            <a:avLst/>
          </a:prstGeom>
        </p:spPr>
      </p:pic>
    </p:spTree>
    <p:extLst>
      <p:ext uri="{BB962C8B-B14F-4D97-AF65-F5344CB8AC3E}">
        <p14:creationId xmlns:p14="http://schemas.microsoft.com/office/powerpoint/2010/main" val="416989210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7" name="Elipse 6"/>
          <p:cNvSpPr/>
          <p:nvPr/>
        </p:nvSpPr>
        <p:spPr>
          <a:xfrm>
            <a:off x="458405" y="1268760"/>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3" name="Rectángulo redondeado 12"/>
          <p:cNvSpPr/>
          <p:nvPr/>
        </p:nvSpPr>
        <p:spPr>
          <a:xfrm>
            <a:off x="1790553" y="126876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1" name="Rounded Rectangle 8">
            <a:extLst>
              <a:ext uri="{FF2B5EF4-FFF2-40B4-BE49-F238E27FC236}">
                <a16:creationId xmlns:a16="http://schemas.microsoft.com/office/drawing/2014/main" xmlns="" id="{D460ACC9-5326-42CE-8B3B-4649943EA878}"/>
              </a:ext>
            </a:extLst>
          </p:cNvPr>
          <p:cNvSpPr/>
          <p:nvPr/>
        </p:nvSpPr>
        <p:spPr>
          <a:xfrm>
            <a:off x="4788024" y="242088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Clásico</a:t>
            </a:r>
            <a:endParaRPr lang="en-US" dirty="0"/>
          </a:p>
        </p:txBody>
      </p:sp>
      <p:sp>
        <p:nvSpPr>
          <p:cNvPr id="14" name="Rounded Rectangle 8">
            <a:extLst>
              <a:ext uri="{FF2B5EF4-FFF2-40B4-BE49-F238E27FC236}">
                <a16:creationId xmlns:a16="http://schemas.microsoft.com/office/drawing/2014/main" xmlns="" id="{4D2380B8-F0BD-4D55-8E52-0D8A81C876B8}"/>
              </a:ext>
            </a:extLst>
          </p:cNvPr>
          <p:cNvSpPr/>
          <p:nvPr/>
        </p:nvSpPr>
        <p:spPr>
          <a:xfrm>
            <a:off x="4788024" y="328498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X-11</a:t>
            </a:r>
            <a:endParaRPr lang="en-US" dirty="0"/>
          </a:p>
        </p:txBody>
      </p:sp>
      <p:sp>
        <p:nvSpPr>
          <p:cNvPr id="16" name="Rounded Rectangle 8">
            <a:extLst>
              <a:ext uri="{FF2B5EF4-FFF2-40B4-BE49-F238E27FC236}">
                <a16:creationId xmlns:a16="http://schemas.microsoft.com/office/drawing/2014/main" xmlns="" id="{4BC3E7AC-9FEE-4015-AF67-349F83625F25}"/>
              </a:ext>
            </a:extLst>
          </p:cNvPr>
          <p:cNvSpPr/>
          <p:nvPr/>
        </p:nvSpPr>
        <p:spPr>
          <a:xfrm>
            <a:off x="4788024" y="4149080"/>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SEATS</a:t>
            </a:r>
            <a:endParaRPr lang="en-US" dirty="0"/>
          </a:p>
        </p:txBody>
      </p:sp>
      <p:sp>
        <p:nvSpPr>
          <p:cNvPr id="19" name="Rounded Rectangle 8">
            <a:extLst>
              <a:ext uri="{FF2B5EF4-FFF2-40B4-BE49-F238E27FC236}">
                <a16:creationId xmlns:a16="http://schemas.microsoft.com/office/drawing/2014/main" xmlns="" id="{04186AD8-D692-496A-801F-F53529247D75}"/>
              </a:ext>
            </a:extLst>
          </p:cNvPr>
          <p:cNvSpPr/>
          <p:nvPr/>
        </p:nvSpPr>
        <p:spPr>
          <a:xfrm>
            <a:off x="4788024" y="155679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a:t>
            </a:r>
            <a:endParaRPr lang="en-US" dirty="0"/>
          </a:p>
        </p:txBody>
      </p:sp>
    </p:spTree>
    <p:extLst>
      <p:ext uri="{BB962C8B-B14F-4D97-AF65-F5344CB8AC3E}">
        <p14:creationId xmlns:p14="http://schemas.microsoft.com/office/powerpoint/2010/main" val="214662588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A6F1725-1EB0-4763-83DC-C1AB15E946B7}"/>
              </a:ext>
            </a:extLst>
          </p:cNvPr>
          <p:cNvSpPr>
            <a:spLocks noGrp="1"/>
          </p:cNvSpPr>
          <p:nvPr>
            <p:ph idx="1"/>
          </p:nvPr>
        </p:nvSpPr>
        <p:spPr>
          <a:xfrm>
            <a:off x="107504" y="1052736"/>
            <a:ext cx="8928992" cy="5688632"/>
          </a:xfrm>
        </p:spPr>
        <p:txBody>
          <a:bodyPr>
            <a:noAutofit/>
          </a:bodyPr>
          <a:lstStyle/>
          <a:p>
            <a:pPr algn="just"/>
            <a:r>
              <a:rPr lang="es-CR" sz="2200" dirty="0"/>
              <a:t>El SEATS quiere decir </a:t>
            </a:r>
            <a:r>
              <a:rPr lang="en-US" sz="2200" dirty="0"/>
              <a:t>“Seasonal Extraction in ARIMA Time Series”.</a:t>
            </a:r>
          </a:p>
          <a:p>
            <a:pPr algn="just"/>
            <a:endParaRPr lang="es-CR" sz="2200" dirty="0"/>
          </a:p>
          <a:p>
            <a:pPr algn="just"/>
            <a:r>
              <a:rPr lang="es-ES" sz="2200" dirty="0"/>
              <a:t>Este procedimiento se desarrolló en el Banco de España y ahora es ampliamente utilizado por agencias gubernamentales de todo el mundo. El procedimiento funciona solo con datos trimestrales y mensuales. Por lo que la estacionalidad de otros tipos, como los datos diarios, o los datos por hora, o los datos semanales, requieren un enfoque alternativo.</a:t>
            </a:r>
          </a:p>
          <a:p>
            <a:pPr algn="just"/>
            <a:endParaRPr lang="es-ES" sz="2200" dirty="0"/>
          </a:p>
          <a:p>
            <a:pPr algn="just"/>
            <a:r>
              <a:rPr lang="es-ES" sz="2200" dirty="0"/>
              <a:t>No entraremos en gran detalle, pero una discusión completa del método está disponible en </a:t>
            </a:r>
            <a:r>
              <a:rPr lang="es-ES" sz="2200" dirty="0" err="1"/>
              <a:t>Dagum</a:t>
            </a:r>
            <a:r>
              <a:rPr lang="es-ES" sz="2200" dirty="0"/>
              <a:t> &amp; </a:t>
            </a:r>
            <a:r>
              <a:rPr lang="es-ES" sz="2200" dirty="0" err="1"/>
              <a:t>Bianconcini</a:t>
            </a:r>
            <a:r>
              <a:rPr lang="es-ES" sz="2200" dirty="0"/>
              <a:t> (2016).</a:t>
            </a:r>
          </a:p>
          <a:p>
            <a:pPr algn="just"/>
            <a:endParaRPr lang="es-ES" sz="2200" dirty="0"/>
          </a:p>
          <a:p>
            <a:pPr algn="just"/>
            <a:r>
              <a:rPr lang="es-ES" sz="2200" dirty="0"/>
              <a:t>Al igual que con el método X11, podemos usar las funciones estacional (), </a:t>
            </a:r>
            <a:r>
              <a:rPr lang="es-ES" sz="2200" dirty="0" err="1"/>
              <a:t>trendcycle</a:t>
            </a:r>
            <a:r>
              <a:rPr lang="es-ES" sz="2200" dirty="0"/>
              <a:t> () y </a:t>
            </a:r>
            <a:r>
              <a:rPr lang="es-ES" sz="2200" dirty="0" err="1"/>
              <a:t>remainder</a:t>
            </a:r>
            <a:r>
              <a:rPr lang="es-ES" sz="2200" dirty="0"/>
              <a:t> () para extraer los componentes individuales, y </a:t>
            </a:r>
            <a:r>
              <a:rPr lang="es-ES" sz="2200" dirty="0" err="1"/>
              <a:t>seasadj</a:t>
            </a:r>
            <a:r>
              <a:rPr lang="es-ES" sz="2200" dirty="0"/>
              <a:t> () para calcular las series temporales ajustadas estacionalmente.</a:t>
            </a:r>
            <a:endParaRPr lang="en-US" sz="2200" dirty="0"/>
          </a:p>
        </p:txBody>
      </p:sp>
      <p:sp>
        <p:nvSpPr>
          <p:cNvPr id="4" name="Título 1">
            <a:extLst>
              <a:ext uri="{FF2B5EF4-FFF2-40B4-BE49-F238E27FC236}">
                <a16:creationId xmlns:a16="http://schemas.microsoft.com/office/drawing/2014/main" xmlns="" id="{66602F3C-D8E7-40CC-B41E-953AB026B8A8}"/>
              </a:ext>
            </a:extLst>
          </p:cNvPr>
          <p:cNvSpPr txBox="1">
            <a:spLocks/>
          </p:cNvSpPr>
          <p:nvPr/>
        </p:nvSpPr>
        <p:spPr>
          <a:xfrm>
            <a:off x="107504" y="44625"/>
            <a:ext cx="8928992" cy="78963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SEATS</a:t>
            </a:r>
          </a:p>
        </p:txBody>
      </p:sp>
    </p:spTree>
    <p:extLst>
      <p:ext uri="{BB962C8B-B14F-4D97-AF65-F5344CB8AC3E}">
        <p14:creationId xmlns:p14="http://schemas.microsoft.com/office/powerpoint/2010/main" val="115775980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18473A0-C963-4542-A17C-F8CEB64514CD}"/>
              </a:ext>
            </a:extLst>
          </p:cNvPr>
          <p:cNvSpPr>
            <a:spLocks noGrp="1"/>
          </p:cNvSpPr>
          <p:nvPr>
            <p:ph idx="1"/>
          </p:nvPr>
        </p:nvSpPr>
        <p:spPr>
          <a:xfrm>
            <a:off x="91026" y="834263"/>
            <a:ext cx="8928992" cy="1010561"/>
          </a:xfrm>
        </p:spPr>
        <p:txBody>
          <a:bodyPr>
            <a:normAutofit/>
          </a:bodyPr>
          <a:lstStyle/>
          <a:p>
            <a:r>
              <a:rPr lang="es-CR" sz="2400" dirty="0"/>
              <a:t>A partir de la librería </a:t>
            </a:r>
            <a:r>
              <a:rPr lang="es-CR" sz="2400" i="1" dirty="0" err="1"/>
              <a:t>seasonal</a:t>
            </a:r>
            <a:r>
              <a:rPr lang="es-CR" sz="2400" dirty="0"/>
              <a:t>, utilizamos la función </a:t>
            </a:r>
            <a:r>
              <a:rPr lang="es-CR" sz="2400" i="1" dirty="0"/>
              <a:t>seas()</a:t>
            </a:r>
            <a:r>
              <a:rPr lang="es-CR" sz="2400" dirty="0"/>
              <a:t>, sin saber qué pasó con la t del SEA</a:t>
            </a:r>
            <a:r>
              <a:rPr lang="es-CR" sz="2400" b="1" dirty="0"/>
              <a:t>T</a:t>
            </a:r>
            <a:r>
              <a:rPr lang="es-CR" sz="2400" dirty="0"/>
              <a:t>S…</a:t>
            </a:r>
            <a:endParaRPr lang="en-US" sz="2400" dirty="0"/>
          </a:p>
        </p:txBody>
      </p:sp>
      <p:sp>
        <p:nvSpPr>
          <p:cNvPr id="4" name="Título 1">
            <a:extLst>
              <a:ext uri="{FF2B5EF4-FFF2-40B4-BE49-F238E27FC236}">
                <a16:creationId xmlns:a16="http://schemas.microsoft.com/office/drawing/2014/main" xmlns="" id="{BA2FB259-B57C-479C-A7E3-7B3DA848FA15}"/>
              </a:ext>
            </a:extLst>
          </p:cNvPr>
          <p:cNvSpPr txBox="1">
            <a:spLocks/>
          </p:cNvSpPr>
          <p:nvPr/>
        </p:nvSpPr>
        <p:spPr>
          <a:xfrm>
            <a:off x="107504" y="44625"/>
            <a:ext cx="8928992" cy="78963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SEATS</a:t>
            </a:r>
          </a:p>
        </p:txBody>
      </p:sp>
      <p:pic>
        <p:nvPicPr>
          <p:cNvPr id="5" name="Picture 4">
            <a:extLst>
              <a:ext uri="{FF2B5EF4-FFF2-40B4-BE49-F238E27FC236}">
                <a16:creationId xmlns:a16="http://schemas.microsoft.com/office/drawing/2014/main" xmlns="" id="{9FD791EC-4108-4340-B946-D395D29EE73D}"/>
              </a:ext>
            </a:extLst>
          </p:cNvPr>
          <p:cNvPicPr>
            <a:picLocks noChangeAspect="1"/>
          </p:cNvPicPr>
          <p:nvPr/>
        </p:nvPicPr>
        <p:blipFill rotWithShape="1">
          <a:blip r:embed="rId2"/>
          <a:srcRect b="2985"/>
          <a:stretch/>
        </p:blipFill>
        <p:spPr>
          <a:xfrm>
            <a:off x="742962" y="1988840"/>
            <a:ext cx="7658076" cy="4680427"/>
          </a:xfrm>
          <a:prstGeom prst="rect">
            <a:avLst/>
          </a:prstGeom>
        </p:spPr>
      </p:pic>
    </p:spTree>
    <p:extLst>
      <p:ext uri="{BB962C8B-B14F-4D97-AF65-F5344CB8AC3E}">
        <p14:creationId xmlns:p14="http://schemas.microsoft.com/office/powerpoint/2010/main" val="15345333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7</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La taxonomía de los modelos exponenciales</a:t>
            </a:r>
          </a:p>
        </p:txBody>
      </p:sp>
      <p:sp>
        <p:nvSpPr>
          <p:cNvPr id="5" name="Elipse 4"/>
          <p:cNvSpPr/>
          <p:nvPr/>
        </p:nvSpPr>
        <p:spPr>
          <a:xfrm>
            <a:off x="611560" y="3429000"/>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8</a:t>
            </a:r>
          </a:p>
        </p:txBody>
      </p:sp>
      <p:sp>
        <p:nvSpPr>
          <p:cNvPr id="6" name="Rectángulo redondeado 5"/>
          <p:cNvSpPr/>
          <p:nvPr/>
        </p:nvSpPr>
        <p:spPr>
          <a:xfrm>
            <a:off x="1944262" y="3392996"/>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¿Qué sucedió con el análisis de los ciclos?</a:t>
            </a:r>
          </a:p>
        </p:txBody>
      </p:sp>
    </p:spTree>
    <p:extLst>
      <p:ext uri="{BB962C8B-B14F-4D97-AF65-F5344CB8AC3E}">
        <p14:creationId xmlns:p14="http://schemas.microsoft.com/office/powerpoint/2010/main" val="397215947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7" name="Elipse 6"/>
          <p:cNvSpPr/>
          <p:nvPr/>
        </p:nvSpPr>
        <p:spPr>
          <a:xfrm>
            <a:off x="458405" y="1268760"/>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3" name="Rectángulo redondeado 12"/>
          <p:cNvSpPr/>
          <p:nvPr/>
        </p:nvSpPr>
        <p:spPr>
          <a:xfrm>
            <a:off x="1790553" y="126876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1" name="Rounded Rectangle 8">
            <a:extLst>
              <a:ext uri="{FF2B5EF4-FFF2-40B4-BE49-F238E27FC236}">
                <a16:creationId xmlns:a16="http://schemas.microsoft.com/office/drawing/2014/main" xmlns="" id="{D460ACC9-5326-42CE-8B3B-4649943EA878}"/>
              </a:ext>
            </a:extLst>
          </p:cNvPr>
          <p:cNvSpPr/>
          <p:nvPr/>
        </p:nvSpPr>
        <p:spPr>
          <a:xfrm>
            <a:off x="4788024" y="242088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Clásico</a:t>
            </a:r>
            <a:endParaRPr lang="en-US" dirty="0"/>
          </a:p>
        </p:txBody>
      </p:sp>
      <p:sp>
        <p:nvSpPr>
          <p:cNvPr id="14" name="Rounded Rectangle 8">
            <a:extLst>
              <a:ext uri="{FF2B5EF4-FFF2-40B4-BE49-F238E27FC236}">
                <a16:creationId xmlns:a16="http://schemas.microsoft.com/office/drawing/2014/main" xmlns="" id="{4D2380B8-F0BD-4D55-8E52-0D8A81C876B8}"/>
              </a:ext>
            </a:extLst>
          </p:cNvPr>
          <p:cNvSpPr/>
          <p:nvPr/>
        </p:nvSpPr>
        <p:spPr>
          <a:xfrm>
            <a:off x="4788024" y="328498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X-11</a:t>
            </a:r>
            <a:endParaRPr lang="en-US" dirty="0"/>
          </a:p>
        </p:txBody>
      </p:sp>
      <p:sp>
        <p:nvSpPr>
          <p:cNvPr id="16" name="Rounded Rectangle 8">
            <a:extLst>
              <a:ext uri="{FF2B5EF4-FFF2-40B4-BE49-F238E27FC236}">
                <a16:creationId xmlns:a16="http://schemas.microsoft.com/office/drawing/2014/main" xmlns="" id="{4BC3E7AC-9FEE-4015-AF67-349F83625F25}"/>
              </a:ext>
            </a:extLst>
          </p:cNvPr>
          <p:cNvSpPr/>
          <p:nvPr/>
        </p:nvSpPr>
        <p:spPr>
          <a:xfrm>
            <a:off x="4788024" y="4149080"/>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SEATS</a:t>
            </a:r>
            <a:endParaRPr lang="en-US" dirty="0"/>
          </a:p>
        </p:txBody>
      </p:sp>
      <p:sp>
        <p:nvSpPr>
          <p:cNvPr id="17" name="Rounded Rectangle 8">
            <a:extLst>
              <a:ext uri="{FF2B5EF4-FFF2-40B4-BE49-F238E27FC236}">
                <a16:creationId xmlns:a16="http://schemas.microsoft.com/office/drawing/2014/main" xmlns="" id="{F46AF749-03F7-413F-8BC6-7F534DF3882A}"/>
              </a:ext>
            </a:extLst>
          </p:cNvPr>
          <p:cNvSpPr/>
          <p:nvPr/>
        </p:nvSpPr>
        <p:spPr>
          <a:xfrm>
            <a:off x="4788024" y="5013176"/>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STL</a:t>
            </a:r>
            <a:endParaRPr lang="en-US" dirty="0"/>
          </a:p>
        </p:txBody>
      </p:sp>
      <p:sp>
        <p:nvSpPr>
          <p:cNvPr id="19" name="Rounded Rectangle 8">
            <a:extLst>
              <a:ext uri="{FF2B5EF4-FFF2-40B4-BE49-F238E27FC236}">
                <a16:creationId xmlns:a16="http://schemas.microsoft.com/office/drawing/2014/main" xmlns="" id="{04186AD8-D692-496A-801F-F53529247D75}"/>
              </a:ext>
            </a:extLst>
          </p:cNvPr>
          <p:cNvSpPr/>
          <p:nvPr/>
        </p:nvSpPr>
        <p:spPr>
          <a:xfrm>
            <a:off x="4788024" y="155679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a:t>
            </a:r>
            <a:endParaRPr lang="en-US" dirty="0"/>
          </a:p>
        </p:txBody>
      </p:sp>
    </p:spTree>
    <p:extLst>
      <p:ext uri="{BB962C8B-B14F-4D97-AF65-F5344CB8AC3E}">
        <p14:creationId xmlns:p14="http://schemas.microsoft.com/office/powerpoint/2010/main" val="87547289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D1D183-68E1-4E41-AC74-D932E1F874C7}"/>
              </a:ext>
            </a:extLst>
          </p:cNvPr>
          <p:cNvSpPr>
            <a:spLocks noGrp="1"/>
          </p:cNvSpPr>
          <p:nvPr>
            <p:ph idx="1"/>
          </p:nvPr>
        </p:nvSpPr>
        <p:spPr>
          <a:xfrm>
            <a:off x="0" y="866736"/>
            <a:ext cx="9108504" cy="5874631"/>
          </a:xfrm>
        </p:spPr>
        <p:txBody>
          <a:bodyPr>
            <a:normAutofit fontScale="85000" lnSpcReduction="10000"/>
          </a:bodyPr>
          <a:lstStyle/>
          <a:p>
            <a:pPr algn="just"/>
            <a:r>
              <a:rPr lang="es-ES" sz="2400" dirty="0"/>
              <a:t>El método STL fue desarrollado por Cleveland, Cleveland, McRae y </a:t>
            </a:r>
            <a:r>
              <a:rPr lang="es-ES" sz="2400" dirty="0" err="1"/>
              <a:t>Terpenning</a:t>
            </a:r>
            <a:r>
              <a:rPr lang="es-ES" sz="2400" dirty="0"/>
              <a:t> (1990). STL es un método versátil y robusto para descomponer series de tiempo. STL es un acrónimo de "</a:t>
            </a:r>
            <a:r>
              <a:rPr lang="en-US" sz="2400" i="1" dirty="0"/>
              <a:t>Seasonal and Trend decomposition using Loess</a:t>
            </a:r>
            <a:r>
              <a:rPr lang="es-ES" sz="2400" dirty="0"/>
              <a:t>", mientras que Loess es un método para estimar relaciones no lineales. STL tiene varias ventajas sobre los métodos de descomposición clásicos, SEATS y X11:</a:t>
            </a:r>
          </a:p>
          <a:p>
            <a:pPr algn="just"/>
            <a:endParaRPr lang="es-ES" sz="2400" dirty="0"/>
          </a:p>
          <a:p>
            <a:pPr marL="457200" indent="-457200" algn="just">
              <a:buFont typeface="+mj-lt"/>
              <a:buAutoNum type="arabicPeriod"/>
            </a:pPr>
            <a:r>
              <a:rPr lang="es-ES" sz="2400" dirty="0"/>
              <a:t>A diferencia de SEATS y X11, STL manejará cualquier tipo de estacionalidad, no solo los datos mensuales y trimestrales.</a:t>
            </a:r>
          </a:p>
          <a:p>
            <a:pPr marL="457200" indent="-457200" algn="just">
              <a:buFont typeface="+mj-lt"/>
              <a:buAutoNum type="arabicPeriod"/>
            </a:pPr>
            <a:endParaRPr lang="es-ES" sz="2400" dirty="0"/>
          </a:p>
          <a:p>
            <a:pPr marL="457200" indent="-457200" algn="just">
              <a:buFont typeface="+mj-lt"/>
              <a:buAutoNum type="arabicPeriod"/>
            </a:pPr>
            <a:r>
              <a:rPr lang="es-ES" sz="2400" dirty="0"/>
              <a:t>El componente estacional puede cambiar con el tiempo, y el usuario puede controlar la tasa de cambio.</a:t>
            </a:r>
          </a:p>
          <a:p>
            <a:pPr marL="457200" indent="-457200" algn="just">
              <a:buFont typeface="+mj-lt"/>
              <a:buAutoNum type="arabicPeriod"/>
            </a:pPr>
            <a:endParaRPr lang="es-ES" sz="2400" dirty="0"/>
          </a:p>
          <a:p>
            <a:pPr marL="457200" indent="-457200" algn="just">
              <a:buFont typeface="+mj-lt"/>
              <a:buAutoNum type="arabicPeriod"/>
            </a:pPr>
            <a:r>
              <a:rPr lang="es-ES" sz="2400" dirty="0"/>
              <a:t>La suavidad del ciclo de tendencia también puede ser controlada por el usuario.</a:t>
            </a:r>
          </a:p>
          <a:p>
            <a:pPr marL="457200" indent="-457200" algn="just">
              <a:buFont typeface="+mj-lt"/>
              <a:buAutoNum type="arabicPeriod"/>
            </a:pPr>
            <a:endParaRPr lang="es-ES" sz="2400" dirty="0"/>
          </a:p>
          <a:p>
            <a:pPr marL="457200" indent="-457200" algn="just">
              <a:buFont typeface="+mj-lt"/>
              <a:buAutoNum type="arabicPeriod"/>
            </a:pPr>
            <a:r>
              <a:rPr lang="es-ES" sz="2400" dirty="0"/>
              <a:t>Puede ser robusto para los valores atípicos (es decir, el usuario puede especificar una descomposición robusta), de modo que las observaciones inusuales ocasionales no afectarán las estimaciones de los componentes de ciclo de tendencia y estacionales. Sin embargo, afectarán el resto del componente.</a:t>
            </a:r>
            <a:endParaRPr lang="en-US" sz="2400" dirty="0"/>
          </a:p>
        </p:txBody>
      </p:sp>
      <p:sp>
        <p:nvSpPr>
          <p:cNvPr id="4" name="Título 1">
            <a:extLst>
              <a:ext uri="{FF2B5EF4-FFF2-40B4-BE49-F238E27FC236}">
                <a16:creationId xmlns:a16="http://schemas.microsoft.com/office/drawing/2014/main" xmlns="" id="{A5282411-B6B0-4F1B-9B6F-2547ECC86EBA}"/>
              </a:ext>
            </a:extLst>
          </p:cNvPr>
          <p:cNvSpPr txBox="1">
            <a:spLocks/>
          </p:cNvSpPr>
          <p:nvPr/>
        </p:nvSpPr>
        <p:spPr>
          <a:xfrm>
            <a:off x="107504" y="32405"/>
            <a:ext cx="8928992" cy="78963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STL</a:t>
            </a:r>
          </a:p>
        </p:txBody>
      </p:sp>
    </p:spTree>
    <p:extLst>
      <p:ext uri="{BB962C8B-B14F-4D97-AF65-F5344CB8AC3E}">
        <p14:creationId xmlns:p14="http://schemas.microsoft.com/office/powerpoint/2010/main" val="674239248"/>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5903369A-441B-428E-92FC-1153CD59428F}"/>
                  </a:ext>
                </a:extLst>
              </p:cNvPr>
              <p:cNvSpPr>
                <a:spLocks noGrp="1"/>
              </p:cNvSpPr>
              <p:nvPr>
                <p:ph idx="1"/>
              </p:nvPr>
            </p:nvSpPr>
            <p:spPr>
              <a:xfrm>
                <a:off x="107504" y="866736"/>
                <a:ext cx="8928992" cy="5958859"/>
              </a:xfrm>
            </p:spPr>
            <p:txBody>
              <a:bodyPr>
                <a:normAutofit lnSpcReduction="10000"/>
              </a:bodyPr>
              <a:lstStyle/>
              <a:p>
                <a:pPr algn="just"/>
                <a:r>
                  <a:rPr lang="es-ES" sz="2400" dirty="0"/>
                  <a:t>Sin embargo, el STL tiene algunas desventajas: no maneja automáticamente la variación del día de negociación (trading </a:t>
                </a:r>
                <a:r>
                  <a:rPr lang="es-ES" sz="2400" dirty="0" err="1"/>
                  <a:t>days</a:t>
                </a:r>
                <a:r>
                  <a:rPr lang="es-ES" sz="2400" dirty="0"/>
                  <a:t>) ni del calendario, y solo proporciona facilidades para descomposiciones aditivas…</a:t>
                </a:r>
              </a:p>
              <a:p>
                <a:pPr algn="just"/>
                <a:endParaRPr lang="es-ES" sz="2400" dirty="0"/>
              </a:p>
              <a:p>
                <a:pPr algn="just"/>
                <a:r>
                  <a:rPr lang="es-ES" sz="2400" dirty="0"/>
                  <a:t>Es posible obtener una descomposición multiplicativa tomando primero los registros de los datos y luego transformando los componentes. Las descomposiciones entre aditivo y multiplicativo se pueden obtener utilizando una transformación de los datos de Box-Cox con: </a:t>
                </a:r>
                <a14:m>
                  <m:oMath xmlns:m="http://schemas.openxmlformats.org/officeDocument/2006/math">
                    <m:r>
                      <a:rPr lang="es-CR" sz="2400" i="1">
                        <a:latin typeface="Cambria Math" panose="02040503050406030204" pitchFamily="18" charset="0"/>
                      </a:rPr>
                      <m:t>0 &lt;</m:t>
                    </m:r>
                    <m:r>
                      <a:rPr lang="es-CR" sz="2400" i="1">
                        <a:latin typeface="Cambria Math" panose="02040503050406030204" pitchFamily="18" charset="0"/>
                      </a:rPr>
                      <m:t>𝜆</m:t>
                    </m:r>
                    <m:r>
                      <a:rPr lang="es-CR" sz="2400" i="1">
                        <a:latin typeface="Cambria Math" panose="02040503050406030204" pitchFamily="18" charset="0"/>
                      </a:rPr>
                      <m:t>&lt;1</m:t>
                    </m:r>
                  </m:oMath>
                </a14:m>
                <a:r>
                  <a:rPr lang="en-US" sz="2400" dirty="0"/>
                  <a:t>. Un valor de </a:t>
                </a:r>
                <a14:m>
                  <m:oMath xmlns:m="http://schemas.openxmlformats.org/officeDocument/2006/math">
                    <m:r>
                      <a:rPr lang="es-CR" sz="2400" i="1">
                        <a:latin typeface="Cambria Math" panose="02040503050406030204" pitchFamily="18" charset="0"/>
                      </a:rPr>
                      <m:t>𝜆</m:t>
                    </m:r>
                    <m:r>
                      <a:rPr lang="es-CR" sz="2400" i="1">
                        <a:latin typeface="Cambria Math" panose="02040503050406030204" pitchFamily="18" charset="0"/>
                      </a:rPr>
                      <m:t>=0</m:t>
                    </m:r>
                  </m:oMath>
                </a14:m>
                <a:r>
                  <a:rPr lang="en-US" sz="2400" dirty="0"/>
                  <a:t> corresponde a una </a:t>
                </a:r>
                <a:r>
                  <a:rPr lang="es-CR" sz="2400" dirty="0"/>
                  <a:t>descomposición</a:t>
                </a:r>
                <a:r>
                  <a:rPr lang="en-US" sz="2400" dirty="0"/>
                  <a:t> </a:t>
                </a:r>
                <a:r>
                  <a:rPr lang="en-US" sz="2400" dirty="0" err="1"/>
                  <a:t>multiplicativa</a:t>
                </a:r>
                <a:r>
                  <a:rPr lang="en-US" sz="2400" dirty="0"/>
                  <a:t> y una </a:t>
                </a:r>
                <a14:m>
                  <m:oMath xmlns:m="http://schemas.openxmlformats.org/officeDocument/2006/math">
                    <m:r>
                      <a:rPr lang="es-CR" sz="2400" i="1">
                        <a:latin typeface="Cambria Math" panose="02040503050406030204" pitchFamily="18" charset="0"/>
                      </a:rPr>
                      <m:t>𝜆</m:t>
                    </m:r>
                    <m:r>
                      <a:rPr lang="es-CR" sz="2400" i="1">
                        <a:latin typeface="Cambria Math" panose="02040503050406030204" pitchFamily="18" charset="0"/>
                      </a:rPr>
                      <m:t>=1</m:t>
                    </m:r>
                  </m:oMath>
                </a14:m>
                <a:r>
                  <a:rPr lang="en-US" sz="2400" dirty="0"/>
                  <a:t> </a:t>
                </a:r>
                <a:r>
                  <a:rPr lang="en-US" sz="2400" dirty="0" err="1"/>
                  <a:t>descomposición</a:t>
                </a:r>
                <a:r>
                  <a:rPr lang="en-US" sz="2400" dirty="0"/>
                  <a:t> </a:t>
                </a:r>
                <a:r>
                  <a:rPr lang="en-US" sz="2400" dirty="0" err="1"/>
                  <a:t>aditiva</a:t>
                </a:r>
                <a:r>
                  <a:rPr lang="en-US" sz="2400" dirty="0"/>
                  <a:t>. </a:t>
                </a:r>
              </a:p>
              <a:p>
                <a:pPr algn="just"/>
                <a:endParaRPr lang="es-CR" dirty="0"/>
              </a:p>
              <a:p>
                <a:pPr algn="just"/>
                <a:r>
                  <a:rPr lang="es-CR" sz="2400" dirty="0"/>
                  <a:t>En contra oposición, el STL recibe muchas más opciones que los otros. Ver el siguiente enlace: </a:t>
                </a:r>
              </a:p>
              <a:p>
                <a:pPr algn="just"/>
                <a:endParaRPr lang="es-CR" sz="2400" dirty="0"/>
              </a:p>
              <a:p>
                <a:pPr marL="0" indent="0" algn="just">
                  <a:buNone/>
                </a:pPr>
                <a:r>
                  <a:rPr lang="es-CR" sz="2200" dirty="0"/>
                  <a:t>https://www.rdocumentation.org/packages/stats/versions/3.5.1/topics/stl</a:t>
                </a:r>
              </a:p>
            </p:txBody>
          </p:sp>
        </mc:Choice>
        <mc:Fallback xmlns="">
          <p:sp>
            <p:nvSpPr>
              <p:cNvPr id="5" name="Content Placeholder 2">
                <a:extLst>
                  <a:ext uri="{FF2B5EF4-FFF2-40B4-BE49-F238E27FC236}">
                    <a16:creationId xmlns:a16="http://schemas.microsoft.com/office/drawing/2014/main" id="{5903369A-441B-428E-92FC-1153CD59428F}"/>
                  </a:ext>
                </a:extLst>
              </p:cNvPr>
              <p:cNvSpPr>
                <a:spLocks noGrp="1" noRot="1" noChangeAspect="1" noMove="1" noResize="1" noEditPoints="1" noAdjustHandles="1" noChangeArrowheads="1" noChangeShapeType="1" noTextEdit="1"/>
              </p:cNvSpPr>
              <p:nvPr>
                <p:ph idx="1"/>
              </p:nvPr>
            </p:nvSpPr>
            <p:spPr>
              <a:xfrm>
                <a:off x="107504" y="866736"/>
                <a:ext cx="8928992" cy="5958859"/>
              </a:xfrm>
              <a:blipFill>
                <a:blip r:embed="rId2"/>
                <a:stretch>
                  <a:fillRect l="-956" t="-1431" r="-1093" b="-1022"/>
                </a:stretch>
              </a:blipFill>
            </p:spPr>
            <p:txBody>
              <a:bodyPr/>
              <a:lstStyle/>
              <a:p>
                <a:r>
                  <a:rPr lang="es-CR">
                    <a:noFill/>
                  </a:rPr>
                  <a:t> </a:t>
                </a:r>
              </a:p>
            </p:txBody>
          </p:sp>
        </mc:Fallback>
      </mc:AlternateContent>
      <p:sp>
        <p:nvSpPr>
          <p:cNvPr id="6" name="Título 1">
            <a:extLst>
              <a:ext uri="{FF2B5EF4-FFF2-40B4-BE49-F238E27FC236}">
                <a16:creationId xmlns:a16="http://schemas.microsoft.com/office/drawing/2014/main" xmlns="" id="{8971CB19-44EF-4DCA-94B3-074627A46338}"/>
              </a:ext>
            </a:extLst>
          </p:cNvPr>
          <p:cNvSpPr txBox="1">
            <a:spLocks/>
          </p:cNvSpPr>
          <p:nvPr/>
        </p:nvSpPr>
        <p:spPr>
          <a:xfrm>
            <a:off x="107504" y="32405"/>
            <a:ext cx="8928992" cy="78963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STL</a:t>
            </a:r>
          </a:p>
        </p:txBody>
      </p:sp>
    </p:spTree>
    <p:extLst>
      <p:ext uri="{BB962C8B-B14F-4D97-AF65-F5344CB8AC3E}">
        <p14:creationId xmlns:p14="http://schemas.microsoft.com/office/powerpoint/2010/main" val="263548914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E52382-D9D6-4C80-B1D7-8C91938E5775}"/>
              </a:ext>
            </a:extLst>
          </p:cNvPr>
          <p:cNvSpPr>
            <a:spLocks noGrp="1"/>
          </p:cNvSpPr>
          <p:nvPr>
            <p:ph idx="1"/>
          </p:nvPr>
        </p:nvSpPr>
        <p:spPr>
          <a:xfrm>
            <a:off x="323528" y="980728"/>
            <a:ext cx="8712968" cy="4525963"/>
          </a:xfrm>
        </p:spPr>
        <p:txBody>
          <a:bodyPr>
            <a:normAutofit/>
          </a:bodyPr>
          <a:lstStyle/>
          <a:p>
            <a:r>
              <a:rPr lang="es-CR" sz="2400" dirty="0"/>
              <a:t>Veamos el ejemplo del STL. Para esto utilizamos la función </a:t>
            </a:r>
            <a:r>
              <a:rPr lang="es-CR" sz="2400" dirty="0" err="1"/>
              <a:t>stl</a:t>
            </a:r>
            <a:r>
              <a:rPr lang="es-CR" sz="2400" dirty="0"/>
              <a:t>()</a:t>
            </a:r>
            <a:endParaRPr lang="en-US" sz="2400" dirty="0"/>
          </a:p>
        </p:txBody>
      </p:sp>
      <p:sp>
        <p:nvSpPr>
          <p:cNvPr id="4" name="Título 1">
            <a:extLst>
              <a:ext uri="{FF2B5EF4-FFF2-40B4-BE49-F238E27FC236}">
                <a16:creationId xmlns:a16="http://schemas.microsoft.com/office/drawing/2014/main" xmlns="" id="{7D2CFC84-8576-48E9-B044-ABC8D9DD43D9}"/>
              </a:ext>
            </a:extLst>
          </p:cNvPr>
          <p:cNvSpPr txBox="1">
            <a:spLocks/>
          </p:cNvSpPr>
          <p:nvPr/>
        </p:nvSpPr>
        <p:spPr>
          <a:xfrm>
            <a:off x="107504" y="32405"/>
            <a:ext cx="8928992" cy="78963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STL</a:t>
            </a:r>
          </a:p>
        </p:txBody>
      </p:sp>
      <p:pic>
        <p:nvPicPr>
          <p:cNvPr id="5" name="Picture 4">
            <a:extLst>
              <a:ext uri="{FF2B5EF4-FFF2-40B4-BE49-F238E27FC236}">
                <a16:creationId xmlns:a16="http://schemas.microsoft.com/office/drawing/2014/main" xmlns="" id="{C60EFE5C-923D-4526-970C-343B3E1389BD}"/>
              </a:ext>
            </a:extLst>
          </p:cNvPr>
          <p:cNvPicPr>
            <a:picLocks noChangeAspect="1"/>
          </p:cNvPicPr>
          <p:nvPr/>
        </p:nvPicPr>
        <p:blipFill>
          <a:blip r:embed="rId2"/>
          <a:stretch>
            <a:fillRect/>
          </a:stretch>
        </p:blipFill>
        <p:spPr>
          <a:xfrm>
            <a:off x="593812" y="1664920"/>
            <a:ext cx="8172400" cy="5148456"/>
          </a:xfrm>
          <a:prstGeom prst="rect">
            <a:avLst/>
          </a:prstGeom>
        </p:spPr>
      </p:pic>
    </p:spTree>
    <p:extLst>
      <p:ext uri="{BB962C8B-B14F-4D97-AF65-F5344CB8AC3E}">
        <p14:creationId xmlns:p14="http://schemas.microsoft.com/office/powerpoint/2010/main" val="3456932733"/>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F8E5BAE-F959-476F-BF8D-14A62052E7BF}"/>
              </a:ext>
            </a:extLst>
          </p:cNvPr>
          <p:cNvSpPr>
            <a:spLocks noGrp="1"/>
          </p:cNvSpPr>
          <p:nvPr>
            <p:ph idx="1"/>
          </p:nvPr>
        </p:nvSpPr>
        <p:spPr>
          <a:xfrm>
            <a:off x="107504" y="980728"/>
            <a:ext cx="8928992" cy="5760640"/>
          </a:xfrm>
        </p:spPr>
        <p:txBody>
          <a:bodyPr>
            <a:normAutofit lnSpcReduction="10000"/>
          </a:bodyPr>
          <a:lstStyle/>
          <a:p>
            <a:r>
              <a:rPr lang="es-ES" sz="2400" dirty="0"/>
              <a:t>Los dos parámetros principales que se deben elegir al usar STL son la ventana de ciclo de tendencia (</a:t>
            </a:r>
            <a:r>
              <a:rPr lang="es-ES" sz="2400" dirty="0" err="1"/>
              <a:t>t.window</a:t>
            </a:r>
            <a:r>
              <a:rPr lang="es-ES" sz="2400" dirty="0"/>
              <a:t>) y la ventana de temporada (</a:t>
            </a:r>
            <a:r>
              <a:rPr lang="es-ES" sz="2400" dirty="0" err="1"/>
              <a:t>s.window</a:t>
            </a:r>
            <a:r>
              <a:rPr lang="es-ES" sz="2400" dirty="0"/>
              <a:t>). Estos controlan qué tan rápido pueden cambiar los componentes de ciclo de tendencia y de temporada. Los valores más pequeños permiten cambios más rápidos.</a:t>
            </a:r>
          </a:p>
          <a:p>
            <a:endParaRPr lang="es-ES" sz="2400" dirty="0"/>
          </a:p>
          <a:p>
            <a:r>
              <a:rPr lang="es-ES" sz="2400" dirty="0"/>
              <a:t>La función </a:t>
            </a:r>
            <a:r>
              <a:rPr lang="es-ES" sz="2400" dirty="0" err="1"/>
              <a:t>mstl</a:t>
            </a:r>
            <a:r>
              <a:rPr lang="es-ES" sz="2400" dirty="0"/>
              <a:t> () proporciona una conveniente descomposición automática de STL usando </a:t>
            </a:r>
            <a:r>
              <a:rPr lang="es-ES" sz="2400" dirty="0" err="1"/>
              <a:t>s.window</a:t>
            </a:r>
            <a:r>
              <a:rPr lang="es-ES" sz="2400" dirty="0"/>
              <a:t> = 13, y </a:t>
            </a:r>
            <a:r>
              <a:rPr lang="es-ES" sz="2400" dirty="0" err="1"/>
              <a:t>t.window</a:t>
            </a:r>
            <a:r>
              <a:rPr lang="es-ES" sz="2400" dirty="0"/>
              <a:t> también se selecciona automáticamente.</a:t>
            </a:r>
          </a:p>
          <a:p>
            <a:endParaRPr lang="es-ES" sz="2400" dirty="0"/>
          </a:p>
          <a:p>
            <a:r>
              <a:rPr lang="es-ES" sz="2400" dirty="0"/>
              <a:t>Como con los otros métodos de descomposición, se pueden utilizar las funciones </a:t>
            </a:r>
            <a:r>
              <a:rPr lang="es-ES" sz="2400" dirty="0" err="1"/>
              <a:t>seasonl</a:t>
            </a:r>
            <a:r>
              <a:rPr lang="es-ES" sz="2400" dirty="0"/>
              <a:t> () para el componente estacional, </a:t>
            </a:r>
            <a:r>
              <a:rPr lang="es-ES" sz="2400" dirty="0" err="1"/>
              <a:t>trendcycle</a:t>
            </a:r>
            <a:r>
              <a:rPr lang="es-ES" sz="2400" dirty="0"/>
              <a:t>() para el componente tendencia-ciclo y la función </a:t>
            </a:r>
            <a:r>
              <a:rPr lang="es-ES" sz="2400" dirty="0" err="1"/>
              <a:t>remainder</a:t>
            </a:r>
            <a:r>
              <a:rPr lang="es-ES" sz="2400" dirty="0"/>
              <a:t> () para el resto del componente. La función </a:t>
            </a:r>
            <a:r>
              <a:rPr lang="es-ES" sz="2400" dirty="0" err="1"/>
              <a:t>seasadj</a:t>
            </a:r>
            <a:r>
              <a:rPr lang="es-ES" sz="2400" dirty="0"/>
              <a:t> () se puede usar para calcular un tipo de  ajuste estacionalmente.</a:t>
            </a:r>
            <a:endParaRPr lang="en-US" sz="2400" dirty="0"/>
          </a:p>
        </p:txBody>
      </p:sp>
      <p:sp>
        <p:nvSpPr>
          <p:cNvPr id="4" name="Título 1">
            <a:extLst>
              <a:ext uri="{FF2B5EF4-FFF2-40B4-BE49-F238E27FC236}">
                <a16:creationId xmlns:a16="http://schemas.microsoft.com/office/drawing/2014/main" xmlns="" id="{30914EE3-FB1B-446A-B834-5D35CFEB869E}"/>
              </a:ext>
            </a:extLst>
          </p:cNvPr>
          <p:cNvSpPr txBox="1">
            <a:spLocks/>
          </p:cNvSpPr>
          <p:nvPr/>
        </p:nvSpPr>
        <p:spPr>
          <a:xfrm>
            <a:off x="107504" y="32405"/>
            <a:ext cx="8928992" cy="78963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STL</a:t>
            </a:r>
          </a:p>
        </p:txBody>
      </p:sp>
    </p:spTree>
    <p:extLst>
      <p:ext uri="{BB962C8B-B14F-4D97-AF65-F5344CB8AC3E}">
        <p14:creationId xmlns:p14="http://schemas.microsoft.com/office/powerpoint/2010/main" val="3024193653"/>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7" name="Elipse 6"/>
          <p:cNvSpPr/>
          <p:nvPr/>
        </p:nvSpPr>
        <p:spPr>
          <a:xfrm>
            <a:off x="458405" y="1268760"/>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13" name="Rectángulo redondeado 12"/>
          <p:cNvSpPr/>
          <p:nvPr/>
        </p:nvSpPr>
        <p:spPr>
          <a:xfrm>
            <a:off x="1790553" y="126876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1" name="Rounded Rectangle 8">
            <a:extLst>
              <a:ext uri="{FF2B5EF4-FFF2-40B4-BE49-F238E27FC236}">
                <a16:creationId xmlns:a16="http://schemas.microsoft.com/office/drawing/2014/main" xmlns="" id="{D460ACC9-5326-42CE-8B3B-4649943EA878}"/>
              </a:ext>
            </a:extLst>
          </p:cNvPr>
          <p:cNvSpPr/>
          <p:nvPr/>
        </p:nvSpPr>
        <p:spPr>
          <a:xfrm>
            <a:off x="4788024" y="2420888"/>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Clásico</a:t>
            </a:r>
            <a:endParaRPr lang="en-US" dirty="0"/>
          </a:p>
        </p:txBody>
      </p:sp>
      <p:sp>
        <p:nvSpPr>
          <p:cNvPr id="14" name="Rounded Rectangle 8">
            <a:extLst>
              <a:ext uri="{FF2B5EF4-FFF2-40B4-BE49-F238E27FC236}">
                <a16:creationId xmlns:a16="http://schemas.microsoft.com/office/drawing/2014/main" xmlns="" id="{4D2380B8-F0BD-4D55-8E52-0D8A81C876B8}"/>
              </a:ext>
            </a:extLst>
          </p:cNvPr>
          <p:cNvSpPr/>
          <p:nvPr/>
        </p:nvSpPr>
        <p:spPr>
          <a:xfrm>
            <a:off x="4788024" y="3284984"/>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X-11</a:t>
            </a:r>
            <a:endParaRPr lang="en-US" dirty="0"/>
          </a:p>
        </p:txBody>
      </p:sp>
      <p:sp>
        <p:nvSpPr>
          <p:cNvPr id="16" name="Rounded Rectangle 8">
            <a:extLst>
              <a:ext uri="{FF2B5EF4-FFF2-40B4-BE49-F238E27FC236}">
                <a16:creationId xmlns:a16="http://schemas.microsoft.com/office/drawing/2014/main" xmlns="" id="{4BC3E7AC-9FEE-4015-AF67-349F83625F25}"/>
              </a:ext>
            </a:extLst>
          </p:cNvPr>
          <p:cNvSpPr/>
          <p:nvPr/>
        </p:nvSpPr>
        <p:spPr>
          <a:xfrm>
            <a:off x="4788024" y="4149080"/>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SEATS</a:t>
            </a:r>
            <a:endParaRPr lang="en-US" dirty="0"/>
          </a:p>
        </p:txBody>
      </p:sp>
      <p:sp>
        <p:nvSpPr>
          <p:cNvPr id="17" name="Rounded Rectangle 8">
            <a:extLst>
              <a:ext uri="{FF2B5EF4-FFF2-40B4-BE49-F238E27FC236}">
                <a16:creationId xmlns:a16="http://schemas.microsoft.com/office/drawing/2014/main" xmlns="" id="{F46AF749-03F7-413F-8BC6-7F534DF3882A}"/>
              </a:ext>
            </a:extLst>
          </p:cNvPr>
          <p:cNvSpPr/>
          <p:nvPr/>
        </p:nvSpPr>
        <p:spPr>
          <a:xfrm>
            <a:off x="4788024" y="5013176"/>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STL</a:t>
            </a:r>
            <a:endParaRPr lang="en-US" dirty="0"/>
          </a:p>
        </p:txBody>
      </p:sp>
      <p:sp>
        <p:nvSpPr>
          <p:cNvPr id="18" name="Rounded Rectangle 8">
            <a:extLst>
              <a:ext uri="{FF2B5EF4-FFF2-40B4-BE49-F238E27FC236}">
                <a16:creationId xmlns:a16="http://schemas.microsoft.com/office/drawing/2014/main" xmlns="" id="{DF0B57BB-F83B-4B38-A523-C14CFB2B8E9E}"/>
              </a:ext>
            </a:extLst>
          </p:cNvPr>
          <p:cNvSpPr/>
          <p:nvPr/>
        </p:nvSpPr>
        <p:spPr>
          <a:xfrm>
            <a:off x="4788024" y="587727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Pronóstico</a:t>
            </a:r>
            <a:endParaRPr lang="en-US" dirty="0"/>
          </a:p>
        </p:txBody>
      </p:sp>
      <p:sp>
        <p:nvSpPr>
          <p:cNvPr id="19" name="Rounded Rectangle 8">
            <a:extLst>
              <a:ext uri="{FF2B5EF4-FFF2-40B4-BE49-F238E27FC236}">
                <a16:creationId xmlns:a16="http://schemas.microsoft.com/office/drawing/2014/main" xmlns="" id="{04186AD8-D692-496A-801F-F53529247D75}"/>
              </a:ext>
            </a:extLst>
          </p:cNvPr>
          <p:cNvSpPr/>
          <p:nvPr/>
        </p:nvSpPr>
        <p:spPr>
          <a:xfrm>
            <a:off x="4788024" y="1556792"/>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a:t>
            </a:r>
            <a:endParaRPr lang="en-US" dirty="0"/>
          </a:p>
        </p:txBody>
      </p:sp>
    </p:spTree>
    <p:extLst>
      <p:ext uri="{BB962C8B-B14F-4D97-AF65-F5344CB8AC3E}">
        <p14:creationId xmlns:p14="http://schemas.microsoft.com/office/powerpoint/2010/main" val="3731677398"/>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989CE7E-70DE-47A8-8A16-C98040F98B41}"/>
              </a:ext>
            </a:extLst>
          </p:cNvPr>
          <p:cNvSpPr>
            <a:spLocks noGrp="1"/>
          </p:cNvSpPr>
          <p:nvPr>
            <p:ph idx="1"/>
          </p:nvPr>
        </p:nvSpPr>
        <p:spPr>
          <a:xfrm>
            <a:off x="179512" y="1181385"/>
            <a:ext cx="8856984" cy="2046958"/>
          </a:xfrm>
        </p:spPr>
        <p:txBody>
          <a:bodyPr>
            <a:normAutofit/>
          </a:bodyPr>
          <a:lstStyle/>
          <a:p>
            <a:r>
              <a:rPr lang="es-CR" sz="2400" dirty="0"/>
              <a:t>¿Podemos pronosticar con los métodos de descomposición?</a:t>
            </a:r>
          </a:p>
          <a:p>
            <a:endParaRPr lang="es-CR" sz="2400" dirty="0"/>
          </a:p>
          <a:p>
            <a:r>
              <a:rPr lang="es-CR" sz="2400" dirty="0"/>
              <a:t>Aunque el interés NO lo es, se podría…</a:t>
            </a:r>
            <a:endParaRPr lang="en-US" sz="2400" dirty="0"/>
          </a:p>
        </p:txBody>
      </p:sp>
      <p:sp>
        <p:nvSpPr>
          <p:cNvPr id="4" name="Título 1">
            <a:extLst>
              <a:ext uri="{FF2B5EF4-FFF2-40B4-BE49-F238E27FC236}">
                <a16:creationId xmlns:a16="http://schemas.microsoft.com/office/drawing/2014/main" xmlns="" id="{D32397CF-C7DD-4E77-B0B6-222E97066A16}"/>
              </a:ext>
            </a:extLst>
          </p:cNvPr>
          <p:cNvSpPr txBox="1">
            <a:spLocks/>
          </p:cNvSpPr>
          <p:nvPr/>
        </p:nvSpPr>
        <p:spPr>
          <a:xfrm>
            <a:off x="0" y="32405"/>
            <a:ext cx="9144000" cy="789638"/>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pronóstico</a:t>
            </a:r>
          </a:p>
        </p:txBody>
      </p:sp>
      <p:pic>
        <p:nvPicPr>
          <p:cNvPr id="2052" name="Picture 4" descr="Resultado de imagen para question">
            <a:extLst>
              <a:ext uri="{FF2B5EF4-FFF2-40B4-BE49-F238E27FC236}">
                <a16:creationId xmlns:a16="http://schemas.microsoft.com/office/drawing/2014/main" xmlns="" id="{81722205-0356-434B-93FE-CFCCB6BB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0" y="3587685"/>
            <a:ext cx="7560840" cy="2961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44184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F25669BA-8F66-4108-A98B-5A0A4C715E7E}"/>
                  </a:ext>
                </a:extLst>
              </p:cNvPr>
              <p:cNvSpPr>
                <a:spLocks noGrp="1"/>
              </p:cNvSpPr>
              <p:nvPr>
                <p:ph idx="1"/>
              </p:nvPr>
            </p:nvSpPr>
            <p:spPr>
              <a:xfrm>
                <a:off x="72008" y="980728"/>
                <a:ext cx="7164288" cy="5844867"/>
              </a:xfrm>
            </p:spPr>
            <p:txBody>
              <a:bodyPr>
                <a:normAutofit/>
              </a:bodyPr>
              <a:lstStyle/>
              <a:p>
                <a:pPr algn="just"/>
                <a:r>
                  <a:rPr lang="es-CR" sz="2000" dirty="0"/>
                  <a:t>Se debe elegir uno de los tantos componentes de la serie: </a:t>
                </a:r>
                <a:r>
                  <a:rPr lang="es-ES" sz="2000" dirty="0" err="1"/>
                  <a:t>seasonl</a:t>
                </a:r>
                <a:r>
                  <a:rPr lang="es-ES" sz="2000" dirty="0"/>
                  <a:t> (), </a:t>
                </a:r>
                <a:r>
                  <a:rPr lang="es-ES" sz="2000" dirty="0" err="1"/>
                  <a:t>trendcycle</a:t>
                </a:r>
                <a:r>
                  <a:rPr lang="es-ES" sz="2000" dirty="0"/>
                  <a:t>(), </a:t>
                </a:r>
                <a:r>
                  <a:rPr lang="es-ES" sz="2000" dirty="0" err="1"/>
                  <a:t>remainder</a:t>
                </a:r>
                <a:r>
                  <a:rPr lang="es-ES" sz="2000" dirty="0"/>
                  <a:t>() o </a:t>
                </a:r>
                <a:r>
                  <a:rPr lang="es-ES" sz="2000" dirty="0" err="1"/>
                  <a:t>seasadj</a:t>
                </a:r>
                <a:r>
                  <a:rPr lang="es-ES" sz="2000" dirty="0"/>
                  <a:t> (); luego determinar un método de pronóstico. Tomemos el método de </a:t>
                </a:r>
                <a:r>
                  <a:rPr lang="en-US" sz="2000" dirty="0"/>
                  <a:t>Naïve</a:t>
                </a:r>
                <a:r>
                  <a:rPr lang="es-ES" sz="2000" dirty="0"/>
                  <a:t>.</a:t>
                </a:r>
              </a:p>
              <a:p>
                <a:pPr algn="just"/>
                <a:endParaRPr lang="es-CR" sz="2000" dirty="0"/>
              </a:p>
              <a:p>
                <a:pPr algn="just"/>
                <a:r>
                  <a:rPr lang="es-CR" sz="2000" dirty="0"/>
                  <a:t>Los pronósticos del método NAIVE responden a “solo el ayer importa”… Las siguientes son las modalidades: </a:t>
                </a:r>
              </a:p>
              <a:p>
                <a:pPr algn="just"/>
                <a:endParaRPr lang="es-CR" sz="2000" dirty="0"/>
              </a:p>
              <a:p>
                <a:pPr marL="457200" indent="-457200" algn="just">
                  <a:buFont typeface="+mj-lt"/>
                  <a:buAutoNum type="arabicPeriod"/>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s-CR" sz="2000" i="1">
                                <a:latin typeface="Cambria Math" panose="02040503050406030204" pitchFamily="18" charset="0"/>
                              </a:rPr>
                              <m:t>𝑌</m:t>
                            </m:r>
                          </m:e>
                        </m:acc>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n-US"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sub>
                    </m:sSub>
                  </m:oMath>
                </a14:m>
                <a:r>
                  <a:rPr lang="en-US" sz="2000" dirty="0"/>
                  <a:t>                                       </a:t>
                </a:r>
                <a:r>
                  <a:rPr lang="en-US" sz="2000" dirty="0" err="1"/>
                  <a:t>Modelo</a:t>
                </a:r>
                <a:r>
                  <a:rPr lang="en-US" sz="2000" dirty="0"/>
                  <a:t> Naïve simple </a:t>
                </a:r>
              </a:p>
              <a:p>
                <a:pPr marL="457200" indent="-457200" algn="just">
                  <a:buFont typeface="+mj-lt"/>
                  <a:buAutoNum type="arabicPeriod"/>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s-CR" sz="2000" i="1">
                                <a:latin typeface="Cambria Math" panose="02040503050406030204" pitchFamily="18" charset="0"/>
                              </a:rPr>
                              <m:t>𝑌</m:t>
                            </m:r>
                          </m:e>
                        </m:acc>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n-US"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n-US" sz="2000" i="1">
                            <a:latin typeface="Cambria Math"/>
                          </a:rPr>
                        </m:ctrlPr>
                      </m:sSubPr>
                      <m:e>
                        <m:r>
                          <a:rPr lang="es-CR" sz="2000" b="0" i="1" smtClean="0">
                            <a:latin typeface="Cambria Math" panose="02040503050406030204" pitchFamily="18" charset="0"/>
                          </a:rPr>
                          <m:t>𝑦</m:t>
                        </m:r>
                      </m:e>
                      <m:sub>
                        <m:r>
                          <a:rPr lang="es-CR" sz="2000" i="1">
                            <a:latin typeface="Cambria Math" panose="02040503050406030204" pitchFamily="18" charset="0"/>
                          </a:rPr>
                          <m:t>𝑡</m:t>
                        </m:r>
                      </m:sub>
                    </m:sSub>
                    <m:r>
                      <a:rPr lang="es-CR" sz="2000" i="1">
                        <a:latin typeface="Cambria Math" panose="02040503050406030204" pitchFamily="18" charset="0"/>
                      </a:rPr>
                      <m:t>−</m:t>
                    </m:r>
                    <m:sSub>
                      <m:sSubPr>
                        <m:ctrlPr>
                          <a:rPr lang="en-US" sz="2000" i="1">
                            <a:latin typeface="Cambria Math"/>
                          </a:rPr>
                        </m:ctrlPr>
                      </m:sSubPr>
                      <m:e>
                        <m:r>
                          <a:rPr lang="es-CR" sz="2000" i="1" smtClean="0">
                            <a:latin typeface="Cambria Math" panose="02040503050406030204" pitchFamily="18" charset="0"/>
                          </a:rPr>
                          <m:t>𝑌</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oMath>
                </a14:m>
                <a:r>
                  <a:rPr lang="en-US" sz="2000" dirty="0"/>
                  <a:t>             Modelo Naïve </a:t>
                </a:r>
                <a:r>
                  <a:rPr lang="en-US" sz="2000" dirty="0" err="1"/>
                  <a:t>tendencia</a:t>
                </a:r>
                <a:r>
                  <a:rPr lang="en-US" sz="2000" dirty="0"/>
                  <a:t> </a:t>
                </a:r>
              </a:p>
              <a:p>
                <a:pPr marL="457200" indent="-457200" algn="just">
                  <a:buFont typeface="+mj-lt"/>
                  <a:buAutoNum type="arabicPeriod"/>
                </a:pP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s-CR" sz="2000" i="1">
                                <a:latin typeface="Cambria Math" panose="02040503050406030204" pitchFamily="18" charset="0"/>
                              </a:rPr>
                              <m:t>𝑌</m:t>
                            </m:r>
                          </m:e>
                        </m:acc>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sSub>
                      <m:sSubPr>
                        <m:ctrlPr>
                          <a:rPr lang="en-US" sz="2000" i="1">
                            <a:latin typeface="Cambria Math"/>
                          </a:rPr>
                        </m:ctrlPr>
                      </m:sSubPr>
                      <m:e>
                        <m:r>
                          <a:rPr lang="es-CR" sz="2000" i="1">
                            <a:latin typeface="Cambria Math" panose="02040503050406030204" pitchFamily="18" charset="0"/>
                          </a:rPr>
                          <m:t>𝑌</m:t>
                        </m:r>
                      </m:e>
                      <m:sub>
                        <m:r>
                          <a:rPr lang="es-CR" sz="2000" i="1">
                            <a:latin typeface="Cambria Math" panose="02040503050406030204" pitchFamily="18" charset="0"/>
                          </a:rPr>
                          <m:t>𝑡</m:t>
                        </m:r>
                        <m:r>
                          <a:rPr lang="es-CR" sz="2000" i="1">
                            <a:latin typeface="Cambria Math" panose="02040503050406030204" pitchFamily="18" charset="0"/>
                          </a:rPr>
                          <m:t>−</m:t>
                        </m:r>
                        <m:r>
                          <a:rPr lang="es-CR" sz="2000" b="0" i="1" smtClean="0">
                            <a:latin typeface="Cambria Math" panose="02040503050406030204" pitchFamily="18" charset="0"/>
                          </a:rPr>
                          <m:t>𝑠</m:t>
                        </m:r>
                      </m:sub>
                    </m:sSub>
                  </m:oMath>
                </a14:m>
                <a:r>
                  <a:rPr lang="en-US" sz="2000" dirty="0"/>
                  <a:t>                                  Modelo Naïve </a:t>
                </a:r>
                <a:r>
                  <a:rPr lang="en-US" sz="2000" dirty="0" err="1"/>
                  <a:t>estacional</a:t>
                </a:r>
                <a:endParaRPr lang="en-US" sz="2000" dirty="0"/>
              </a:p>
              <a:p>
                <a:pPr marL="0" indent="0" algn="just">
                  <a:buNone/>
                </a:pPr>
                <a:endParaRPr lang="es-CR" sz="2000" dirty="0"/>
              </a:p>
              <a:p>
                <a:pPr algn="just"/>
                <a:r>
                  <a:rPr lang="es-CR" sz="2000" dirty="0"/>
                  <a:t>El objetivo no es profundizar sobre este punto, pero es posible pronosticar la serie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𝑡</m:t>
                        </m:r>
                      </m:sub>
                    </m:sSub>
                  </m:oMath>
                </a14:m>
                <a:r>
                  <a:rPr lang="en-US" sz="2000" dirty="0"/>
                  <a:t> </a:t>
                </a:r>
                <a:r>
                  <a:rPr lang="en-US" sz="2000" dirty="0" err="1"/>
                  <a:t>mediante</a:t>
                </a:r>
                <a:r>
                  <a:rPr lang="en-US" sz="2000" dirty="0"/>
                  <a:t> los </a:t>
                </a:r>
                <a:r>
                  <a:rPr lang="en-US" sz="2000" dirty="0" err="1"/>
                  <a:t>técnicas</a:t>
                </a:r>
                <a:r>
                  <a:rPr lang="en-US" sz="2000" dirty="0"/>
                  <a:t> de </a:t>
                </a:r>
                <a:r>
                  <a:rPr lang="en-US" sz="2000" dirty="0" err="1"/>
                  <a:t>descomposición</a:t>
                </a:r>
                <a:r>
                  <a:rPr lang="en-US" sz="2000" dirty="0"/>
                  <a:t> </a:t>
                </a:r>
                <a:r>
                  <a:rPr lang="en-US" sz="2000" dirty="0" err="1"/>
                  <a:t>asociado</a:t>
                </a:r>
                <a:r>
                  <a:rPr lang="en-US" sz="2000" dirty="0"/>
                  <a:t> a un </a:t>
                </a:r>
                <a:r>
                  <a:rPr lang="en-US" sz="2000" dirty="0" err="1"/>
                  <a:t>cierto</a:t>
                </a:r>
                <a:r>
                  <a:rPr lang="en-US" sz="2000" dirty="0"/>
                  <a:t> </a:t>
                </a:r>
                <a:r>
                  <a:rPr lang="en-US" sz="2000" dirty="0" err="1"/>
                  <a:t>método</a:t>
                </a:r>
                <a:r>
                  <a:rPr lang="en-US" sz="2000" dirty="0"/>
                  <a:t>.</a:t>
                </a:r>
              </a:p>
            </p:txBody>
          </p:sp>
        </mc:Choice>
        <mc:Fallback xmlns="">
          <p:sp>
            <p:nvSpPr>
              <p:cNvPr id="3" name="Content Placeholder 2">
                <a:extLst>
                  <a:ext uri="{FF2B5EF4-FFF2-40B4-BE49-F238E27FC236}">
                    <a16:creationId xmlns:a16="http://schemas.microsoft.com/office/drawing/2014/main" id="{F25669BA-8F66-4108-A98B-5A0A4C715E7E}"/>
                  </a:ext>
                </a:extLst>
              </p:cNvPr>
              <p:cNvSpPr>
                <a:spLocks noGrp="1" noRot="1" noChangeAspect="1" noMove="1" noResize="1" noEditPoints="1" noAdjustHandles="1" noChangeArrowheads="1" noChangeShapeType="1" noTextEdit="1"/>
              </p:cNvSpPr>
              <p:nvPr>
                <p:ph idx="1"/>
              </p:nvPr>
            </p:nvSpPr>
            <p:spPr>
              <a:xfrm>
                <a:off x="72008" y="980728"/>
                <a:ext cx="7164288" cy="5844867"/>
              </a:xfrm>
              <a:blipFill>
                <a:blip r:embed="rId2"/>
                <a:stretch>
                  <a:fillRect l="-851" t="-626" r="-851"/>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A6CE2DD5-3EAE-4469-8EC4-9FE639C84604}"/>
              </a:ext>
            </a:extLst>
          </p:cNvPr>
          <p:cNvSpPr txBox="1">
            <a:spLocks/>
          </p:cNvSpPr>
          <p:nvPr/>
        </p:nvSpPr>
        <p:spPr>
          <a:xfrm>
            <a:off x="0" y="32405"/>
            <a:ext cx="9144000" cy="789638"/>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pronóstico</a:t>
            </a:r>
          </a:p>
        </p:txBody>
      </p:sp>
      <p:pic>
        <p:nvPicPr>
          <p:cNvPr id="1026"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1628800"/>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749" y="4149080"/>
            <a:ext cx="1495053" cy="149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43510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39DBF0E-71CC-4C69-BB34-762C0B5F2A90}"/>
              </a:ext>
            </a:extLst>
          </p:cNvPr>
          <p:cNvSpPr>
            <a:spLocks noGrp="1"/>
          </p:cNvSpPr>
          <p:nvPr>
            <p:ph idx="1"/>
          </p:nvPr>
        </p:nvSpPr>
        <p:spPr>
          <a:xfrm>
            <a:off x="107504" y="1166018"/>
            <a:ext cx="8856984" cy="4525963"/>
          </a:xfrm>
        </p:spPr>
        <p:txBody>
          <a:bodyPr>
            <a:normAutofit/>
          </a:bodyPr>
          <a:lstStyle/>
          <a:p>
            <a:pPr algn="just"/>
            <a:r>
              <a:rPr lang="es-CR" sz="2400" dirty="0"/>
              <a:t>Presentamos un pronóstico de los datos a partir de una descomposición, aplicando el método de </a:t>
            </a:r>
            <a:r>
              <a:rPr lang="en-US" sz="2400" dirty="0"/>
              <a:t>Naïve. </a:t>
            </a:r>
          </a:p>
        </p:txBody>
      </p:sp>
      <p:sp>
        <p:nvSpPr>
          <p:cNvPr id="4" name="Título 1">
            <a:extLst>
              <a:ext uri="{FF2B5EF4-FFF2-40B4-BE49-F238E27FC236}">
                <a16:creationId xmlns:a16="http://schemas.microsoft.com/office/drawing/2014/main" xmlns="" id="{9FBD2C31-9DAE-4180-886B-62D4113CF949}"/>
              </a:ext>
            </a:extLst>
          </p:cNvPr>
          <p:cNvSpPr txBox="1">
            <a:spLocks/>
          </p:cNvSpPr>
          <p:nvPr/>
        </p:nvSpPr>
        <p:spPr>
          <a:xfrm>
            <a:off x="0" y="32405"/>
            <a:ext cx="9144000" cy="789638"/>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pronóstico</a:t>
            </a:r>
          </a:p>
        </p:txBody>
      </p:sp>
      <p:pic>
        <p:nvPicPr>
          <p:cNvPr id="5" name="Picture 4">
            <a:extLst>
              <a:ext uri="{FF2B5EF4-FFF2-40B4-BE49-F238E27FC236}">
                <a16:creationId xmlns:a16="http://schemas.microsoft.com/office/drawing/2014/main" xmlns="" id="{3FA195CB-9274-49E9-9DC1-BE223D960A2D}"/>
              </a:ext>
            </a:extLst>
          </p:cNvPr>
          <p:cNvPicPr>
            <a:picLocks noChangeAspect="1"/>
          </p:cNvPicPr>
          <p:nvPr/>
        </p:nvPicPr>
        <p:blipFill>
          <a:blip r:embed="rId2"/>
          <a:stretch>
            <a:fillRect/>
          </a:stretch>
        </p:blipFill>
        <p:spPr>
          <a:xfrm>
            <a:off x="899592" y="2159638"/>
            <a:ext cx="7272808" cy="4581730"/>
          </a:xfrm>
          <a:prstGeom prst="rect">
            <a:avLst/>
          </a:prstGeom>
        </p:spPr>
      </p:pic>
    </p:spTree>
    <p:extLst>
      <p:ext uri="{BB962C8B-B14F-4D97-AF65-F5344CB8AC3E}">
        <p14:creationId xmlns:p14="http://schemas.microsoft.com/office/powerpoint/2010/main" val="342587813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449093F7-0D7C-47B2-AB50-D07A999DC2D2}"/>
              </a:ext>
            </a:extLst>
          </p:cNvPr>
          <p:cNvSpPr txBox="1">
            <a:spLocks/>
          </p:cNvSpPr>
          <p:nvPr/>
        </p:nvSpPr>
        <p:spPr>
          <a:xfrm>
            <a:off x="0" y="32405"/>
            <a:ext cx="9144000" cy="789638"/>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Métodos de descomposición: pronóstico</a:t>
            </a:r>
          </a:p>
        </p:txBody>
      </p:sp>
      <p:sp>
        <p:nvSpPr>
          <p:cNvPr id="5" name="Content Placeholder 2">
            <a:extLst>
              <a:ext uri="{FF2B5EF4-FFF2-40B4-BE49-F238E27FC236}">
                <a16:creationId xmlns:a16="http://schemas.microsoft.com/office/drawing/2014/main" xmlns="" id="{7C6A5318-62FF-47FA-8331-21CE852AD226}"/>
              </a:ext>
            </a:extLst>
          </p:cNvPr>
          <p:cNvSpPr>
            <a:spLocks noGrp="1"/>
          </p:cNvSpPr>
          <p:nvPr>
            <p:ph idx="1"/>
          </p:nvPr>
        </p:nvSpPr>
        <p:spPr>
          <a:xfrm>
            <a:off x="72008" y="1166017"/>
            <a:ext cx="9071992" cy="5659578"/>
          </a:xfrm>
        </p:spPr>
        <p:txBody>
          <a:bodyPr>
            <a:normAutofit/>
          </a:bodyPr>
          <a:lstStyle/>
          <a:p>
            <a:pPr marL="0" indent="0" algn="ctr">
              <a:buNone/>
            </a:pPr>
            <a:r>
              <a:rPr lang="es-CR" sz="2400" dirty="0"/>
              <a:t>¿Por qué podemos pronosticar tanto las medias móviles como los diferentes métodos de descomposición?</a:t>
            </a:r>
            <a:endParaRPr lang="en-US" sz="2400" dirty="0"/>
          </a:p>
        </p:txBody>
      </p:sp>
      <p:pic>
        <p:nvPicPr>
          <p:cNvPr id="3074" name="Picture 2" descr="Resultado de imagen para question">
            <a:extLst>
              <a:ext uri="{FF2B5EF4-FFF2-40B4-BE49-F238E27FC236}">
                <a16:creationId xmlns:a16="http://schemas.microsoft.com/office/drawing/2014/main" xmlns="" id="{D4703162-B629-4C8F-B187-E215D0E48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86" y="2348880"/>
            <a:ext cx="7452828" cy="422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8430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5" name="Rectángulo redondeado 4"/>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movilidad media ?</a:t>
            </a:r>
          </a:p>
        </p:txBody>
      </p:sp>
    </p:spTree>
    <p:extLst>
      <p:ext uri="{BB962C8B-B14F-4D97-AF65-F5344CB8AC3E}">
        <p14:creationId xmlns:p14="http://schemas.microsoft.com/office/powerpoint/2010/main" val="3459703290"/>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5" name="Elipse 4"/>
          <p:cNvSpPr/>
          <p:nvPr/>
        </p:nvSpPr>
        <p:spPr>
          <a:xfrm>
            <a:off x="611560" y="3501008"/>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6" name="Elipse 5"/>
          <p:cNvSpPr/>
          <p:nvPr/>
        </p:nvSpPr>
        <p:spPr>
          <a:xfrm>
            <a:off x="611560" y="551723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7" name="Elipse 6"/>
          <p:cNvSpPr/>
          <p:nvPr/>
        </p:nvSpPr>
        <p:spPr>
          <a:xfrm>
            <a:off x="4860032"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8" name="Elipse 7"/>
          <p:cNvSpPr/>
          <p:nvPr/>
        </p:nvSpPr>
        <p:spPr>
          <a:xfrm>
            <a:off x="4860032" y="3501008"/>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5</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movilidad media ?</a:t>
            </a:r>
          </a:p>
        </p:txBody>
      </p:sp>
      <p:sp>
        <p:nvSpPr>
          <p:cNvPr id="12" name="Rectángulo redondeado 11"/>
          <p:cNvSpPr/>
          <p:nvPr/>
        </p:nvSpPr>
        <p:spPr>
          <a:xfrm>
            <a:off x="1943708" y="548122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descomposición de una serie?</a:t>
            </a:r>
          </a:p>
        </p:txBody>
      </p:sp>
      <p:sp>
        <p:nvSpPr>
          <p:cNvPr id="13" name="Rectángulo redondeado 12"/>
          <p:cNvSpPr/>
          <p:nvPr/>
        </p:nvSpPr>
        <p:spPr>
          <a:xfrm>
            <a:off x="6192180" y="1484784"/>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5" name="Rectángulo redondeado 14"/>
          <p:cNvSpPr/>
          <p:nvPr/>
        </p:nvSpPr>
        <p:spPr>
          <a:xfrm>
            <a:off x="1943708" y="350100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Medias móviles</a:t>
            </a:r>
          </a:p>
        </p:txBody>
      </p:sp>
      <p:sp>
        <p:nvSpPr>
          <p:cNvPr id="18" name="Rectángulo redondeado 17"/>
          <p:cNvSpPr/>
          <p:nvPr/>
        </p:nvSpPr>
        <p:spPr>
          <a:xfrm>
            <a:off x="6192180" y="350100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Estimación por optimización numérica</a:t>
            </a:r>
          </a:p>
        </p:txBody>
      </p:sp>
    </p:spTree>
    <p:extLst>
      <p:ext uri="{BB962C8B-B14F-4D97-AF65-F5344CB8AC3E}">
        <p14:creationId xmlns:p14="http://schemas.microsoft.com/office/powerpoint/2010/main" val="1331371041"/>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96752"/>
            <a:ext cx="8229600" cy="4525963"/>
          </a:xfrm>
        </p:spPr>
        <p:txBody>
          <a:bodyPr>
            <a:normAutofit/>
          </a:bodyPr>
          <a:lstStyle/>
          <a:p>
            <a:pPr marL="0" indent="0" algn="ctr">
              <a:buNone/>
            </a:pPr>
            <a:r>
              <a:rPr lang="en-US" sz="2400" dirty="0"/>
              <a:t>¿</a:t>
            </a:r>
            <a:r>
              <a:rPr lang="en-US" sz="2400" dirty="0" err="1"/>
              <a:t>Qué</a:t>
            </a:r>
            <a:r>
              <a:rPr lang="en-US" sz="2400" dirty="0"/>
              <a:t> </a:t>
            </a:r>
            <a:r>
              <a:rPr lang="en-US" sz="2400" dirty="0" err="1"/>
              <a:t>es</a:t>
            </a:r>
            <a:r>
              <a:rPr lang="en-US" sz="2400" dirty="0"/>
              <a:t> </a:t>
            </a:r>
            <a:r>
              <a:rPr lang="en-US" sz="2400" dirty="0" err="1"/>
              <a:t>estimar</a:t>
            </a:r>
            <a:r>
              <a:rPr lang="en-US" sz="2400" dirty="0"/>
              <a:t> </a:t>
            </a:r>
            <a:r>
              <a:rPr lang="en-US" sz="2400" dirty="0" err="1"/>
              <a:t>por</a:t>
            </a:r>
            <a:r>
              <a:rPr lang="en-US" sz="2400" dirty="0"/>
              <a:t> </a:t>
            </a:r>
            <a:r>
              <a:rPr lang="en-US" sz="2400" dirty="0" err="1"/>
              <a:t>optimización</a:t>
            </a:r>
            <a:r>
              <a:rPr lang="en-US" sz="2400" dirty="0"/>
              <a:t> </a:t>
            </a:r>
            <a:r>
              <a:rPr lang="en-US" sz="2400" dirty="0" err="1"/>
              <a:t>numérica</a:t>
            </a:r>
            <a:r>
              <a:rPr lang="en-US" sz="2400" dirty="0"/>
              <a:t>?</a:t>
            </a:r>
          </a:p>
        </p:txBody>
      </p:sp>
      <p:sp>
        <p:nvSpPr>
          <p:cNvPr id="4" name="Título 1">
            <a:extLst>
              <a:ext uri="{FF2B5EF4-FFF2-40B4-BE49-F238E27FC236}">
                <a16:creationId xmlns:a16="http://schemas.microsoft.com/office/drawing/2014/main" xmlns="" id="{B3AA0B7A-7C38-4992-A8A5-EA0C01AFC1E9}"/>
              </a:ext>
            </a:extLst>
          </p:cNvPr>
          <p:cNvSpPr>
            <a:spLocks noGrp="1"/>
          </p:cNvSpPr>
          <p:nvPr>
            <p:ph type="title"/>
          </p:nvPr>
        </p:nvSpPr>
        <p:spPr>
          <a:xfrm>
            <a:off x="107504" y="44624"/>
            <a:ext cx="8928992" cy="936104"/>
          </a:xfrm>
        </p:spPr>
        <p:txBody>
          <a:bodyPr>
            <a:normAutofit/>
          </a:bodyPr>
          <a:lstStyle/>
          <a:p>
            <a:r>
              <a:rPr lang="es-CR" dirty="0"/>
              <a:t>Estimación por optimización numérica</a:t>
            </a:r>
          </a:p>
        </p:txBody>
      </p:sp>
      <p:pic>
        <p:nvPicPr>
          <p:cNvPr id="1026"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132856"/>
            <a:ext cx="7488832" cy="421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3092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F2AB0E4-325F-4E0F-8F16-8A0C2F719664}"/>
              </a:ext>
            </a:extLst>
          </p:cNvPr>
          <p:cNvSpPr>
            <a:spLocks noGrp="1"/>
          </p:cNvSpPr>
          <p:nvPr>
            <p:ph idx="1"/>
          </p:nvPr>
        </p:nvSpPr>
        <p:spPr>
          <a:xfrm>
            <a:off x="107504" y="980728"/>
            <a:ext cx="6669988" cy="5832648"/>
          </a:xfrm>
        </p:spPr>
        <p:txBody>
          <a:bodyPr>
            <a:normAutofit/>
          </a:bodyPr>
          <a:lstStyle/>
          <a:p>
            <a:pPr algn="just"/>
            <a:r>
              <a:rPr lang="en-US" sz="2400" dirty="0" err="1"/>
              <a:t>Muchos</a:t>
            </a:r>
            <a:r>
              <a:rPr lang="en-US" sz="2400" dirty="0"/>
              <a:t> </a:t>
            </a:r>
            <a:r>
              <a:rPr lang="en-US" sz="2400" dirty="0" err="1"/>
              <a:t>parámetros</a:t>
            </a:r>
            <a:r>
              <a:rPr lang="en-US" sz="2400" dirty="0"/>
              <a:t> se </a:t>
            </a:r>
            <a:r>
              <a:rPr lang="en-US" sz="2400" dirty="0" err="1"/>
              <a:t>deben</a:t>
            </a:r>
            <a:r>
              <a:rPr lang="en-US" sz="2400" dirty="0"/>
              <a:t> de </a:t>
            </a:r>
            <a:r>
              <a:rPr lang="en-US" sz="2400" dirty="0" err="1"/>
              <a:t>estimar</a:t>
            </a:r>
            <a:r>
              <a:rPr lang="en-US" sz="2400" dirty="0"/>
              <a:t> </a:t>
            </a:r>
            <a:r>
              <a:rPr lang="en-US" sz="2400" dirty="0" err="1"/>
              <a:t>por</a:t>
            </a:r>
            <a:r>
              <a:rPr lang="en-US" sz="2400" dirty="0"/>
              <a:t> </a:t>
            </a:r>
            <a:r>
              <a:rPr lang="en-US" sz="2400" dirty="0" err="1"/>
              <a:t>optimización</a:t>
            </a:r>
            <a:r>
              <a:rPr lang="en-US" sz="2400" dirty="0"/>
              <a:t> </a:t>
            </a:r>
            <a:r>
              <a:rPr lang="en-US" sz="2400" dirty="0" err="1"/>
              <a:t>numérica</a:t>
            </a:r>
            <a:r>
              <a:rPr lang="en-US" sz="2400" dirty="0"/>
              <a:t> </a:t>
            </a:r>
            <a:r>
              <a:rPr lang="en-US" sz="2400" dirty="0" err="1"/>
              <a:t>cuando</a:t>
            </a:r>
            <a:r>
              <a:rPr lang="en-US" sz="2400" dirty="0"/>
              <a:t>:</a:t>
            </a:r>
          </a:p>
          <a:p>
            <a:pPr algn="just"/>
            <a:endParaRPr lang="en-US" sz="2400" dirty="0"/>
          </a:p>
          <a:p>
            <a:pPr marL="457200" indent="-457200" algn="just">
              <a:buFont typeface="+mj-lt"/>
              <a:buAutoNum type="arabicPeriod"/>
            </a:pPr>
            <a:r>
              <a:rPr lang="en-US" sz="2400" dirty="0"/>
              <a:t>La </a:t>
            </a:r>
            <a:r>
              <a:rPr lang="en-US" sz="2400" dirty="0" err="1"/>
              <a:t>expresión</a:t>
            </a:r>
            <a:r>
              <a:rPr lang="en-US" sz="2400" dirty="0"/>
              <a:t> no </a:t>
            </a:r>
            <a:r>
              <a:rPr lang="en-US" sz="2400" dirty="0" err="1"/>
              <a:t>brinda</a:t>
            </a:r>
            <a:r>
              <a:rPr lang="en-US" sz="2400" dirty="0"/>
              <a:t> </a:t>
            </a:r>
            <a:r>
              <a:rPr lang="en-US" sz="2400" dirty="0" err="1"/>
              <a:t>una</a:t>
            </a:r>
            <a:r>
              <a:rPr lang="en-US" sz="2400" dirty="0"/>
              <a:t> </a:t>
            </a:r>
            <a:r>
              <a:rPr lang="en-US" sz="2400" dirty="0" err="1"/>
              <a:t>solución</a:t>
            </a:r>
            <a:r>
              <a:rPr lang="en-US" sz="2400" dirty="0"/>
              <a:t> </a:t>
            </a:r>
            <a:r>
              <a:rPr lang="en-US" sz="2400" dirty="0" err="1"/>
              <a:t>analítica</a:t>
            </a:r>
            <a:r>
              <a:rPr lang="en-US" sz="2400" dirty="0"/>
              <a:t>. (¿se </a:t>
            </a:r>
            <a:r>
              <a:rPr lang="en-US" sz="2400" dirty="0" err="1"/>
              <a:t>entiede</a:t>
            </a:r>
            <a:r>
              <a:rPr lang="en-US" sz="2400" dirty="0"/>
              <a:t> </a:t>
            </a:r>
            <a:r>
              <a:rPr lang="en-US" sz="2400" dirty="0" err="1"/>
              <a:t>esto</a:t>
            </a:r>
            <a:r>
              <a:rPr lang="en-US" sz="2400" dirty="0"/>
              <a:t>?)</a:t>
            </a:r>
          </a:p>
          <a:p>
            <a:pPr marL="457200" indent="-457200" algn="just">
              <a:buFont typeface="+mj-lt"/>
              <a:buAutoNum type="arabicPeriod"/>
            </a:pPr>
            <a:r>
              <a:rPr lang="en-US" sz="2400" dirty="0"/>
              <a:t>Se </a:t>
            </a:r>
            <a:r>
              <a:rPr lang="en-US" sz="2400" dirty="0" err="1"/>
              <a:t>necesita</a:t>
            </a:r>
            <a:r>
              <a:rPr lang="en-US" sz="2400" dirty="0"/>
              <a:t> </a:t>
            </a:r>
            <a:r>
              <a:rPr lang="en-US" sz="2400" dirty="0" err="1"/>
              <a:t>trabajar</a:t>
            </a:r>
            <a:r>
              <a:rPr lang="en-US" sz="2400" dirty="0"/>
              <a:t> con </a:t>
            </a:r>
            <a:r>
              <a:rPr lang="en-US" sz="2400" dirty="0" err="1"/>
              <a:t>centroides</a:t>
            </a:r>
            <a:r>
              <a:rPr lang="en-US" sz="2400" dirty="0"/>
              <a:t> y </a:t>
            </a:r>
            <a:r>
              <a:rPr lang="en-US" sz="2400" dirty="0" err="1"/>
              <a:t>sus</a:t>
            </a:r>
            <a:r>
              <a:rPr lang="en-US" sz="2400" dirty="0"/>
              <a:t> </a:t>
            </a:r>
            <a:r>
              <a:rPr lang="en-US" sz="2400" dirty="0" err="1"/>
              <a:t>afectaciones</a:t>
            </a:r>
            <a:r>
              <a:rPr lang="en-US" sz="2400" dirty="0"/>
              <a:t>.</a:t>
            </a:r>
          </a:p>
          <a:p>
            <a:pPr marL="457200" indent="-457200" algn="just">
              <a:buFont typeface="+mj-lt"/>
              <a:buAutoNum type="arabicPeriod"/>
            </a:pPr>
            <a:r>
              <a:rPr lang="en-US" sz="2400" dirty="0"/>
              <a:t>No se </a:t>
            </a:r>
            <a:r>
              <a:rPr lang="en-US" sz="2400" dirty="0" err="1"/>
              <a:t>posee</a:t>
            </a:r>
            <a:r>
              <a:rPr lang="en-US" sz="2400" dirty="0"/>
              <a:t> </a:t>
            </a:r>
            <a:r>
              <a:rPr lang="en-US" sz="2400" dirty="0" err="1"/>
              <a:t>una</a:t>
            </a:r>
            <a:r>
              <a:rPr lang="en-US" sz="2400" dirty="0"/>
              <a:t> </a:t>
            </a:r>
            <a:r>
              <a:rPr lang="en-US" sz="2400" dirty="0" err="1"/>
              <a:t>función</a:t>
            </a:r>
            <a:r>
              <a:rPr lang="en-US" sz="2400" dirty="0"/>
              <a:t> </a:t>
            </a:r>
            <a:r>
              <a:rPr lang="en-US" sz="2400" dirty="0" err="1"/>
              <a:t>cóncava</a:t>
            </a:r>
            <a:r>
              <a:rPr lang="en-US" sz="2400" dirty="0"/>
              <a:t> o </a:t>
            </a:r>
            <a:r>
              <a:rPr lang="en-US" sz="2400" dirty="0" err="1"/>
              <a:t>convexa</a:t>
            </a:r>
            <a:r>
              <a:rPr lang="en-US" sz="2400" dirty="0"/>
              <a:t> </a:t>
            </a:r>
            <a:r>
              <a:rPr lang="en-US" sz="2400" dirty="0" err="1"/>
              <a:t>en</a:t>
            </a:r>
            <a:r>
              <a:rPr lang="en-US" sz="2400" dirty="0"/>
              <a:t> la </a:t>
            </a:r>
            <a:r>
              <a:rPr lang="en-US" sz="2400" dirty="0" err="1"/>
              <a:t>búsqueda</a:t>
            </a:r>
            <a:r>
              <a:rPr lang="en-US" sz="2400" dirty="0"/>
              <a:t> del </a:t>
            </a:r>
            <a:r>
              <a:rPr lang="en-US" sz="2400" dirty="0" err="1"/>
              <a:t>máximo</a:t>
            </a:r>
            <a:r>
              <a:rPr lang="en-US" sz="2400" dirty="0"/>
              <a:t> o </a:t>
            </a:r>
            <a:r>
              <a:rPr lang="en-US" sz="2400" dirty="0" err="1"/>
              <a:t>mínimo</a:t>
            </a:r>
            <a:r>
              <a:rPr lang="en-US" sz="2400" dirty="0"/>
              <a:t>.</a:t>
            </a:r>
          </a:p>
          <a:p>
            <a:pPr marL="457200" indent="-457200" algn="just">
              <a:buFont typeface="+mj-lt"/>
              <a:buAutoNum type="arabicPeriod"/>
            </a:pPr>
            <a:r>
              <a:rPr lang="en-US" sz="2400" dirty="0" err="1"/>
              <a:t>Dificultad</a:t>
            </a:r>
            <a:r>
              <a:rPr lang="en-US" sz="2400" dirty="0"/>
              <a:t> </a:t>
            </a:r>
            <a:r>
              <a:rPr lang="en-US" sz="2400" dirty="0" err="1"/>
              <a:t>en</a:t>
            </a:r>
            <a:r>
              <a:rPr lang="en-US" sz="2400" dirty="0"/>
              <a:t> la </a:t>
            </a:r>
            <a:r>
              <a:rPr lang="en-US" sz="2400" dirty="0" err="1"/>
              <a:t>búsqueda</a:t>
            </a:r>
            <a:r>
              <a:rPr lang="en-US" sz="2400" dirty="0"/>
              <a:t> de la </a:t>
            </a:r>
            <a:r>
              <a:rPr lang="en-US" sz="2400" dirty="0" err="1"/>
              <a:t>solución</a:t>
            </a:r>
            <a:r>
              <a:rPr lang="en-US" sz="2400" dirty="0"/>
              <a:t> </a:t>
            </a:r>
            <a:r>
              <a:rPr lang="en-US" sz="2400" dirty="0" err="1"/>
              <a:t>óptima</a:t>
            </a:r>
            <a:r>
              <a:rPr lang="en-US" sz="2400" dirty="0"/>
              <a:t> dados </a:t>
            </a:r>
            <a:r>
              <a:rPr lang="en-US" sz="2400" dirty="0" err="1"/>
              <a:t>los</a:t>
            </a:r>
            <a:r>
              <a:rPr lang="en-US" sz="2400" dirty="0"/>
              <a:t> </a:t>
            </a:r>
            <a:r>
              <a:rPr lang="en-US" sz="2400" dirty="0" err="1"/>
              <a:t>máximos</a:t>
            </a:r>
            <a:r>
              <a:rPr lang="en-US" sz="2400" dirty="0"/>
              <a:t> / </a:t>
            </a:r>
            <a:r>
              <a:rPr lang="en-US" sz="2400" dirty="0" err="1"/>
              <a:t>mínimos</a:t>
            </a:r>
            <a:r>
              <a:rPr lang="en-US" sz="2400" dirty="0"/>
              <a:t> locales.</a:t>
            </a:r>
          </a:p>
          <a:p>
            <a:pPr marL="457200" indent="-457200" algn="just">
              <a:buFont typeface="+mj-lt"/>
              <a:buAutoNum type="arabicPeriod"/>
            </a:pPr>
            <a:r>
              <a:rPr lang="en-US" sz="2400" dirty="0" err="1"/>
              <a:t>Problemas</a:t>
            </a:r>
            <a:r>
              <a:rPr lang="en-US" sz="2400" dirty="0"/>
              <a:t> </a:t>
            </a:r>
            <a:r>
              <a:rPr lang="en-US" sz="2400" dirty="0" err="1"/>
              <a:t>en</a:t>
            </a:r>
            <a:r>
              <a:rPr lang="en-US" sz="2400" dirty="0"/>
              <a:t> </a:t>
            </a:r>
            <a:r>
              <a:rPr lang="en-US" sz="2400" dirty="0" err="1"/>
              <a:t>soluciones</a:t>
            </a:r>
            <a:r>
              <a:rPr lang="en-US" sz="2400" dirty="0"/>
              <a:t> </a:t>
            </a:r>
            <a:r>
              <a:rPr lang="en-US" sz="2400" dirty="0" err="1"/>
              <a:t>matriciales</a:t>
            </a:r>
            <a:r>
              <a:rPr lang="en-US" sz="2400" dirty="0"/>
              <a:t>, </a:t>
            </a:r>
            <a:r>
              <a:rPr lang="en-US" sz="2400" dirty="0" err="1"/>
              <a:t>indiferenciaciones</a:t>
            </a:r>
            <a:r>
              <a:rPr lang="en-US" sz="2400" dirty="0"/>
              <a:t> ,etc…</a:t>
            </a:r>
          </a:p>
        </p:txBody>
      </p:sp>
      <p:sp>
        <p:nvSpPr>
          <p:cNvPr id="5" name="Título 1">
            <a:extLst>
              <a:ext uri="{FF2B5EF4-FFF2-40B4-BE49-F238E27FC236}">
                <a16:creationId xmlns:a16="http://schemas.microsoft.com/office/drawing/2014/main" xmlns="" id="{C2340D4F-32C3-438F-B6B1-216020D1AA34}"/>
              </a:ext>
            </a:extLst>
          </p:cNvPr>
          <p:cNvSpPr>
            <a:spLocks noGrp="1"/>
          </p:cNvSpPr>
          <p:nvPr>
            <p:ph type="title"/>
          </p:nvPr>
        </p:nvSpPr>
        <p:spPr>
          <a:xfrm>
            <a:off x="107504" y="44624"/>
            <a:ext cx="8928992" cy="936104"/>
          </a:xfrm>
        </p:spPr>
        <p:txBody>
          <a:bodyPr>
            <a:normAutofit/>
          </a:bodyPr>
          <a:lstStyle/>
          <a:p>
            <a:r>
              <a:rPr lang="es-CR" dirty="0"/>
              <a:t>Estimación por optimización numérica</a:t>
            </a:r>
          </a:p>
        </p:txBody>
      </p:sp>
      <p:pic>
        <p:nvPicPr>
          <p:cNvPr id="2050" name="Picture 2" descr="Resultado de imagen para time series pic"/>
          <p:cNvPicPr>
            <a:picLocks noChangeAspect="1" noChangeArrowheads="1"/>
          </p:cNvPicPr>
          <p:nvPr/>
        </p:nvPicPr>
        <p:blipFill rotWithShape="1">
          <a:blip r:embed="rId2">
            <a:extLst>
              <a:ext uri="{28A0092B-C50C-407E-A947-70E740481C1C}">
                <a14:useLocalDpi xmlns:a14="http://schemas.microsoft.com/office/drawing/2010/main" val="0"/>
              </a:ext>
            </a:extLst>
          </a:blip>
          <a:srcRect l="22680" r="20621"/>
          <a:stretch/>
        </p:blipFill>
        <p:spPr bwMode="auto">
          <a:xfrm>
            <a:off x="7068879" y="1124744"/>
            <a:ext cx="1656184" cy="1533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21506" r="19966"/>
          <a:stretch/>
        </p:blipFill>
        <p:spPr bwMode="auto">
          <a:xfrm>
            <a:off x="6876256" y="4221088"/>
            <a:ext cx="1728192" cy="155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41526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k-means interactive 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8384494" cy="482453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xmlns="" id="{C2340D4F-32C3-438F-B6B1-216020D1AA34}"/>
              </a:ext>
            </a:extLst>
          </p:cNvPr>
          <p:cNvSpPr>
            <a:spLocks noGrp="1"/>
          </p:cNvSpPr>
          <p:nvPr>
            <p:ph type="title"/>
          </p:nvPr>
        </p:nvSpPr>
        <p:spPr>
          <a:xfrm>
            <a:off x="107504" y="44624"/>
            <a:ext cx="8928992" cy="936104"/>
          </a:xfrm>
        </p:spPr>
        <p:txBody>
          <a:bodyPr>
            <a:normAutofit/>
          </a:bodyPr>
          <a:lstStyle/>
          <a:p>
            <a:r>
              <a:rPr lang="es-CR" dirty="0"/>
              <a:t>Estimación por optimización numérica</a:t>
            </a:r>
          </a:p>
        </p:txBody>
      </p:sp>
    </p:spTree>
    <p:extLst>
      <p:ext uri="{BB962C8B-B14F-4D97-AF65-F5344CB8AC3E}">
        <p14:creationId xmlns:p14="http://schemas.microsoft.com/office/powerpoint/2010/main" val="142681653"/>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4743"/>
            <a:ext cx="8208912" cy="5472609"/>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xmlns="" id="{497A7BDA-A1AD-4C2C-B16D-D67A63CC3E81}"/>
              </a:ext>
            </a:extLst>
          </p:cNvPr>
          <p:cNvSpPr>
            <a:spLocks noGrp="1"/>
          </p:cNvSpPr>
          <p:nvPr>
            <p:ph type="title"/>
          </p:nvPr>
        </p:nvSpPr>
        <p:spPr>
          <a:xfrm>
            <a:off x="179512" y="116632"/>
            <a:ext cx="8784976" cy="720080"/>
          </a:xfrm>
        </p:spPr>
        <p:txBody>
          <a:bodyPr>
            <a:normAutofit fontScale="90000"/>
          </a:bodyPr>
          <a:lstStyle/>
          <a:p>
            <a:r>
              <a:rPr lang="es-CR" dirty="0"/>
              <a:t>Estimación por optimización numérica</a:t>
            </a:r>
          </a:p>
        </p:txBody>
      </p:sp>
    </p:spTree>
    <p:extLst>
      <p:ext uri="{BB962C8B-B14F-4D97-AF65-F5344CB8AC3E}">
        <p14:creationId xmlns:p14="http://schemas.microsoft.com/office/powerpoint/2010/main" val="332683398"/>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EBABB33-FCC6-4F20-AF1B-A7505522DE00}"/>
              </a:ext>
            </a:extLst>
          </p:cNvPr>
          <p:cNvSpPr>
            <a:spLocks noGrp="1"/>
          </p:cNvSpPr>
          <p:nvPr>
            <p:ph idx="1"/>
          </p:nvPr>
        </p:nvSpPr>
        <p:spPr>
          <a:xfrm>
            <a:off x="457200" y="1196752"/>
            <a:ext cx="8229600" cy="4525963"/>
          </a:xfrm>
        </p:spPr>
        <p:txBody>
          <a:bodyPr>
            <a:normAutofit/>
          </a:bodyPr>
          <a:lstStyle/>
          <a:p>
            <a:r>
              <a:rPr lang="en-US" sz="2400" dirty="0"/>
              <a:t>El </a:t>
            </a:r>
            <a:r>
              <a:rPr lang="en-US" sz="2400" dirty="0" err="1"/>
              <a:t>caso</a:t>
            </a:r>
            <a:r>
              <a:rPr lang="en-US" sz="2400" dirty="0"/>
              <a:t> que </a:t>
            </a:r>
            <a:r>
              <a:rPr lang="en-US" sz="2400" dirty="0" err="1"/>
              <a:t>nos</a:t>
            </a:r>
            <a:r>
              <a:rPr lang="en-US" sz="2400" dirty="0"/>
              <a:t> </a:t>
            </a:r>
            <a:r>
              <a:rPr lang="en-US" sz="2400" dirty="0" err="1"/>
              <a:t>compente</a:t>
            </a:r>
            <a:r>
              <a:rPr lang="en-US" sz="2400" dirty="0"/>
              <a:t>, </a:t>
            </a:r>
            <a:r>
              <a:rPr lang="en-US" sz="2400" dirty="0" err="1"/>
              <a:t>por</a:t>
            </a:r>
            <a:r>
              <a:rPr lang="en-US" sz="2400" dirty="0"/>
              <a:t> </a:t>
            </a:r>
            <a:r>
              <a:rPr lang="en-US" sz="2400" dirty="0" err="1"/>
              <a:t>ahora</a:t>
            </a:r>
            <a:r>
              <a:rPr lang="en-US" sz="2400" dirty="0"/>
              <a:t>, </a:t>
            </a:r>
            <a:r>
              <a:rPr lang="en-US" sz="2400" dirty="0" err="1"/>
              <a:t>es</a:t>
            </a:r>
            <a:r>
              <a:rPr lang="en-US" sz="2400" dirty="0"/>
              <a:t> la </a:t>
            </a:r>
            <a:r>
              <a:rPr lang="en-US" sz="2400" dirty="0" err="1"/>
              <a:t>optimización</a:t>
            </a:r>
            <a:r>
              <a:rPr lang="en-US" sz="2400" dirty="0"/>
              <a:t> de </a:t>
            </a:r>
            <a:r>
              <a:rPr lang="en-US" sz="2400" dirty="0" err="1"/>
              <a:t>una</a:t>
            </a:r>
            <a:r>
              <a:rPr lang="en-US" sz="2400" dirty="0"/>
              <a:t> </a:t>
            </a:r>
            <a:r>
              <a:rPr lang="en-US" sz="2400" dirty="0" err="1"/>
              <a:t>solución</a:t>
            </a:r>
            <a:r>
              <a:rPr lang="en-US" sz="2400" dirty="0"/>
              <a:t> dada la </a:t>
            </a:r>
            <a:r>
              <a:rPr lang="en-US" sz="2400" dirty="0" err="1"/>
              <a:t>presencia</a:t>
            </a:r>
            <a:r>
              <a:rPr lang="en-US" sz="2400" dirty="0"/>
              <a:t> de </a:t>
            </a:r>
            <a:r>
              <a:rPr lang="en-US" sz="2400" dirty="0" err="1"/>
              <a:t>máximos</a:t>
            </a:r>
            <a:r>
              <a:rPr lang="en-US" sz="2400" dirty="0"/>
              <a:t> y </a:t>
            </a:r>
            <a:r>
              <a:rPr lang="en-US" sz="2400" dirty="0" err="1"/>
              <a:t>mínimos</a:t>
            </a:r>
            <a:r>
              <a:rPr lang="en-US" sz="2400" dirty="0"/>
              <a:t> locales.</a:t>
            </a:r>
          </a:p>
        </p:txBody>
      </p:sp>
      <p:sp>
        <p:nvSpPr>
          <p:cNvPr id="4" name="Título 1">
            <a:extLst>
              <a:ext uri="{FF2B5EF4-FFF2-40B4-BE49-F238E27FC236}">
                <a16:creationId xmlns:a16="http://schemas.microsoft.com/office/drawing/2014/main" xmlns="" id="{497A7BDA-A1AD-4C2C-B16D-D67A63CC3E81}"/>
              </a:ext>
            </a:extLst>
          </p:cNvPr>
          <p:cNvSpPr>
            <a:spLocks noGrp="1"/>
          </p:cNvSpPr>
          <p:nvPr>
            <p:ph type="title"/>
          </p:nvPr>
        </p:nvSpPr>
        <p:spPr>
          <a:xfrm>
            <a:off x="107504" y="44624"/>
            <a:ext cx="8928992" cy="936104"/>
          </a:xfrm>
        </p:spPr>
        <p:txBody>
          <a:bodyPr>
            <a:normAutofit/>
          </a:bodyPr>
          <a:lstStyle/>
          <a:p>
            <a:r>
              <a:rPr lang="es-CR" dirty="0"/>
              <a:t>Estimación por optimización numérica</a:t>
            </a:r>
          </a:p>
        </p:txBody>
      </p:sp>
      <p:pic>
        <p:nvPicPr>
          <p:cNvPr id="2052" name="Picture 4" descr="Resultado de imagen para mÃ¡ximos loca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564904"/>
            <a:ext cx="4638294" cy="34823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6111" y="2816907"/>
            <a:ext cx="4170385" cy="297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0593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2394551B-67E4-4035-BEE4-B2587807C5B9}"/>
                  </a:ext>
                </a:extLst>
              </p:cNvPr>
              <p:cNvSpPr>
                <a:spLocks noGrp="1"/>
              </p:cNvSpPr>
              <p:nvPr>
                <p:ph idx="1"/>
              </p:nvPr>
            </p:nvSpPr>
            <p:spPr>
              <a:xfrm>
                <a:off x="35496" y="908720"/>
                <a:ext cx="7056784" cy="5904656"/>
              </a:xfrm>
            </p:spPr>
            <p:txBody>
              <a:bodyPr>
                <a:normAutofit fontScale="92500" lnSpcReduction="20000"/>
              </a:bodyPr>
              <a:lstStyle/>
              <a:p>
                <a:pPr algn="just"/>
                <a:r>
                  <a:rPr lang="en-US" sz="2400" dirty="0"/>
                  <a:t>Los </a:t>
                </a:r>
                <a:r>
                  <a:rPr lang="en-US" sz="2400" dirty="0" err="1"/>
                  <a:t>siguientes</a:t>
                </a:r>
                <a:r>
                  <a:rPr lang="en-US" sz="2400" dirty="0"/>
                  <a:t> </a:t>
                </a:r>
                <a:r>
                  <a:rPr lang="en-US" sz="2400" dirty="0" err="1"/>
                  <a:t>modelos</a:t>
                </a:r>
                <a:r>
                  <a:rPr lang="en-US" sz="2400" dirty="0"/>
                  <a:t>  </a:t>
                </a:r>
                <a:r>
                  <a:rPr lang="en-US" sz="2400" dirty="0" err="1"/>
                  <a:t>exponenciales</a:t>
                </a:r>
                <a:r>
                  <a:rPr lang="en-US" sz="2400" dirty="0"/>
                  <a:t>, para </a:t>
                </a:r>
                <a:r>
                  <a:rPr lang="en-US" sz="2400" dirty="0" err="1"/>
                  <a:t>más</a:t>
                </a:r>
                <a:r>
                  <a:rPr lang="en-US" sz="2400" dirty="0"/>
                  <a:t> de dos </a:t>
                </a:r>
                <a:r>
                  <a:rPr lang="en-US" sz="2400" dirty="0" err="1"/>
                  <a:t>parámetros</a:t>
                </a:r>
                <a:r>
                  <a:rPr lang="en-US" sz="2400" dirty="0"/>
                  <a:t>, </a:t>
                </a:r>
                <a:r>
                  <a:rPr lang="en-US" sz="2400" dirty="0" err="1"/>
                  <a:t>deben</a:t>
                </a:r>
                <a:r>
                  <a:rPr lang="en-US" sz="2400" dirty="0"/>
                  <a:t> </a:t>
                </a:r>
                <a:r>
                  <a:rPr lang="en-US" sz="2400" dirty="0" err="1"/>
                  <a:t>recurrir</a:t>
                </a:r>
                <a:r>
                  <a:rPr lang="en-US" sz="2400" dirty="0"/>
                  <a:t> a </a:t>
                </a:r>
                <a:r>
                  <a:rPr lang="en-US" sz="2400" dirty="0" err="1"/>
                  <a:t>dicho</a:t>
                </a:r>
                <a:r>
                  <a:rPr lang="en-US" sz="2400" dirty="0"/>
                  <a:t> </a:t>
                </a:r>
                <a:r>
                  <a:rPr lang="en-US" sz="2400" dirty="0" err="1"/>
                  <a:t>procedimiento</a:t>
                </a:r>
                <a:r>
                  <a:rPr lang="en-US" sz="2400" dirty="0"/>
                  <a:t> dado el </a:t>
                </a:r>
                <a:r>
                  <a:rPr lang="en-US" sz="2400" dirty="0" err="1"/>
                  <a:t>problema</a:t>
                </a:r>
                <a:r>
                  <a:rPr lang="en-US" sz="2400" dirty="0"/>
                  <a:t> de </a:t>
                </a:r>
                <a:r>
                  <a:rPr lang="en-US" sz="2400" dirty="0" err="1"/>
                  <a:t>los</a:t>
                </a:r>
                <a:r>
                  <a:rPr lang="en-US" sz="2400" dirty="0"/>
                  <a:t> </a:t>
                </a:r>
                <a:r>
                  <a:rPr lang="en-US" sz="2400" dirty="0" err="1"/>
                  <a:t>mínimos</a:t>
                </a:r>
                <a:r>
                  <a:rPr lang="en-US" sz="2400" dirty="0"/>
                  <a:t> y </a:t>
                </a:r>
                <a:r>
                  <a:rPr lang="en-US" sz="2400" dirty="0" err="1"/>
                  <a:t>máximos</a:t>
                </a:r>
                <a:r>
                  <a:rPr lang="en-US" sz="2400" dirty="0"/>
                  <a:t> locales. </a:t>
                </a:r>
              </a:p>
              <a:p>
                <a:pPr algn="just"/>
                <a:endParaRPr lang="en-US" sz="2400" dirty="0"/>
              </a:p>
              <a:p>
                <a:pPr algn="just"/>
                <a:r>
                  <a:rPr lang="en-US" sz="2400" dirty="0"/>
                  <a:t>Este </a:t>
                </a:r>
                <a:r>
                  <a:rPr lang="en-US" sz="2400" dirty="0" err="1"/>
                  <a:t>problema</a:t>
                </a:r>
                <a:r>
                  <a:rPr lang="en-US" sz="2400" dirty="0"/>
                  <a:t> </a:t>
                </a:r>
                <a:r>
                  <a:rPr lang="en-US" sz="2400" dirty="0" err="1"/>
                  <a:t>suele</a:t>
                </a:r>
                <a:r>
                  <a:rPr lang="en-US" sz="2400" dirty="0"/>
                  <a:t> </a:t>
                </a:r>
                <a:r>
                  <a:rPr lang="en-US" sz="2400" dirty="0" err="1"/>
                  <a:t>optimizar</a:t>
                </a:r>
                <a:r>
                  <a:rPr lang="en-US" sz="2400" dirty="0"/>
                  <a:t> (maximizer) la </a:t>
                </a:r>
                <a:r>
                  <a:rPr lang="en-US" sz="2400" dirty="0" err="1"/>
                  <a:t>verosimilitud</a:t>
                </a:r>
                <a:r>
                  <a:rPr lang="en-US" sz="2400" dirty="0"/>
                  <a:t>, </a:t>
                </a:r>
                <a:r>
                  <a:rPr lang="en-US" sz="2400" dirty="0" err="1"/>
                  <a:t>aunque</a:t>
                </a:r>
                <a:r>
                  <a:rPr lang="en-US" sz="2400" dirty="0"/>
                  <a:t> </a:t>
                </a:r>
                <a:r>
                  <a:rPr lang="en-US" sz="2400" dirty="0" err="1"/>
                  <a:t>también</a:t>
                </a:r>
                <a:r>
                  <a:rPr lang="en-US" sz="2400" dirty="0"/>
                  <a:t> </a:t>
                </a:r>
                <a:r>
                  <a:rPr lang="en-US" sz="2400" dirty="0" err="1"/>
                  <a:t>podría</a:t>
                </a:r>
                <a:r>
                  <a:rPr lang="en-US" sz="2400" dirty="0"/>
                  <a:t> </a:t>
                </a:r>
                <a:r>
                  <a:rPr lang="en-US" sz="2400" dirty="0" err="1"/>
                  <a:t>referirse</a:t>
                </a:r>
                <a:r>
                  <a:rPr lang="en-US" sz="2400" dirty="0"/>
                  <a:t> a </a:t>
                </a:r>
                <a:r>
                  <a:rPr lang="en-US" sz="2400" dirty="0" err="1"/>
                  <a:t>una</a:t>
                </a:r>
                <a:r>
                  <a:rPr lang="en-US" sz="2400" dirty="0"/>
                  <a:t> </a:t>
                </a:r>
                <a:r>
                  <a:rPr lang="en-US" sz="2400" dirty="0" err="1"/>
                  <a:t>cierta</a:t>
                </a:r>
                <a:r>
                  <a:rPr lang="en-US" sz="2400" dirty="0"/>
                  <a:t> </a:t>
                </a:r>
                <a:r>
                  <a:rPr lang="en-US" sz="2400" dirty="0" err="1"/>
                  <a:t>estadística</a:t>
                </a:r>
                <a:r>
                  <a:rPr lang="en-US" sz="2400" dirty="0"/>
                  <a:t> de </a:t>
                </a:r>
                <a:r>
                  <a:rPr lang="en-US" sz="2400" dirty="0" err="1"/>
                  <a:t>rendimiento</a:t>
                </a:r>
                <a:r>
                  <a:rPr lang="en-US" sz="2400" dirty="0"/>
                  <a:t>.</a:t>
                </a:r>
              </a:p>
              <a:p>
                <a:pPr algn="just"/>
                <a:endParaRPr lang="en-US" sz="2400" dirty="0"/>
              </a:p>
              <a:p>
                <a:pPr algn="just"/>
                <a:r>
                  <a:rPr lang="en-US" sz="2400" dirty="0"/>
                  <a:t>El </a:t>
                </a:r>
                <a:r>
                  <a:rPr lang="en-US" sz="2400" dirty="0" err="1"/>
                  <a:t>parámetro</a:t>
                </a:r>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𝜙</m:t>
                    </m:r>
                  </m:oMath>
                </a14:m>
                <a:r>
                  <a:rPr lang="en-US" sz="2400" dirty="0"/>
                  <a:t> (</a:t>
                </a:r>
                <a:r>
                  <a:rPr lang="en-US" sz="2400" dirty="0" err="1"/>
                  <a:t>luego</a:t>
                </a:r>
                <a:r>
                  <a:rPr lang="en-US" sz="2400" dirty="0"/>
                  <a:t> lo </a:t>
                </a:r>
                <a:r>
                  <a:rPr lang="en-US" sz="2400" dirty="0" err="1"/>
                  <a:t>veremos</a:t>
                </a:r>
                <a:r>
                  <a:rPr lang="en-US" sz="2400" dirty="0"/>
                  <a:t>), se </a:t>
                </a:r>
                <a:r>
                  <a:rPr lang="en-US" sz="2400" dirty="0" err="1"/>
                  <a:t>suele</a:t>
                </a:r>
                <a:r>
                  <a:rPr lang="en-US" sz="2400" dirty="0"/>
                  <a:t> </a:t>
                </a:r>
                <a:r>
                  <a:rPr lang="en-US" sz="2400" dirty="0" err="1"/>
                  <a:t>restringir</a:t>
                </a:r>
                <a:r>
                  <a:rPr lang="en-US" sz="2400" dirty="0"/>
                  <a:t> para </a:t>
                </a:r>
                <a:r>
                  <a:rPr lang="en-US" sz="2400" dirty="0" err="1"/>
                  <a:t>los</a:t>
                </a:r>
                <a:r>
                  <a:rPr lang="en-US" sz="2400" dirty="0"/>
                  <a:t> </a:t>
                </a:r>
                <a:r>
                  <a:rPr lang="en-US" sz="2400" dirty="0" err="1"/>
                  <a:t>valores</a:t>
                </a:r>
                <a:r>
                  <a:rPr lang="en-US" sz="2400" dirty="0"/>
                  <a:t> </a:t>
                </a:r>
                <a14:m>
                  <m:oMath xmlns:m="http://schemas.openxmlformats.org/officeDocument/2006/math">
                    <m:r>
                      <a:rPr lang="es-CR" sz="2400" b="0" i="0" smtClean="0">
                        <a:latin typeface="Cambria Math" panose="02040503050406030204" pitchFamily="18" charset="0"/>
                        <a:ea typeface="Cambria Math" panose="02040503050406030204" pitchFamily="18" charset="0"/>
                      </a:rPr>
                      <m:t>0.8&lt;</m:t>
                    </m:r>
                    <m:r>
                      <a:rPr lang="en-US" sz="2400" i="1">
                        <a:latin typeface="Cambria Math" panose="02040503050406030204" pitchFamily="18" charset="0"/>
                        <a:ea typeface="Cambria Math" panose="02040503050406030204" pitchFamily="18" charset="0"/>
                      </a:rPr>
                      <m:t>𝜙</m:t>
                    </m:r>
                    <m:r>
                      <a:rPr lang="es-CR" sz="2400" b="0" i="1" smtClean="0">
                        <a:latin typeface="Cambria Math" panose="02040503050406030204" pitchFamily="18" charset="0"/>
                        <a:ea typeface="Cambria Math" panose="02040503050406030204" pitchFamily="18" charset="0"/>
                      </a:rPr>
                      <m:t>&lt;0.98</m:t>
                    </m:r>
                  </m:oMath>
                </a14:m>
                <a:r>
                  <a:rPr lang="en-US" sz="2400" dirty="0"/>
                  <a:t>, y de </a:t>
                </a:r>
                <a:r>
                  <a:rPr lang="en-US" sz="2400" dirty="0" err="1"/>
                  <a:t>esta</a:t>
                </a:r>
                <a:r>
                  <a:rPr lang="en-US" sz="2400" dirty="0"/>
                  <a:t> forma </a:t>
                </a:r>
                <a:r>
                  <a:rPr lang="en-US" sz="2400" dirty="0" err="1"/>
                  <a:t>evitamos</a:t>
                </a:r>
                <a:r>
                  <a:rPr lang="en-US" sz="2400" dirty="0"/>
                  <a:t> </a:t>
                </a:r>
                <a:r>
                  <a:rPr lang="en-US" sz="2400" dirty="0" err="1"/>
                  <a:t>problemas</a:t>
                </a:r>
                <a:r>
                  <a:rPr lang="en-US" sz="2400" dirty="0"/>
                  <a:t> de </a:t>
                </a:r>
                <a:r>
                  <a:rPr lang="en-US" sz="2400" dirty="0" err="1"/>
                  <a:t>dificultades</a:t>
                </a:r>
                <a:r>
                  <a:rPr lang="en-US" sz="2400" dirty="0"/>
                  <a:t> </a:t>
                </a:r>
                <a:r>
                  <a:rPr lang="en-US" sz="2400" dirty="0" err="1"/>
                  <a:t>numéricas</a:t>
                </a:r>
                <a:r>
                  <a:rPr lang="en-US" sz="2400" dirty="0"/>
                  <a:t>.</a:t>
                </a:r>
              </a:p>
              <a:p>
                <a:pPr algn="just"/>
                <a:endParaRPr lang="en-US" sz="2400" dirty="0"/>
              </a:p>
              <a:p>
                <a:pPr algn="just"/>
                <a:r>
                  <a:rPr lang="en-US" sz="2400" dirty="0" err="1"/>
                  <a:t>Aunque</a:t>
                </a:r>
                <a:r>
                  <a:rPr lang="en-US" sz="2400" dirty="0"/>
                  <a:t> el </a:t>
                </a:r>
                <a:r>
                  <a:rPr lang="en-US" sz="2400" dirty="0" err="1"/>
                  <a:t>objetivo</a:t>
                </a:r>
                <a:r>
                  <a:rPr lang="en-US" sz="2400" dirty="0"/>
                  <a:t> no </a:t>
                </a:r>
                <a:r>
                  <a:rPr lang="en-US" sz="2400" dirty="0" err="1"/>
                  <a:t>es</a:t>
                </a:r>
                <a:r>
                  <a:rPr lang="en-US" sz="2400" dirty="0"/>
                  <a:t> </a:t>
                </a:r>
                <a:r>
                  <a:rPr lang="en-US" sz="2400" dirty="0" err="1"/>
                  <a:t>hablar</a:t>
                </a:r>
                <a:r>
                  <a:rPr lang="en-US" sz="2400" dirty="0"/>
                  <a:t> de la </a:t>
                </a:r>
                <a:r>
                  <a:rPr lang="en-US" sz="2400" dirty="0" err="1"/>
                  <a:t>optimización</a:t>
                </a:r>
                <a:r>
                  <a:rPr lang="en-US" sz="2400" dirty="0"/>
                  <a:t> </a:t>
                </a:r>
                <a:r>
                  <a:rPr lang="en-US" sz="2400" dirty="0" err="1"/>
                  <a:t>numérica</a:t>
                </a:r>
                <a:r>
                  <a:rPr lang="en-US" sz="2400" dirty="0"/>
                  <a:t>, </a:t>
                </a:r>
                <a:r>
                  <a:rPr lang="en-US" sz="2400" dirty="0" err="1"/>
                  <a:t>algoritmos</a:t>
                </a:r>
                <a:r>
                  <a:rPr lang="en-US" sz="2400" dirty="0"/>
                  <a:t> </a:t>
                </a:r>
                <a:r>
                  <a:rPr lang="en-US" sz="2400" dirty="0" err="1"/>
                  <a:t>como</a:t>
                </a:r>
                <a:r>
                  <a:rPr lang="en-US" sz="2400" dirty="0"/>
                  <a:t> </a:t>
                </a:r>
                <a:r>
                  <a:rPr lang="en-US" sz="2400" dirty="0" err="1"/>
                  <a:t>Newtom</a:t>
                </a:r>
                <a:r>
                  <a:rPr lang="en-US" sz="2400" dirty="0"/>
                  <a:t>-Raphson y </a:t>
                </a:r>
                <a:r>
                  <a:rPr lang="en-US" sz="2400" dirty="0" err="1"/>
                  <a:t>otras</a:t>
                </a:r>
                <a:r>
                  <a:rPr lang="en-US" sz="2400" dirty="0"/>
                  <a:t> </a:t>
                </a:r>
                <a:r>
                  <a:rPr lang="en-US" sz="2400" dirty="0" err="1"/>
                  <a:t>estimacion</a:t>
                </a:r>
                <a:r>
                  <a:rPr lang="en-US" sz="2400" dirty="0"/>
                  <a:t> </a:t>
                </a:r>
                <a:r>
                  <a:rPr lang="en-US" sz="2400" dirty="0" err="1"/>
                  <a:t>suelen</a:t>
                </a:r>
                <a:r>
                  <a:rPr lang="en-US" sz="2400" dirty="0"/>
                  <a:t> </a:t>
                </a:r>
                <a:r>
                  <a:rPr lang="en-US" sz="2400" dirty="0" err="1"/>
                  <a:t>ser</a:t>
                </a:r>
                <a:r>
                  <a:rPr lang="en-US" sz="2400" dirty="0"/>
                  <a:t> </a:t>
                </a:r>
                <a:r>
                  <a:rPr lang="en-US" sz="2400" dirty="0" err="1"/>
                  <a:t>los</a:t>
                </a:r>
                <a:r>
                  <a:rPr lang="en-US" sz="2400" dirty="0"/>
                  <a:t> </a:t>
                </a:r>
                <a:r>
                  <a:rPr lang="en-US" sz="2400" dirty="0" err="1"/>
                  <a:t>más</a:t>
                </a:r>
                <a:r>
                  <a:rPr lang="en-US" sz="2400" dirty="0"/>
                  <a:t> </a:t>
                </a:r>
                <a:r>
                  <a:rPr lang="en-US" sz="2400" dirty="0" err="1"/>
                  <a:t>populares</a:t>
                </a:r>
                <a:r>
                  <a:rPr lang="en-US" sz="2400" dirty="0"/>
                  <a:t>.</a:t>
                </a:r>
              </a:p>
              <a:p>
                <a:pPr algn="just"/>
                <a:endParaRPr lang="en-US" sz="2400" dirty="0"/>
              </a:p>
              <a:p>
                <a:pPr algn="just"/>
                <a:r>
                  <a:rPr lang="en-US" sz="2400" dirty="0"/>
                  <a:t>R </a:t>
                </a:r>
                <a:r>
                  <a:rPr lang="en-US" sz="2400" dirty="0" err="1"/>
                  <a:t>posee</a:t>
                </a:r>
                <a:r>
                  <a:rPr lang="en-US" sz="2400" dirty="0"/>
                  <a:t> la </a:t>
                </a:r>
                <a:r>
                  <a:rPr lang="en-US" sz="2400" dirty="0" err="1"/>
                  <a:t>librería</a:t>
                </a:r>
                <a:r>
                  <a:rPr lang="en-US" sz="2400" i="1" dirty="0"/>
                  <a:t> optimization </a:t>
                </a:r>
                <a:r>
                  <a:rPr lang="en-US" sz="2400" dirty="0" err="1"/>
                  <a:t>donde</a:t>
                </a:r>
                <a:r>
                  <a:rPr lang="en-US" sz="2400" dirty="0"/>
                  <a:t> </a:t>
                </a:r>
                <a:r>
                  <a:rPr lang="en-US" sz="2400" dirty="0" err="1"/>
                  <a:t>aborda</a:t>
                </a:r>
                <a:r>
                  <a:rPr lang="en-US" sz="2400" dirty="0"/>
                  <a:t> </a:t>
                </a:r>
                <a:r>
                  <a:rPr lang="en-US" sz="2400" dirty="0" err="1"/>
                  <a:t>ciertos</a:t>
                </a:r>
                <a:r>
                  <a:rPr lang="en-US" sz="2400" dirty="0"/>
                  <a:t> </a:t>
                </a:r>
                <a:r>
                  <a:rPr lang="en-US" sz="2400" dirty="0" err="1"/>
                  <a:t>aspectos</a:t>
                </a:r>
                <a:r>
                  <a:rPr lang="en-US" sz="2400" dirty="0"/>
                  <a:t> de la </a:t>
                </a:r>
                <a:r>
                  <a:rPr lang="en-US" sz="2400" dirty="0" err="1"/>
                  <a:t>optimización</a:t>
                </a:r>
                <a:r>
                  <a:rPr lang="en-US" sz="2400" dirty="0"/>
                  <a:t> </a:t>
                </a:r>
                <a:r>
                  <a:rPr lang="en-US" sz="2400" dirty="0" err="1"/>
                  <a:t>numérica</a:t>
                </a:r>
                <a:r>
                  <a:rPr lang="en-US" sz="2400" dirty="0"/>
                  <a:t>.</a:t>
                </a:r>
              </a:p>
            </p:txBody>
          </p:sp>
        </mc:Choice>
        <mc:Fallback xmlns="">
          <p:sp>
            <p:nvSpPr>
              <p:cNvPr id="3" name="Content Placeholder 2">
                <a:extLst>
                  <a:ext uri="{FF2B5EF4-FFF2-40B4-BE49-F238E27FC236}">
                    <a16:creationId xmlns:a16="http://schemas.microsoft.com/office/drawing/2014/main" id="{2394551B-67E4-4035-BEE4-B2587807C5B9}"/>
                  </a:ext>
                </a:extLst>
              </p:cNvPr>
              <p:cNvSpPr>
                <a:spLocks noGrp="1" noRot="1" noChangeAspect="1" noMove="1" noResize="1" noEditPoints="1" noAdjustHandles="1" noChangeArrowheads="1" noChangeShapeType="1" noTextEdit="1"/>
              </p:cNvSpPr>
              <p:nvPr>
                <p:ph idx="1"/>
              </p:nvPr>
            </p:nvSpPr>
            <p:spPr>
              <a:xfrm>
                <a:off x="35496" y="908720"/>
                <a:ext cx="7056784" cy="5904656"/>
              </a:xfrm>
              <a:blipFill>
                <a:blip r:embed="rId2"/>
                <a:stretch>
                  <a:fillRect l="-1037" t="-1754" r="-1210"/>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107504" y="44624"/>
            <a:ext cx="8928992" cy="936104"/>
          </a:xfrm>
        </p:spPr>
        <p:txBody>
          <a:bodyPr>
            <a:normAutofit/>
          </a:bodyPr>
          <a:lstStyle/>
          <a:p>
            <a:r>
              <a:rPr lang="es-CR" dirty="0"/>
              <a:t>Estimación por optimización numérica</a:t>
            </a:r>
          </a:p>
        </p:txBody>
      </p:sp>
      <p:pic>
        <p:nvPicPr>
          <p:cNvPr id="3074" name="Picture 2" descr="Resultado de imagen para time series p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5227" y="4365104"/>
            <a:ext cx="1783121" cy="1797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time series p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1412776"/>
            <a:ext cx="1472952" cy="147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07774"/>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2630"/>
            <a:ext cx="8229600" cy="850106"/>
          </a:xfrm>
        </p:spPr>
        <p:txBody>
          <a:bodyPr/>
          <a:lstStyle/>
          <a:p>
            <a:r>
              <a:rPr lang="es-CR" dirty="0"/>
              <a:t>Índice</a:t>
            </a:r>
          </a:p>
        </p:txBody>
      </p:sp>
      <p:sp>
        <p:nvSpPr>
          <p:cNvPr id="4" name="Elipse 3"/>
          <p:cNvSpPr/>
          <p:nvPr/>
        </p:nvSpPr>
        <p:spPr>
          <a:xfrm>
            <a:off x="611560"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1</a:t>
            </a:r>
          </a:p>
        </p:txBody>
      </p:sp>
      <p:sp>
        <p:nvSpPr>
          <p:cNvPr id="5" name="Elipse 4"/>
          <p:cNvSpPr/>
          <p:nvPr/>
        </p:nvSpPr>
        <p:spPr>
          <a:xfrm>
            <a:off x="611560" y="3501008"/>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2</a:t>
            </a:r>
          </a:p>
        </p:txBody>
      </p:sp>
      <p:sp>
        <p:nvSpPr>
          <p:cNvPr id="6" name="Elipse 5"/>
          <p:cNvSpPr/>
          <p:nvPr/>
        </p:nvSpPr>
        <p:spPr>
          <a:xfrm>
            <a:off x="611560" y="551723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3</a:t>
            </a:r>
          </a:p>
        </p:txBody>
      </p:sp>
      <p:sp>
        <p:nvSpPr>
          <p:cNvPr id="7" name="Elipse 6"/>
          <p:cNvSpPr/>
          <p:nvPr/>
        </p:nvSpPr>
        <p:spPr>
          <a:xfrm>
            <a:off x="4860032" y="1484784"/>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4</a:t>
            </a:r>
          </a:p>
        </p:txBody>
      </p:sp>
      <p:sp>
        <p:nvSpPr>
          <p:cNvPr id="8" name="Elipse 7"/>
          <p:cNvSpPr/>
          <p:nvPr/>
        </p:nvSpPr>
        <p:spPr>
          <a:xfrm>
            <a:off x="4860032" y="3501008"/>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5</a:t>
            </a:r>
          </a:p>
        </p:txBody>
      </p:sp>
      <p:sp>
        <p:nvSpPr>
          <p:cNvPr id="10" name="Rectángulo redondeado 9"/>
          <p:cNvSpPr/>
          <p:nvPr/>
        </p:nvSpPr>
        <p:spPr>
          <a:xfrm>
            <a:off x="1943708" y="1448780"/>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movilidad media ?</a:t>
            </a:r>
          </a:p>
        </p:txBody>
      </p:sp>
      <p:sp>
        <p:nvSpPr>
          <p:cNvPr id="12" name="Rectángulo redondeado 11"/>
          <p:cNvSpPr/>
          <p:nvPr/>
        </p:nvSpPr>
        <p:spPr>
          <a:xfrm>
            <a:off x="1943708" y="548122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¿Por qué estudiar la descomposición de una serie?</a:t>
            </a:r>
          </a:p>
        </p:txBody>
      </p:sp>
      <p:sp>
        <p:nvSpPr>
          <p:cNvPr id="13" name="Rectángulo redondeado 12"/>
          <p:cNvSpPr/>
          <p:nvPr/>
        </p:nvSpPr>
        <p:spPr>
          <a:xfrm>
            <a:off x="6192180" y="1484784"/>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Métodos de descomposición</a:t>
            </a:r>
          </a:p>
        </p:txBody>
      </p:sp>
      <p:sp>
        <p:nvSpPr>
          <p:cNvPr id="15" name="Rectángulo redondeado 14"/>
          <p:cNvSpPr/>
          <p:nvPr/>
        </p:nvSpPr>
        <p:spPr>
          <a:xfrm>
            <a:off x="1943708" y="350100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Medias móviles</a:t>
            </a:r>
          </a:p>
        </p:txBody>
      </p:sp>
      <p:sp>
        <p:nvSpPr>
          <p:cNvPr id="16" name="Elipse 15"/>
          <p:cNvSpPr/>
          <p:nvPr/>
        </p:nvSpPr>
        <p:spPr>
          <a:xfrm>
            <a:off x="4860032" y="5521351"/>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17" name="Rectángulo redondeado 16"/>
          <p:cNvSpPr/>
          <p:nvPr/>
        </p:nvSpPr>
        <p:spPr>
          <a:xfrm>
            <a:off x="6192180" y="548122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Los modelos exponenciales</a:t>
            </a:r>
          </a:p>
        </p:txBody>
      </p:sp>
      <p:sp>
        <p:nvSpPr>
          <p:cNvPr id="18" name="Rectángulo redondeado 17"/>
          <p:cNvSpPr/>
          <p:nvPr/>
        </p:nvSpPr>
        <p:spPr>
          <a:xfrm>
            <a:off x="6192180" y="3501008"/>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Estimación por optimización numérica</a:t>
            </a:r>
          </a:p>
        </p:txBody>
      </p:sp>
    </p:spTree>
    <p:extLst>
      <p:ext uri="{BB962C8B-B14F-4D97-AF65-F5344CB8AC3E}">
        <p14:creationId xmlns:p14="http://schemas.microsoft.com/office/powerpoint/2010/main" val="2023230666"/>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202630"/>
            <a:ext cx="8229600" cy="850106"/>
          </a:xfrm>
        </p:spPr>
        <p:txBody>
          <a:bodyPr/>
          <a:lstStyle/>
          <a:p>
            <a:r>
              <a:rPr lang="es-CR" dirty="0"/>
              <a:t>Índice</a:t>
            </a:r>
          </a:p>
        </p:txBody>
      </p:sp>
      <p:sp>
        <p:nvSpPr>
          <p:cNvPr id="7" name="Elipse 15"/>
          <p:cNvSpPr/>
          <p:nvPr/>
        </p:nvSpPr>
        <p:spPr>
          <a:xfrm>
            <a:off x="1151620" y="1524907"/>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8" name="Rectángulo redondeado 16"/>
          <p:cNvSpPr/>
          <p:nvPr/>
        </p:nvSpPr>
        <p:spPr>
          <a:xfrm>
            <a:off x="2483768" y="1484784"/>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Los modelos exponenciales</a:t>
            </a:r>
          </a:p>
        </p:txBody>
      </p:sp>
      <p:sp>
        <p:nvSpPr>
          <p:cNvPr id="9" name="Rounded Rectangle 8"/>
          <p:cNvSpPr/>
          <p:nvPr/>
        </p:nvSpPr>
        <p:spPr>
          <a:xfrm>
            <a:off x="5078435" y="3325107"/>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Exponencial simple</a:t>
            </a:r>
            <a:endParaRPr lang="en-US" dirty="0"/>
          </a:p>
        </p:txBody>
      </p:sp>
      <p:sp>
        <p:nvSpPr>
          <p:cNvPr id="10" name="Rounded Rectangle 9"/>
          <p:cNvSpPr/>
          <p:nvPr/>
        </p:nvSpPr>
        <p:spPr>
          <a:xfrm>
            <a:off x="5082837" y="4261211"/>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Método de la tendencia</a:t>
            </a:r>
            <a:endParaRPr lang="en-US" dirty="0"/>
          </a:p>
        </p:txBody>
      </p:sp>
      <p:sp>
        <p:nvSpPr>
          <p:cNvPr id="11" name="Rounded Rectangle 10"/>
          <p:cNvSpPr/>
          <p:nvPr/>
        </p:nvSpPr>
        <p:spPr>
          <a:xfrm>
            <a:off x="5100002" y="5197315"/>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Método de </a:t>
            </a:r>
            <a:r>
              <a:rPr lang="es-CR" dirty="0" err="1"/>
              <a:t>Holt-Winters</a:t>
            </a:r>
            <a:endParaRPr lang="en-US" dirty="0"/>
          </a:p>
        </p:txBody>
      </p:sp>
      <p:sp>
        <p:nvSpPr>
          <p:cNvPr id="12" name="Rounded Rectangle 8"/>
          <p:cNvSpPr/>
          <p:nvPr/>
        </p:nvSpPr>
        <p:spPr>
          <a:xfrm>
            <a:off x="5076056" y="2389003"/>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Tree>
    <p:extLst>
      <p:ext uri="{BB962C8B-B14F-4D97-AF65-F5344CB8AC3E}">
        <p14:creationId xmlns:p14="http://schemas.microsoft.com/office/powerpoint/2010/main" val="684306348"/>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202630"/>
            <a:ext cx="8229600" cy="850106"/>
          </a:xfrm>
        </p:spPr>
        <p:txBody>
          <a:bodyPr/>
          <a:lstStyle/>
          <a:p>
            <a:r>
              <a:rPr lang="es-CR" dirty="0"/>
              <a:t>Índice</a:t>
            </a:r>
          </a:p>
        </p:txBody>
      </p:sp>
      <p:sp>
        <p:nvSpPr>
          <p:cNvPr id="7" name="Elipse 15"/>
          <p:cNvSpPr/>
          <p:nvPr/>
        </p:nvSpPr>
        <p:spPr>
          <a:xfrm>
            <a:off x="1151620" y="1524907"/>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8" name="Rectángulo redondeado 16"/>
          <p:cNvSpPr/>
          <p:nvPr/>
        </p:nvSpPr>
        <p:spPr>
          <a:xfrm>
            <a:off x="2483768" y="1484784"/>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Los modelos exponenciales</a:t>
            </a:r>
          </a:p>
        </p:txBody>
      </p:sp>
      <p:sp>
        <p:nvSpPr>
          <p:cNvPr id="12" name="Rounded Rectangle 8"/>
          <p:cNvSpPr/>
          <p:nvPr/>
        </p:nvSpPr>
        <p:spPr>
          <a:xfrm>
            <a:off x="5076056" y="2389003"/>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Tree>
    <p:extLst>
      <p:ext uri="{BB962C8B-B14F-4D97-AF65-F5344CB8AC3E}">
        <p14:creationId xmlns:p14="http://schemas.microsoft.com/office/powerpoint/2010/main" val="732218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2" y="116632"/>
            <a:ext cx="8784976" cy="706090"/>
          </a:xfrm>
        </p:spPr>
        <p:txBody>
          <a:bodyPr>
            <a:normAutofit fontScale="90000"/>
          </a:bodyPr>
          <a:lstStyle/>
          <a:p>
            <a:r>
              <a:rPr lang="es-CR" dirty="0"/>
              <a:t>Fundamentos de las medias móviles</a:t>
            </a:r>
          </a:p>
        </p:txBody>
      </p:sp>
      <p:sp>
        <p:nvSpPr>
          <p:cNvPr id="3" name="Marcador de contenido 2"/>
          <p:cNvSpPr>
            <a:spLocks noGrp="1"/>
          </p:cNvSpPr>
          <p:nvPr>
            <p:ph idx="1"/>
          </p:nvPr>
        </p:nvSpPr>
        <p:spPr>
          <a:xfrm>
            <a:off x="-36512" y="980728"/>
            <a:ext cx="7200800" cy="5877272"/>
          </a:xfrm>
        </p:spPr>
        <p:txBody>
          <a:bodyPr>
            <a:normAutofit fontScale="92500" lnSpcReduction="20000"/>
          </a:bodyPr>
          <a:lstStyle/>
          <a:p>
            <a:pPr algn="just"/>
            <a:r>
              <a:rPr lang="es-CR" sz="2400" dirty="0"/>
              <a:t>En el análisis de la información, los primeros enfoques de análisis hacen referencia al primer momento, en este caso, el promedio. </a:t>
            </a:r>
          </a:p>
          <a:p>
            <a:pPr algn="just"/>
            <a:endParaRPr lang="es-CR" sz="2400" dirty="0"/>
          </a:p>
          <a:p>
            <a:pPr algn="just"/>
            <a:r>
              <a:rPr lang="es-CR" sz="2400" dirty="0"/>
              <a:t>Un análisis para datos longitudinales o temporales no es la excepción. Resulta apropiado conocer el comportamiento medio a través del tiempo. </a:t>
            </a:r>
          </a:p>
          <a:p>
            <a:pPr algn="just"/>
            <a:endParaRPr lang="es-CR" sz="2400" dirty="0"/>
          </a:p>
          <a:p>
            <a:pPr algn="just"/>
            <a:r>
              <a:rPr lang="es-CR" sz="2400" dirty="0"/>
              <a:t>Para lo anterior, es importante contar con una serie que sea “estable”, es decir, aquella que no exhiba ningún comportamiento irregular, ni variaciones cíclicas, ni estacionales. Conveniente suavizar cuando existen cambios bruscos o movimientos irregulares para tener un panorama único del comportamiento medio de la serie en el tiempo.</a:t>
            </a:r>
          </a:p>
          <a:p>
            <a:pPr algn="just"/>
            <a:endParaRPr lang="es-CR" sz="2400" dirty="0"/>
          </a:p>
          <a:p>
            <a:pPr algn="just"/>
            <a:r>
              <a:rPr lang="es-CR" sz="2400" dirty="0"/>
              <a:t>Aunque si es cierto que se busca explicar los 4 componentes de una serie, a veces el objetivo se centra en determinar la movilidad media a través del tiempo.</a:t>
            </a:r>
          </a:p>
        </p:txBody>
      </p:sp>
      <p:pic>
        <p:nvPicPr>
          <p:cNvPr id="3074" name="Picture 2" descr="Image result for time ser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1148643"/>
            <a:ext cx="1704292" cy="17042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ime seri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9282" y="4005064"/>
            <a:ext cx="1862336" cy="186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857328"/>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5496" y="1052736"/>
                <a:ext cx="7344816" cy="5760640"/>
              </a:xfrm>
            </p:spPr>
            <p:txBody>
              <a:bodyPr>
                <a:normAutofit fontScale="92500" lnSpcReduction="20000"/>
              </a:bodyPr>
              <a:lstStyle/>
              <a:p>
                <a:pPr algn="just"/>
                <a:r>
                  <a:rPr lang="es-CR" sz="2400" dirty="0"/>
                  <a:t>El suavizamiento exponencial se propuso a finales de la década de 1950 e inicios de los 1960(Brown, 1959; </a:t>
                </a:r>
                <a:r>
                  <a:rPr lang="es-CR" sz="2400" dirty="0" err="1"/>
                  <a:t>Holt</a:t>
                </a:r>
                <a:r>
                  <a:rPr lang="es-CR" sz="2400" dirty="0"/>
                  <a:t>, 1957; </a:t>
                </a:r>
                <a:r>
                  <a:rPr lang="es-CR" sz="2400" dirty="0" err="1"/>
                  <a:t>Winters</a:t>
                </a:r>
                <a:r>
                  <a:rPr lang="es-CR" sz="2400" dirty="0"/>
                  <a:t>, 1960).</a:t>
                </a:r>
              </a:p>
              <a:p>
                <a:pPr algn="just"/>
                <a:endParaRPr lang="es-CR" sz="2400" dirty="0"/>
              </a:p>
              <a:p>
                <a:pPr algn="just"/>
                <a:r>
                  <a:rPr lang="es-CR" sz="2400" dirty="0"/>
                  <a:t>Estos modelos produjeron algunos de los métodos de pronóstico más exitosos. </a:t>
                </a:r>
              </a:p>
              <a:p>
                <a:pPr algn="just"/>
                <a:endParaRPr lang="es-CR" sz="2400" dirty="0"/>
              </a:p>
              <a:p>
                <a:pPr algn="just"/>
                <a:r>
                  <a:rPr lang="es-CR" sz="2400" dirty="0"/>
                  <a:t>Los pronósticos producidos utilizan métodos de suavizamiento exponencial con promedios ponderados en las observaciones pasadas, con pesos (ponderaciones) decayendo exponencialmente a medida que las observaciones </a:t>
                </a:r>
                <a:r>
                  <a:rPr lang="es-CR" sz="2400" b="1" i="1" dirty="0"/>
                  <a:t>envejecen</a:t>
                </a:r>
                <a:r>
                  <a:rPr lang="es-CR" sz="2400" dirty="0"/>
                  <a:t>. </a:t>
                </a:r>
              </a:p>
              <a:p>
                <a:pPr algn="just"/>
                <a:endParaRPr lang="es-CR" sz="2400" dirty="0"/>
              </a:p>
              <a:p>
                <a:pPr algn="just"/>
                <a:r>
                  <a:rPr lang="es-CR" sz="2400" dirty="0"/>
                  <a:t>En otras palabras, cuanto más reciente sea la observación, mayor será el peso asociado. Este marco genera pronósticos confiables de forma rápida y para una amplia gama de series de tiempo, fundamentándose más en los momentos próximos a </a:t>
                </a:r>
                <a14:m>
                  <m:oMath xmlns:m="http://schemas.openxmlformats.org/officeDocument/2006/math">
                    <m:r>
                      <a:rPr lang="es-CR" sz="2400" i="1" dirty="0" smtClean="0">
                        <a:latin typeface="Cambria Math" panose="02040503050406030204" pitchFamily="18" charset="0"/>
                      </a:rPr>
                      <m:t>𝑡</m:t>
                    </m:r>
                  </m:oMath>
                </a14:m>
                <a:r>
                  <a:rPr lang="es-CR" sz="2400" dirty="0"/>
                  <a:t>. ¿Se acuerdan de una método de análisis similar?</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5496" y="1052736"/>
                <a:ext cx="7344816" cy="5760640"/>
              </a:xfrm>
              <a:blipFill>
                <a:blip r:embed="rId2"/>
                <a:stretch>
                  <a:fillRect l="-996" t="-1799" r="-1079"/>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936104"/>
          </a:xfrm>
        </p:spPr>
        <p:txBody>
          <a:bodyPr>
            <a:normAutofit fontScale="90000"/>
          </a:bodyPr>
          <a:lstStyle/>
          <a:p>
            <a:r>
              <a:rPr lang="es-CR" sz="3600" dirty="0"/>
              <a:t>Modelos de suavizamiento exponencial: fundamentos</a:t>
            </a:r>
          </a:p>
        </p:txBody>
      </p:sp>
      <p:pic>
        <p:nvPicPr>
          <p:cNvPr id="4098" name="Picture 2" descr="Resultado de imagen para time series pic"/>
          <p:cNvPicPr>
            <a:picLocks noChangeAspect="1" noChangeArrowheads="1"/>
          </p:cNvPicPr>
          <p:nvPr/>
        </p:nvPicPr>
        <p:blipFill rotWithShape="1">
          <a:blip r:embed="rId3">
            <a:extLst>
              <a:ext uri="{28A0092B-C50C-407E-A947-70E740481C1C}">
                <a14:useLocalDpi xmlns:a14="http://schemas.microsoft.com/office/drawing/2010/main" val="0"/>
              </a:ext>
            </a:extLst>
          </a:blip>
          <a:srcRect l="16904" r="14540"/>
          <a:stretch/>
        </p:blipFill>
        <p:spPr bwMode="auto">
          <a:xfrm>
            <a:off x="7596336" y="1268760"/>
            <a:ext cx="1326909" cy="14443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7310" y="4365104"/>
            <a:ext cx="1544960" cy="154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820844"/>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202630"/>
            <a:ext cx="8229600" cy="850106"/>
          </a:xfrm>
        </p:spPr>
        <p:txBody>
          <a:bodyPr/>
          <a:lstStyle/>
          <a:p>
            <a:r>
              <a:rPr lang="es-CR" dirty="0"/>
              <a:t>Índice</a:t>
            </a:r>
          </a:p>
        </p:txBody>
      </p:sp>
      <p:sp>
        <p:nvSpPr>
          <p:cNvPr id="7" name="Elipse 15"/>
          <p:cNvSpPr/>
          <p:nvPr/>
        </p:nvSpPr>
        <p:spPr>
          <a:xfrm>
            <a:off x="1151620" y="1524907"/>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8" name="Rectángulo redondeado 16"/>
          <p:cNvSpPr/>
          <p:nvPr/>
        </p:nvSpPr>
        <p:spPr>
          <a:xfrm>
            <a:off x="2483768" y="1484784"/>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Los modelos exponenciales</a:t>
            </a:r>
          </a:p>
        </p:txBody>
      </p:sp>
      <p:sp>
        <p:nvSpPr>
          <p:cNvPr id="9" name="Rounded Rectangle 8"/>
          <p:cNvSpPr/>
          <p:nvPr/>
        </p:nvSpPr>
        <p:spPr>
          <a:xfrm>
            <a:off x="5078435" y="3325107"/>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Exponencial simple</a:t>
            </a:r>
            <a:endParaRPr lang="en-US" dirty="0"/>
          </a:p>
        </p:txBody>
      </p:sp>
      <p:sp>
        <p:nvSpPr>
          <p:cNvPr id="12" name="Rounded Rectangle 8"/>
          <p:cNvSpPr/>
          <p:nvPr/>
        </p:nvSpPr>
        <p:spPr>
          <a:xfrm>
            <a:off x="5076056" y="2389003"/>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Tree>
    <p:extLst>
      <p:ext uri="{BB962C8B-B14F-4D97-AF65-F5344CB8AC3E}">
        <p14:creationId xmlns:p14="http://schemas.microsoft.com/office/powerpoint/2010/main" val="412913727"/>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80728"/>
            <a:ext cx="8856984" cy="4525963"/>
          </a:xfrm>
        </p:spPr>
        <p:txBody>
          <a:bodyPr>
            <a:normAutofit/>
          </a:bodyPr>
          <a:lstStyle/>
          <a:p>
            <a:pPr marL="0" indent="0" algn="just">
              <a:buNone/>
            </a:pPr>
            <a:r>
              <a:rPr lang="es-CR" sz="2000" dirty="0"/>
              <a:t>El más simple de los métodos de suavizado exponencial es naturalmente llamado el Exponencial Suavizado Simple (SES como Simple </a:t>
            </a:r>
            <a:r>
              <a:rPr lang="es-CR" sz="2000" dirty="0" err="1"/>
              <a:t>Exponential</a:t>
            </a:r>
            <a:r>
              <a:rPr lang="es-CR" sz="2000" dirty="0"/>
              <a:t> </a:t>
            </a:r>
            <a:r>
              <a:rPr lang="es-CR" sz="2000" dirty="0" err="1"/>
              <a:t>smoothing</a:t>
            </a:r>
            <a:r>
              <a:rPr lang="es-CR" sz="2000" dirty="0"/>
              <a:t>). Este método es adecuado para pronosticar datos sin una tendencia clara o un patrón estacional. Un ejemplo podría ser el siguiente gráfico, donde no se muestra ningún comportamiento de tendencia “</a:t>
            </a:r>
            <a:r>
              <a:rPr lang="es-CR" sz="2000" b="1" i="1" dirty="0"/>
              <a:t>clara</a:t>
            </a:r>
            <a:r>
              <a:rPr lang="es-CR" sz="2000" dirty="0"/>
              <a:t>” o cualquier estacionalidad (hay un aumento en los últimos años, lo que podría sugerir una tendencia…).</a:t>
            </a:r>
          </a:p>
          <a:p>
            <a:endParaRPr lang="es-CR" sz="2000" dirty="0"/>
          </a:p>
          <a:p>
            <a:endParaRPr lang="en-US" sz="2000" dirty="0"/>
          </a:p>
        </p:txBody>
      </p:sp>
      <p:sp>
        <p:nvSpPr>
          <p:cNvPr id="5"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648072"/>
          </a:xfrm>
        </p:spPr>
        <p:txBody>
          <a:bodyPr>
            <a:normAutofit/>
          </a:bodyPr>
          <a:lstStyle/>
          <a:p>
            <a:r>
              <a:rPr lang="es-CR" sz="3600" dirty="0"/>
              <a:t>Modelos de suavizamiento exponencial: SES</a:t>
            </a:r>
          </a:p>
        </p:txBody>
      </p:sp>
      <p:pic>
        <p:nvPicPr>
          <p:cNvPr id="2" name="Imagen 1"/>
          <p:cNvPicPr>
            <a:picLocks noChangeAspect="1"/>
          </p:cNvPicPr>
          <p:nvPr/>
        </p:nvPicPr>
        <p:blipFill>
          <a:blip r:embed="rId2"/>
          <a:stretch>
            <a:fillRect/>
          </a:stretch>
        </p:blipFill>
        <p:spPr>
          <a:xfrm>
            <a:off x="2045367" y="3269462"/>
            <a:ext cx="5125273" cy="3459559"/>
          </a:xfrm>
          <a:prstGeom prst="rect">
            <a:avLst/>
          </a:prstGeom>
        </p:spPr>
      </p:pic>
    </p:spTree>
    <p:extLst>
      <p:ext uri="{BB962C8B-B14F-4D97-AF65-F5344CB8AC3E}">
        <p14:creationId xmlns:p14="http://schemas.microsoft.com/office/powerpoint/2010/main" val="371800481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936104"/>
          </a:xfrm>
        </p:spPr>
        <p:txBody>
          <a:bodyPr>
            <a:normAutofit/>
          </a:bodyPr>
          <a:lstStyle/>
          <a:p>
            <a:r>
              <a:rPr lang="es-CR" sz="3600" dirty="0"/>
              <a:t>Modelos de suavizamiento exponencial: SES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79512" y="980728"/>
                <a:ext cx="8856984" cy="5760640"/>
              </a:xfrm>
            </p:spPr>
            <p:txBody>
              <a:bodyPr>
                <a:normAutofit/>
              </a:bodyPr>
              <a:lstStyle/>
              <a:p>
                <a:pPr marL="0" indent="0" algn="just">
                  <a:buNone/>
                </a:pPr>
                <a:r>
                  <a:rPr lang="es-CR" sz="2000" dirty="0"/>
                  <a:t>Utilizando el método </a:t>
                </a:r>
                <a:r>
                  <a:rPr lang="en-US" sz="2000" dirty="0"/>
                  <a:t>Naïve</a:t>
                </a:r>
                <a:r>
                  <a:rPr lang="es-CR" sz="2000" dirty="0"/>
                  <a:t>, todos los pronósticos para el futuro son iguales al último valor observado de la serie:</a:t>
                </a:r>
              </a:p>
              <a:p>
                <a:pPr marL="0" indent="0" algn="just">
                  <a:buNone/>
                </a:pPr>
                <a:endParaRPr lang="es-CR" sz="20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a:rPr>
                                <m:t>𝑦</m:t>
                              </m:r>
                            </m:e>
                          </m:acc>
                        </m:e>
                        <m:sub>
                          <m:r>
                            <a:rPr lang="es-CR" sz="2000" i="1">
                              <a:latin typeface="Cambria Math"/>
                            </a:rPr>
                            <m:t>𝑡</m:t>
                          </m:r>
                          <m:r>
                            <a:rPr lang="es-CR" sz="2000" i="1">
                              <a:latin typeface="Cambria Math"/>
                            </a:rPr>
                            <m:t>+</m:t>
                          </m:r>
                          <m:r>
                            <a:rPr lang="es-CR" sz="2000" i="1">
                              <a:latin typeface="Cambria Math"/>
                            </a:rPr>
                            <m:t>h</m:t>
                          </m:r>
                          <m:r>
                            <a:rPr lang="es-CR" sz="2000" i="1">
                              <a:latin typeface="Cambria Math"/>
                            </a:rPr>
                            <m:t>|</m:t>
                          </m:r>
                          <m:r>
                            <a:rPr lang="es-CR" sz="2000" i="1">
                              <a:latin typeface="Cambria Math"/>
                            </a:rPr>
                            <m:t>𝑡</m:t>
                          </m:r>
                        </m:sub>
                      </m:sSub>
                      <m:r>
                        <a:rPr lang="es-CR" sz="2000" i="1">
                          <a:latin typeface="Cambria Math"/>
                        </a:rPr>
                        <m:t>=</m:t>
                      </m:r>
                      <m:sSub>
                        <m:sSubPr>
                          <m:ctrlPr>
                            <a:rPr lang="es-CR" sz="2000" i="1">
                              <a:latin typeface="Cambria Math"/>
                            </a:rPr>
                          </m:ctrlPr>
                        </m:sSubPr>
                        <m:e>
                          <m:r>
                            <a:rPr lang="es-CR" sz="2000" i="1">
                              <a:latin typeface="Cambria Math"/>
                            </a:rPr>
                            <m:t>𝑦</m:t>
                          </m:r>
                        </m:e>
                        <m:sub>
                          <m:r>
                            <a:rPr lang="es-CR" sz="2000" i="1">
                              <a:latin typeface="Cambria Math"/>
                            </a:rPr>
                            <m:t>𝑡</m:t>
                          </m:r>
                        </m:sub>
                      </m:sSub>
                    </m:oMath>
                  </m:oMathPara>
                </a14:m>
                <a:endParaRPr lang="es-CR" dirty="0"/>
              </a:p>
              <a:p>
                <a:pPr marL="0" indent="0" algn="just">
                  <a:buNone/>
                </a:pPr>
                <a:r>
                  <a:rPr lang="es-CR" sz="2000" dirty="0"/>
                  <a:t>para </a:t>
                </a:r>
                <a14:m>
                  <m:oMath xmlns:m="http://schemas.openxmlformats.org/officeDocument/2006/math">
                    <m:r>
                      <a:rPr lang="es-CR" sz="2000" i="1">
                        <a:latin typeface="Cambria Math"/>
                      </a:rPr>
                      <m:t>h</m:t>
                    </m:r>
                    <m:r>
                      <a:rPr lang="es-CR" sz="2000" i="1">
                        <a:latin typeface="Cambria Math"/>
                      </a:rPr>
                      <m:t>=1,2,…</m:t>
                    </m:r>
                  </m:oMath>
                </a14:m>
                <a:r>
                  <a:rPr lang="es-CR" sz="2000" dirty="0"/>
                  <a:t>  El método </a:t>
                </a:r>
                <a:r>
                  <a:rPr lang="en-US" sz="2000" dirty="0"/>
                  <a:t>Naïve</a:t>
                </a:r>
                <a:r>
                  <a:rPr lang="es-CR" sz="2000" dirty="0"/>
                  <a:t> supone que la observación más reciente es la única importante, y todas las observaciones anteriores no proporcionan información para el futuro. Esto puede considerarse como un promedio ponderado donde todo el peso se le atribuye a la última observación.</a:t>
                </a:r>
              </a:p>
              <a:p>
                <a:pPr marL="0" indent="0" algn="just">
                  <a:buNone/>
                </a:pPr>
                <a:endParaRPr lang="es-CR" sz="2000" dirty="0"/>
              </a:p>
              <a:p>
                <a:pPr marL="0" indent="0" algn="just">
                  <a:buNone/>
                </a:pPr>
                <a:r>
                  <a:rPr lang="es-CR" sz="2000" dirty="0"/>
                  <a:t>Por otra parte, utilizando el método del promedio, todos los pronósticos futuros son iguales a un promedio simple de los datos observados,</a:t>
                </a:r>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a:rPr>
                                <m:t>𝑦</m:t>
                              </m:r>
                            </m:e>
                          </m:acc>
                        </m:e>
                        <m:sub>
                          <m:r>
                            <a:rPr lang="es-CR" sz="2000" i="1">
                              <a:latin typeface="Cambria Math"/>
                            </a:rPr>
                            <m:t>𝑡</m:t>
                          </m:r>
                          <m:r>
                            <a:rPr lang="es-CR" sz="2000" i="1">
                              <a:latin typeface="Cambria Math"/>
                            </a:rPr>
                            <m:t>+</m:t>
                          </m:r>
                          <m:r>
                            <a:rPr lang="es-CR" sz="2000" i="1">
                              <a:latin typeface="Cambria Math"/>
                            </a:rPr>
                            <m:t>h</m:t>
                          </m:r>
                          <m:r>
                            <a:rPr lang="es-CR" sz="2000" i="1">
                              <a:latin typeface="Cambria Math"/>
                            </a:rPr>
                            <m:t>|</m:t>
                          </m:r>
                          <m:r>
                            <a:rPr lang="es-CR" sz="2000" i="1">
                              <a:latin typeface="Cambria Math"/>
                            </a:rPr>
                            <m:t>𝑡</m:t>
                          </m:r>
                        </m:sub>
                      </m:sSub>
                      <m:r>
                        <a:rPr lang="es-CR" sz="2000" i="1">
                          <a:latin typeface="Cambria Math"/>
                        </a:rPr>
                        <m:t>=</m:t>
                      </m:r>
                      <m:f>
                        <m:fPr>
                          <m:ctrlPr>
                            <a:rPr lang="es-CR" sz="2000" i="1">
                              <a:latin typeface="Cambria Math"/>
                            </a:rPr>
                          </m:ctrlPr>
                        </m:fPr>
                        <m:num>
                          <m:r>
                            <a:rPr lang="es-CR" sz="2000" i="1">
                              <a:latin typeface="Cambria Math"/>
                            </a:rPr>
                            <m:t>1</m:t>
                          </m:r>
                        </m:num>
                        <m:den>
                          <m:r>
                            <a:rPr lang="es-CR" sz="2000" i="1">
                              <a:latin typeface="Cambria Math"/>
                            </a:rPr>
                            <m:t>𝑇</m:t>
                          </m:r>
                        </m:den>
                      </m:f>
                      <m:nary>
                        <m:naryPr>
                          <m:chr m:val="∑"/>
                          <m:limLoc m:val="undOvr"/>
                          <m:ctrlPr>
                            <a:rPr lang="es-CR" sz="2000" i="1">
                              <a:latin typeface="Cambria Math"/>
                            </a:rPr>
                          </m:ctrlPr>
                        </m:naryPr>
                        <m:sub>
                          <m:r>
                            <a:rPr lang="es-CR" sz="2000" i="1">
                              <a:latin typeface="Cambria Math"/>
                            </a:rPr>
                            <m:t>𝑡</m:t>
                          </m:r>
                          <m:r>
                            <a:rPr lang="es-CR" sz="2000" i="1">
                              <a:latin typeface="Cambria Math"/>
                            </a:rPr>
                            <m:t>=1</m:t>
                          </m:r>
                        </m:sub>
                        <m:sup>
                          <m:r>
                            <a:rPr lang="es-CR" sz="2000" i="1">
                              <a:latin typeface="Cambria Math"/>
                            </a:rPr>
                            <m:t>𝑇</m:t>
                          </m:r>
                        </m:sup>
                        <m:e>
                          <m:sSub>
                            <m:sSubPr>
                              <m:ctrlPr>
                                <a:rPr lang="es-CR" sz="2000" i="1">
                                  <a:latin typeface="Cambria Math"/>
                                </a:rPr>
                              </m:ctrlPr>
                            </m:sSubPr>
                            <m:e>
                              <m:r>
                                <a:rPr lang="es-CR" sz="2000" i="1">
                                  <a:latin typeface="Cambria Math"/>
                                </a:rPr>
                                <m:t>𝑦</m:t>
                              </m:r>
                            </m:e>
                            <m:sub>
                              <m:r>
                                <a:rPr lang="es-CR" sz="2000" i="1">
                                  <a:latin typeface="Cambria Math"/>
                                </a:rPr>
                                <m:t>𝑡</m:t>
                              </m:r>
                            </m:sub>
                          </m:sSub>
                        </m:e>
                      </m:nary>
                    </m:oMath>
                  </m:oMathPara>
                </a14:m>
                <a:endParaRPr lang="es-CR" sz="2000" dirty="0"/>
              </a:p>
              <a:p>
                <a:pPr marL="0" indent="0" algn="just">
                  <a:buNone/>
                </a:pPr>
                <a:r>
                  <a:rPr lang="es-CR" sz="2000" dirty="0"/>
                  <a:t>para </a:t>
                </a:r>
                <a14:m>
                  <m:oMath xmlns:m="http://schemas.openxmlformats.org/officeDocument/2006/math">
                    <m:r>
                      <a:rPr lang="es-CR" sz="2000" i="1">
                        <a:latin typeface="Cambria Math" panose="02040503050406030204" pitchFamily="18" charset="0"/>
                      </a:rPr>
                      <m:t>h</m:t>
                    </m:r>
                    <m:r>
                      <a:rPr lang="es-CR" sz="2000" i="1">
                        <a:latin typeface="Cambria Math" panose="02040503050406030204" pitchFamily="18" charset="0"/>
                      </a:rPr>
                      <m:t>=1,2,…</m:t>
                    </m:r>
                  </m:oMath>
                </a14:m>
                <a:r>
                  <a:rPr lang="en-US" sz="2000" dirty="0"/>
                  <a:t> </a:t>
                </a:r>
                <a:r>
                  <a:rPr lang="es-CR" sz="2000" dirty="0"/>
                  <a:t>por lo tanto, el método del promedio asume que todas las observaciones son de igual importancia y les da el mismo peso al generar pronósticos.</a:t>
                </a:r>
                <a:endParaRPr lang="en-US" sz="20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79512" y="980728"/>
                <a:ext cx="8856984" cy="5760640"/>
              </a:xfrm>
              <a:blipFill>
                <a:blip r:embed="rId2"/>
                <a:stretch>
                  <a:fillRect l="-688" t="-635" r="-757"/>
                </a:stretch>
              </a:blipFill>
            </p:spPr>
            <p:txBody>
              <a:bodyPr/>
              <a:lstStyle/>
              <a:p>
                <a:r>
                  <a:rPr lang="es-CR">
                    <a:noFill/>
                  </a:rPr>
                  <a:t> </a:t>
                </a:r>
              </a:p>
            </p:txBody>
          </p:sp>
        </mc:Fallback>
      </mc:AlternateContent>
    </p:spTree>
    <p:extLst>
      <p:ext uri="{BB962C8B-B14F-4D97-AF65-F5344CB8AC3E}">
        <p14:creationId xmlns:p14="http://schemas.microsoft.com/office/powerpoint/2010/main" val="93011229"/>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936104"/>
          </a:xfrm>
        </p:spPr>
        <p:txBody>
          <a:bodyPr>
            <a:normAutofit/>
          </a:bodyPr>
          <a:lstStyle/>
          <a:p>
            <a:r>
              <a:rPr lang="es-CR" sz="3600" dirty="0"/>
              <a:t>Modelos de suavizamiento exponencial: SES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79512" y="980728"/>
                <a:ext cx="8856984" cy="5760640"/>
              </a:xfrm>
            </p:spPr>
            <p:txBody>
              <a:bodyPr>
                <a:normAutofit/>
              </a:bodyPr>
              <a:lstStyle/>
              <a:p>
                <a:pPr marL="0" indent="0" algn="just">
                  <a:buNone/>
                </a:pPr>
                <a:r>
                  <a:rPr lang="es-CR" sz="2000" dirty="0"/>
                  <a:t>A menudo queremos algo entre estos dos extremos, y el SES cumple con esto. Por ejemplo, puede ser sensato asociar pesos mayores a observaciones más recientes que a observaciones del pasado distante. Este es exactamente el concepto detrás del suavizamiento exponencial simple. Los pronósticos se calculan utilizando promedios ponderados, donde los pesos disminuyen exponencialmente a medida que las observaciones vienen de más lejos en el pasado: los pesos más pequeños se asocian con las observaciones más antiguas:</a:t>
                </a:r>
              </a:p>
              <a:p>
                <a:pPr algn="just"/>
                <a:endParaRPr lang="es-CR" sz="20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smtClean="0">
                              <a:latin typeface="Cambria Math"/>
                            </a:rPr>
                          </m:ctrlPr>
                        </m:sSubPr>
                        <m:e>
                          <m:acc>
                            <m:accPr>
                              <m:chr m:val="̂"/>
                              <m:ctrlPr>
                                <a:rPr lang="es-CR" sz="2000" i="1">
                                  <a:latin typeface="Cambria Math"/>
                                </a:rPr>
                              </m:ctrlPr>
                            </m:accPr>
                            <m:e>
                              <m:r>
                                <a:rPr lang="es-CR" sz="2000" i="1">
                                  <a:latin typeface="Cambria Math"/>
                                </a:rPr>
                                <m:t>𝑦</m:t>
                              </m:r>
                            </m:e>
                          </m:acc>
                        </m:e>
                        <m:sub>
                          <m:r>
                            <a:rPr lang="es-CR" sz="2000" i="1">
                              <a:latin typeface="Cambria Math"/>
                            </a:rPr>
                            <m:t>𝑡</m:t>
                          </m:r>
                          <m:r>
                            <a:rPr lang="es-CR" sz="2000" i="1">
                              <a:latin typeface="Cambria Math"/>
                            </a:rPr>
                            <m:t>+</m:t>
                          </m:r>
                          <m:r>
                            <a:rPr lang="es-CR" sz="2000" i="1">
                              <a:latin typeface="Cambria Math"/>
                            </a:rPr>
                            <m:t>h</m:t>
                          </m:r>
                          <m:r>
                            <a:rPr lang="es-CR" sz="2000" i="1">
                              <a:latin typeface="Cambria Math"/>
                            </a:rPr>
                            <m:t>|</m:t>
                          </m:r>
                          <m:r>
                            <a:rPr lang="es-CR" sz="2000" i="1">
                              <a:latin typeface="Cambria Math"/>
                            </a:rPr>
                            <m:t>𝑡</m:t>
                          </m:r>
                        </m:sub>
                      </m:sSub>
                      <m:r>
                        <a:rPr lang="es-CR" sz="2000" i="1">
                          <a:latin typeface="Cambria Math"/>
                        </a:rPr>
                        <m:t>=</m:t>
                      </m:r>
                      <m:r>
                        <a:rPr lang="es-CR" sz="2000" i="1">
                          <a:latin typeface="Cambria Math"/>
                        </a:rPr>
                        <m:t>𝛼</m:t>
                      </m:r>
                      <m:sSub>
                        <m:sSubPr>
                          <m:ctrlPr>
                            <a:rPr lang="es-CR" sz="2000" i="1">
                              <a:latin typeface="Cambria Math"/>
                            </a:rPr>
                          </m:ctrlPr>
                        </m:sSubPr>
                        <m:e>
                          <m:r>
                            <a:rPr lang="es-CR" sz="2000" i="1">
                              <a:latin typeface="Cambria Math"/>
                            </a:rPr>
                            <m:t>𝑦</m:t>
                          </m:r>
                        </m:e>
                        <m:sub>
                          <m:r>
                            <a:rPr lang="es-CR" sz="2000" i="1">
                              <a:latin typeface="Cambria Math"/>
                            </a:rPr>
                            <m:t>𝑡</m:t>
                          </m:r>
                        </m:sub>
                      </m:sSub>
                      <m:r>
                        <a:rPr lang="es-CR" sz="2000" i="1">
                          <a:latin typeface="Cambria Math"/>
                        </a:rPr>
                        <m:t>+</m:t>
                      </m:r>
                      <m:r>
                        <a:rPr lang="es-CR" sz="2000" i="1">
                          <a:latin typeface="Cambria Math"/>
                        </a:rPr>
                        <m:t>𝛼</m:t>
                      </m:r>
                      <m:sSub>
                        <m:sSubPr>
                          <m:ctrlPr>
                            <a:rPr lang="es-CR" sz="2000" i="1">
                              <a:latin typeface="Cambria Math"/>
                            </a:rPr>
                          </m:ctrlPr>
                        </m:sSubPr>
                        <m:e>
                          <m:r>
                            <a:rPr lang="es-CR" sz="2000" i="1">
                              <a:latin typeface="Cambria Math"/>
                            </a:rPr>
                            <m:t>(1−</m:t>
                          </m:r>
                          <m:r>
                            <a:rPr lang="es-CR" sz="2000" i="1">
                              <a:latin typeface="Cambria Math"/>
                            </a:rPr>
                            <m:t>𝛼</m:t>
                          </m:r>
                          <m:r>
                            <a:rPr lang="es-CR" sz="2000" i="1">
                              <a:latin typeface="Cambria Math"/>
                            </a:rPr>
                            <m:t>)</m:t>
                          </m:r>
                          <m:r>
                            <a:rPr lang="es-CR" sz="2000" i="1">
                              <a:latin typeface="Cambria Math"/>
                            </a:rPr>
                            <m:t>𝑦</m:t>
                          </m:r>
                        </m:e>
                        <m:sub>
                          <m:r>
                            <a:rPr lang="es-CR" sz="2000" i="1">
                              <a:latin typeface="Cambria Math"/>
                            </a:rPr>
                            <m:t>𝑡</m:t>
                          </m:r>
                          <m:r>
                            <a:rPr lang="es-CR" sz="2000" i="1">
                              <a:latin typeface="Cambria Math"/>
                            </a:rPr>
                            <m:t>−1</m:t>
                          </m:r>
                        </m:sub>
                      </m:sSub>
                      <m:r>
                        <a:rPr lang="es-CR" sz="2000" i="1">
                          <a:latin typeface="Cambria Math"/>
                        </a:rPr>
                        <m:t>+</m:t>
                      </m:r>
                      <m:r>
                        <a:rPr lang="es-CR" sz="2000" i="1">
                          <a:latin typeface="Cambria Math"/>
                        </a:rPr>
                        <m:t>𝛼</m:t>
                      </m:r>
                      <m:sSub>
                        <m:sSubPr>
                          <m:ctrlPr>
                            <a:rPr lang="es-CR" sz="2000" i="1">
                              <a:latin typeface="Cambria Math"/>
                            </a:rPr>
                          </m:ctrlPr>
                        </m:sSubPr>
                        <m:e>
                          <m:sSup>
                            <m:sSupPr>
                              <m:ctrlPr>
                                <a:rPr lang="es-CR" sz="2000" i="1">
                                  <a:latin typeface="Cambria Math"/>
                                </a:rPr>
                              </m:ctrlPr>
                            </m:sSupPr>
                            <m:e>
                              <m:r>
                                <a:rPr lang="es-CR" sz="2000" i="1">
                                  <a:latin typeface="Cambria Math"/>
                                </a:rPr>
                                <m:t>(1−</m:t>
                              </m:r>
                              <m:r>
                                <a:rPr lang="es-CR" sz="2000" i="1">
                                  <a:latin typeface="Cambria Math"/>
                                </a:rPr>
                                <m:t>𝛼</m:t>
                              </m:r>
                              <m:r>
                                <a:rPr lang="es-CR" sz="2000" i="1">
                                  <a:latin typeface="Cambria Math"/>
                                </a:rPr>
                                <m:t>)</m:t>
                              </m:r>
                            </m:e>
                            <m:sup>
                              <m:r>
                                <a:rPr lang="es-CR" sz="2000" i="1">
                                  <a:latin typeface="Cambria Math"/>
                                </a:rPr>
                                <m:t>2</m:t>
                              </m:r>
                            </m:sup>
                          </m:sSup>
                          <m:r>
                            <a:rPr lang="es-CR" sz="2000" i="1">
                              <a:latin typeface="Cambria Math"/>
                            </a:rPr>
                            <m:t>𝑦</m:t>
                          </m:r>
                        </m:e>
                        <m:sub>
                          <m:r>
                            <a:rPr lang="es-CR" sz="2000" i="1">
                              <a:latin typeface="Cambria Math"/>
                            </a:rPr>
                            <m:t>𝑡</m:t>
                          </m:r>
                          <m:r>
                            <a:rPr lang="es-CR" sz="2000" i="1">
                              <a:latin typeface="Cambria Math"/>
                            </a:rPr>
                            <m:t>−2</m:t>
                          </m:r>
                        </m:sub>
                      </m:sSub>
                      <m:r>
                        <a:rPr lang="es-CR" sz="2000" i="1">
                          <a:latin typeface="Cambria Math"/>
                        </a:rPr>
                        <m:t>+…,</m:t>
                      </m:r>
                    </m:oMath>
                  </m:oMathPara>
                </a14:m>
                <a:endParaRPr lang="en-US" sz="1400" dirty="0"/>
              </a:p>
              <a:p>
                <a:pPr marL="0" indent="0" algn="just">
                  <a:buNone/>
                </a:pPr>
                <a:endParaRPr lang="en-US" sz="1400" dirty="0"/>
              </a:p>
              <a:p>
                <a:pPr marL="0" indent="0" algn="just">
                  <a:buNone/>
                </a:pPr>
                <a:r>
                  <a:rPr lang="es-CR" sz="2000" dirty="0"/>
                  <a:t>en donde: </a:t>
                </a:r>
                <a14:m>
                  <m:oMath xmlns:m="http://schemas.openxmlformats.org/officeDocument/2006/math">
                    <m:r>
                      <a:rPr lang="es-CR" sz="2000" i="1">
                        <a:latin typeface="Cambria Math"/>
                      </a:rPr>
                      <m:t>0&lt;</m:t>
                    </m:r>
                    <m:r>
                      <a:rPr lang="es-CR" sz="2000" i="1">
                        <a:latin typeface="Cambria Math"/>
                      </a:rPr>
                      <m:t>𝛼</m:t>
                    </m:r>
                    <m:r>
                      <a:rPr lang="es-CR" sz="2000" i="1">
                        <a:latin typeface="Cambria Math"/>
                      </a:rPr>
                      <m:t>&lt;1</m:t>
                    </m:r>
                  </m:oMath>
                </a14:m>
                <a:r>
                  <a:rPr lang="es-CR" sz="2000" dirty="0"/>
                  <a:t> es el parámetro de suavizado. El pronóstico de un paso </a:t>
                </a:r>
                <a14:m>
                  <m:oMath xmlns:m="http://schemas.openxmlformats.org/officeDocument/2006/math">
                    <m:r>
                      <a:rPr lang="es-CR" sz="2000" b="0" i="1" smtClean="0">
                        <a:latin typeface="Cambria Math" panose="02040503050406030204" pitchFamily="18" charset="0"/>
                      </a:rPr>
                      <m:t>h</m:t>
                    </m:r>
                    <m:r>
                      <a:rPr lang="es-CR" sz="2000" b="0" i="1" smtClean="0">
                        <a:latin typeface="Cambria Math" panose="02040503050406030204" pitchFamily="18" charset="0"/>
                      </a:rPr>
                      <m:t>=1</m:t>
                    </m:r>
                  </m:oMath>
                </a14:m>
                <a:r>
                  <a:rPr lang="es-CR" sz="2000" dirty="0"/>
                  <a:t> para el tiempo </a:t>
                </a:r>
                <a14:m>
                  <m:oMath xmlns:m="http://schemas.openxmlformats.org/officeDocument/2006/math">
                    <m:r>
                      <a:rPr lang="es-CR" sz="2000" b="0" i="1" smtClean="0">
                        <a:latin typeface="Cambria Math" panose="02040503050406030204" pitchFamily="18" charset="0"/>
                      </a:rPr>
                      <m:t>𝑇</m:t>
                    </m:r>
                    <m:r>
                      <a:rPr lang="es-CR" sz="2000" b="0" i="1" smtClean="0">
                        <a:latin typeface="Cambria Math" panose="02040503050406030204" pitchFamily="18" charset="0"/>
                      </a:rPr>
                      <m:t>+1</m:t>
                    </m:r>
                  </m:oMath>
                </a14:m>
                <a:r>
                  <a:rPr lang="es-CR" sz="2000" dirty="0"/>
                  <a:t> es un promedio ponderado de todas las observaciones de la serie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1</m:t>
                        </m:r>
                      </m:sub>
                    </m:sSub>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𝑇</m:t>
                        </m:r>
                      </m:sub>
                    </m:sSub>
                  </m:oMath>
                </a14:m>
                <a:r>
                  <a:rPr lang="es-CR" sz="2000" dirty="0"/>
                  <a:t>. La velocidad a la que los pesos disminuyen está controlada por el parámetro </a:t>
                </a:r>
                <a14:m>
                  <m:oMath xmlns:m="http://schemas.openxmlformats.org/officeDocument/2006/math">
                    <m:r>
                      <a:rPr lang="es-CR" sz="2000" i="1">
                        <a:latin typeface="Cambria Math" panose="02040503050406030204" pitchFamily="18" charset="0"/>
                      </a:rPr>
                      <m:t>𝛼</m:t>
                    </m:r>
                  </m:oMath>
                </a14:m>
                <a:r>
                  <a:rPr lang="es-CR" sz="2000" dirty="0"/>
                  <a:t>.</a:t>
                </a:r>
              </a:p>
              <a:p>
                <a:pPr marL="0" indent="0" algn="just">
                  <a:buNone/>
                </a:pPr>
                <a:endParaRPr lang="es-CR" sz="2000" dirty="0"/>
              </a:p>
              <a:p>
                <a:pPr marL="0" indent="0" algn="just">
                  <a:buNone/>
                </a:pPr>
                <a:r>
                  <a:rPr lang="es-CR" sz="2000" dirty="0"/>
                  <a:t>La tabla a continuación muestra los pesos adjuntos a las observaciones para cuatro valores diferentes de </a:t>
                </a:r>
                <a14:m>
                  <m:oMath xmlns:m="http://schemas.openxmlformats.org/officeDocument/2006/math">
                    <m:r>
                      <a:rPr lang="es-CR" sz="2000" i="1">
                        <a:latin typeface="Cambria Math" panose="02040503050406030204" pitchFamily="18" charset="0"/>
                      </a:rPr>
                      <m:t>𝛼</m:t>
                    </m:r>
                  </m:oMath>
                </a14:m>
                <a:r>
                  <a:rPr lang="es-CR" sz="2000" dirty="0"/>
                  <a:t> al pronosticar utilizando suavizado exponencial simple. </a:t>
                </a:r>
                <a:endParaRPr lang="en-US" sz="20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79512" y="980728"/>
                <a:ext cx="8856984" cy="5760640"/>
              </a:xfrm>
              <a:blipFill>
                <a:blip r:embed="rId2"/>
                <a:stretch>
                  <a:fillRect l="-688" t="-635" r="-757"/>
                </a:stretch>
              </a:blipFill>
            </p:spPr>
            <p:txBody>
              <a:bodyPr/>
              <a:lstStyle/>
              <a:p>
                <a:r>
                  <a:rPr lang="es-CR">
                    <a:noFill/>
                  </a:rPr>
                  <a:t> </a:t>
                </a:r>
              </a:p>
            </p:txBody>
          </p:sp>
        </mc:Fallback>
      </mc:AlternateContent>
    </p:spTree>
    <p:extLst>
      <p:ext uri="{BB962C8B-B14F-4D97-AF65-F5344CB8AC3E}">
        <p14:creationId xmlns:p14="http://schemas.microsoft.com/office/powerpoint/2010/main" val="3793167470"/>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77478" y="3429000"/>
                <a:ext cx="8568952" cy="3240360"/>
              </a:xfrm>
            </p:spPr>
            <p:txBody>
              <a:bodyPr>
                <a:normAutofit/>
              </a:bodyPr>
              <a:lstStyle/>
              <a:p>
                <a:pPr algn="just"/>
                <a:r>
                  <a:rPr lang="es-CR" sz="2000" dirty="0"/>
                  <a:t>Para cualquier </a:t>
                </a:r>
                <a14:m>
                  <m:oMath xmlns:m="http://schemas.openxmlformats.org/officeDocument/2006/math">
                    <m:r>
                      <a:rPr lang="es-CR" sz="2000" i="1">
                        <a:latin typeface="Cambria Math" panose="02040503050406030204" pitchFamily="18" charset="0"/>
                      </a:rPr>
                      <m:t>𝛼</m:t>
                    </m:r>
                    <m:r>
                      <a:rPr lang="es-CR" sz="2000" i="1">
                        <a:latin typeface="Cambria Math" panose="02040503050406030204" pitchFamily="18" charset="0"/>
                      </a:rPr>
                      <m:t> </m:t>
                    </m:r>
                  </m:oMath>
                </a14:m>
                <a:r>
                  <a:rPr lang="es-CR" sz="2000" dirty="0"/>
                  <a:t>entre 0 y 1, los pesos adjuntos a las observaciones disminuyen exponencialmente a medida que retrocedemos en el tiempo, de ahí el nombre "suavizado exponencial". Si </a:t>
                </a:r>
                <a14:m>
                  <m:oMath xmlns:m="http://schemas.openxmlformats.org/officeDocument/2006/math">
                    <m:r>
                      <a:rPr lang="es-CR" sz="2000" i="1">
                        <a:latin typeface="Cambria Math" panose="02040503050406030204" pitchFamily="18" charset="0"/>
                      </a:rPr>
                      <m:t>𝛼</m:t>
                    </m:r>
                  </m:oMath>
                </a14:m>
                <a:r>
                  <a:rPr lang="es-CR" sz="2000" dirty="0"/>
                  <a:t> es pequeño (cercano a 0), se le da más peso a las observaciones del pasado más lejano. Si </a:t>
                </a:r>
                <a14:m>
                  <m:oMath xmlns:m="http://schemas.openxmlformats.org/officeDocument/2006/math">
                    <m:r>
                      <a:rPr lang="es-CR" sz="2000" i="1">
                        <a:latin typeface="Cambria Math" panose="02040503050406030204" pitchFamily="18" charset="0"/>
                      </a:rPr>
                      <m:t>𝛼</m:t>
                    </m:r>
                  </m:oMath>
                </a14:m>
                <a:r>
                  <a:rPr lang="es-CR" sz="2000" dirty="0"/>
                  <a:t> es grande (cercano a 1), se le da más peso a las observaciones más recientes. Para el caso extremo donde </a:t>
                </a:r>
                <a14:m>
                  <m:oMath xmlns:m="http://schemas.openxmlformats.org/officeDocument/2006/math">
                    <m:r>
                      <a:rPr lang="es-CR" sz="2000" i="1">
                        <a:latin typeface="Cambria Math" panose="02040503050406030204" pitchFamily="18" charset="0"/>
                      </a:rPr>
                      <m:t>𝛼</m:t>
                    </m:r>
                    <m:r>
                      <a:rPr lang="es-CR" sz="2000" b="0" i="1" smtClean="0">
                        <a:latin typeface="Cambria Math" panose="02040503050406030204" pitchFamily="18" charset="0"/>
                      </a:rPr>
                      <m:t>=1</m:t>
                    </m:r>
                  </m:oMath>
                </a14:m>
                <a:r>
                  <a:rPr lang="es-CR" sz="2000" dirty="0"/>
                  <a:t>,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𝑦</m:t>
                            </m:r>
                          </m:e>
                        </m:acc>
                      </m:e>
                      <m:sub>
                        <m:r>
                          <a:rPr lang="es-CR" sz="2000" b="0" i="1" smtClean="0">
                            <a:latin typeface="Cambria Math" panose="02040503050406030204" pitchFamily="18" charset="0"/>
                          </a:rPr>
                          <m:t>𝑇</m:t>
                        </m:r>
                        <m:r>
                          <a:rPr lang="es-CR" sz="2000" i="1">
                            <a:latin typeface="Cambria Math" panose="02040503050406030204" pitchFamily="18" charset="0"/>
                          </a:rPr>
                          <m:t>+</m:t>
                        </m:r>
                        <m:r>
                          <a:rPr lang="es-CR" sz="2000" b="0" i="1" smtClean="0">
                            <a:latin typeface="Cambria Math" panose="02040503050406030204" pitchFamily="18" charset="0"/>
                          </a:rPr>
                          <m:t>1</m:t>
                        </m:r>
                        <m:r>
                          <a:rPr lang="es-CR" sz="2000" i="1">
                            <a:latin typeface="Cambria Math" panose="02040503050406030204" pitchFamily="18" charset="0"/>
                          </a:rPr>
                          <m:t>|</m:t>
                        </m:r>
                        <m:r>
                          <a:rPr lang="es-CR" sz="2000" i="1">
                            <a:latin typeface="Cambria Math" panose="02040503050406030204" pitchFamily="18" charset="0"/>
                          </a:rPr>
                          <m:t>𝑡</m:t>
                        </m:r>
                      </m:sub>
                    </m:sSub>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𝑇</m:t>
                        </m:r>
                      </m:sub>
                    </m:sSub>
                  </m:oMath>
                </a14:m>
                <a:r>
                  <a:rPr lang="es-CR" sz="2000" dirty="0"/>
                  <a:t>, las previsiones son iguales a las previsiones </a:t>
                </a:r>
                <a:r>
                  <a:rPr lang="en-US" sz="2000" dirty="0"/>
                  <a:t>Naïve</a:t>
                </a:r>
                <a:r>
                  <a:rPr lang="es-CR" sz="2000" dirty="0"/>
                  <a:t>.</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77478" y="3429000"/>
                <a:ext cx="8568952" cy="3240360"/>
              </a:xfrm>
              <a:blipFill>
                <a:blip r:embed="rId2"/>
                <a:stretch>
                  <a:fillRect l="-641" t="-1130" r="-783"/>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SES</a:t>
            </a:r>
          </a:p>
        </p:txBody>
      </p:sp>
      <p:pic>
        <p:nvPicPr>
          <p:cNvPr id="2" name="Imagen 1"/>
          <p:cNvPicPr>
            <a:picLocks noChangeAspect="1"/>
          </p:cNvPicPr>
          <p:nvPr/>
        </p:nvPicPr>
        <p:blipFill>
          <a:blip r:embed="rId3"/>
          <a:stretch>
            <a:fillRect/>
          </a:stretch>
        </p:blipFill>
        <p:spPr>
          <a:xfrm>
            <a:off x="899592" y="1268760"/>
            <a:ext cx="7324725" cy="1724025"/>
          </a:xfrm>
          <a:prstGeom prst="rect">
            <a:avLst/>
          </a:prstGeom>
        </p:spPr>
      </p:pic>
    </p:spTree>
    <p:extLst>
      <p:ext uri="{BB962C8B-B14F-4D97-AF65-F5344CB8AC3E}">
        <p14:creationId xmlns:p14="http://schemas.microsoft.com/office/powerpoint/2010/main" val="300938203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SES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79512" y="836712"/>
                <a:ext cx="8856984" cy="5904656"/>
              </a:xfrm>
            </p:spPr>
            <p:txBody>
              <a:bodyPr>
                <a:normAutofit/>
              </a:bodyPr>
              <a:lstStyle/>
              <a:p>
                <a:pPr marL="0" indent="0" algn="just">
                  <a:buNone/>
                </a:pPr>
                <a:r>
                  <a:rPr lang="es-CR" sz="2000" b="1" u="sng" dirty="0"/>
                  <a:t>La ecuación ponderada media</a:t>
                </a:r>
              </a:p>
              <a:p>
                <a:pPr marL="0" indent="0" algn="just">
                  <a:buNone/>
                </a:pPr>
                <a:endParaRPr lang="es-CR" sz="2000" b="1" u="sng" dirty="0"/>
              </a:p>
              <a:p>
                <a:pPr marL="0" indent="0" algn="just">
                  <a:buNone/>
                </a:pPr>
                <a:r>
                  <a:rPr lang="es-CR" sz="2000" dirty="0"/>
                  <a:t>El pronóstico para el momento </a:t>
                </a:r>
                <a14:m>
                  <m:oMath xmlns:m="http://schemas.openxmlformats.org/officeDocument/2006/math">
                    <m:r>
                      <a:rPr lang="es-CR" sz="2000" b="0" i="1" smtClean="0">
                        <a:latin typeface="Cambria Math" panose="02040503050406030204" pitchFamily="18" charset="0"/>
                      </a:rPr>
                      <m:t>𝑇</m:t>
                    </m:r>
                    <m:r>
                      <a:rPr lang="es-CR" sz="2000" b="0" i="1" smtClean="0">
                        <a:latin typeface="Cambria Math" panose="02040503050406030204" pitchFamily="18" charset="0"/>
                      </a:rPr>
                      <m:t>+1</m:t>
                    </m:r>
                  </m:oMath>
                </a14:m>
                <a:r>
                  <a:rPr lang="en-US" sz="2000" dirty="0"/>
                  <a:t> </a:t>
                </a:r>
                <a:r>
                  <a:rPr lang="en-US" sz="2000" dirty="0" err="1"/>
                  <a:t>es</a:t>
                </a:r>
                <a:r>
                  <a:rPr lang="en-US" sz="2000" dirty="0"/>
                  <a:t> </a:t>
                </a:r>
                <a:r>
                  <a:rPr lang="es-CR" sz="2000" dirty="0"/>
                  <a:t>igual a un promedio ponderado entre la observación más reciente </a:t>
                </a:r>
                <a14:m>
                  <m:oMath xmlns:m="http://schemas.openxmlformats.org/officeDocument/2006/math">
                    <m:sSub>
                      <m:sSubPr>
                        <m:ctrlPr>
                          <a:rPr lang="es-CR" sz="2000" i="1">
                            <a:latin typeface="Cambria Math"/>
                          </a:rPr>
                        </m:ctrlPr>
                      </m:sSubPr>
                      <m:e>
                        <m:r>
                          <a:rPr lang="es-CR" sz="2000" i="1">
                            <a:latin typeface="Cambria Math"/>
                          </a:rPr>
                          <m:t>𝑦</m:t>
                        </m:r>
                      </m:e>
                      <m:sub>
                        <m:r>
                          <a:rPr lang="es-CR" sz="2000" i="1">
                            <a:latin typeface="Cambria Math"/>
                          </a:rPr>
                          <m:t>𝑡</m:t>
                        </m:r>
                      </m:sub>
                    </m:sSub>
                  </m:oMath>
                </a14:m>
                <a:r>
                  <a:rPr lang="en-US" sz="2000" dirty="0"/>
                  <a:t> y el </a:t>
                </a:r>
                <a:r>
                  <a:rPr lang="es-CR" sz="2000" dirty="0"/>
                  <a:t>pronóstico</a:t>
                </a:r>
                <a:r>
                  <a:rPr lang="en-US" sz="2000" dirty="0"/>
                  <a:t> anterior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a:rPr>
                              <m:t>𝑦</m:t>
                            </m:r>
                          </m:e>
                        </m:acc>
                      </m:e>
                      <m:sub>
                        <m:r>
                          <a:rPr lang="es-CR" sz="2000" b="0" i="1" smtClean="0">
                            <a:latin typeface="Cambria Math" panose="02040503050406030204" pitchFamily="18" charset="0"/>
                          </a:rPr>
                          <m:t>𝑡</m:t>
                        </m:r>
                        <m:r>
                          <a:rPr lang="es-CR" sz="2000" i="1">
                            <a:latin typeface="Cambria Math"/>
                          </a:rPr>
                          <m:t>|</m:t>
                        </m:r>
                        <m:r>
                          <a:rPr lang="es-CR" sz="2000" b="0" i="1" smtClean="0">
                            <a:latin typeface="Cambria Math" panose="02040503050406030204" pitchFamily="18" charset="0"/>
                          </a:rPr>
                          <m:t>𝑡</m:t>
                        </m:r>
                        <m:r>
                          <a:rPr lang="es-CR" sz="2000" b="0" i="1" smtClean="0">
                            <a:latin typeface="Cambria Math" panose="02040503050406030204" pitchFamily="18" charset="0"/>
                          </a:rPr>
                          <m:t>−1</m:t>
                        </m:r>
                      </m:sub>
                    </m:sSub>
                  </m:oMath>
                </a14:m>
                <a:r>
                  <a:rPr lang="en-US" sz="2000" dirty="0"/>
                  <a:t>:</a:t>
                </a:r>
              </a:p>
              <a:p>
                <a:pPr algn="just"/>
                <a:endParaRPr lang="en-US" sz="20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a:rPr>
                                <m:t>𝑦</m:t>
                              </m:r>
                            </m:e>
                          </m:acc>
                        </m:e>
                        <m:sub>
                          <m:r>
                            <a:rPr lang="es-CR" sz="2000" b="0" i="1" smtClean="0">
                              <a:latin typeface="Cambria Math" panose="02040503050406030204" pitchFamily="18" charset="0"/>
                            </a:rPr>
                            <m:t>𝑇</m:t>
                          </m:r>
                          <m:r>
                            <a:rPr lang="es-CR" sz="2000" i="1">
                              <a:latin typeface="Cambria Math"/>
                            </a:rPr>
                            <m:t>+1|</m:t>
                          </m:r>
                          <m:r>
                            <a:rPr lang="es-CR" sz="2000" i="1">
                              <a:latin typeface="Cambria Math"/>
                            </a:rPr>
                            <m:t>𝑡</m:t>
                          </m:r>
                        </m:sub>
                      </m:sSub>
                      <m:r>
                        <a:rPr lang="es-CR" sz="2000" i="1">
                          <a:latin typeface="Cambria Math"/>
                        </a:rPr>
                        <m:t>=</m:t>
                      </m:r>
                      <m:r>
                        <a:rPr lang="es-CR" sz="2000" i="1">
                          <a:latin typeface="Cambria Math"/>
                        </a:rPr>
                        <m:t>𝛼</m:t>
                      </m:r>
                      <m:sSub>
                        <m:sSubPr>
                          <m:ctrlPr>
                            <a:rPr lang="es-CR" sz="2000" i="1">
                              <a:latin typeface="Cambria Math"/>
                            </a:rPr>
                          </m:ctrlPr>
                        </m:sSubPr>
                        <m:e>
                          <m:r>
                            <a:rPr lang="es-CR" sz="2000" i="1">
                              <a:latin typeface="Cambria Math"/>
                            </a:rPr>
                            <m:t>𝑦</m:t>
                          </m:r>
                        </m:e>
                        <m:sub>
                          <m:r>
                            <a:rPr lang="es-CR" sz="2000" b="0" i="1" smtClean="0">
                              <a:latin typeface="Cambria Math" panose="02040503050406030204" pitchFamily="18" charset="0"/>
                            </a:rPr>
                            <m:t>𝑇</m:t>
                          </m:r>
                        </m:sub>
                      </m:sSub>
                      <m:r>
                        <a:rPr lang="es-CR" sz="2000" i="1">
                          <a:latin typeface="Cambria Math"/>
                        </a:rPr>
                        <m:t>+</m:t>
                      </m:r>
                      <m:d>
                        <m:dPr>
                          <m:ctrlPr>
                            <a:rPr lang="es-CR" sz="2000" i="1">
                              <a:latin typeface="Cambria Math"/>
                            </a:rPr>
                          </m:ctrlPr>
                        </m:dPr>
                        <m:e>
                          <m:r>
                            <a:rPr lang="es-CR" sz="2000" i="1">
                              <a:latin typeface="Cambria Math"/>
                            </a:rPr>
                            <m:t>1−</m:t>
                          </m:r>
                          <m:r>
                            <a:rPr lang="es-CR" sz="2000" i="1">
                              <a:latin typeface="Cambria Math"/>
                            </a:rPr>
                            <m:t>𝛼</m:t>
                          </m:r>
                        </m:e>
                      </m:d>
                      <m:sSub>
                        <m:sSubPr>
                          <m:ctrlPr>
                            <a:rPr lang="es-CR" sz="2000" i="1">
                              <a:latin typeface="Cambria Math"/>
                            </a:rPr>
                          </m:ctrlPr>
                        </m:sSubPr>
                        <m:e>
                          <m:acc>
                            <m:accPr>
                              <m:chr m:val="̂"/>
                              <m:ctrlPr>
                                <a:rPr lang="es-CR" sz="2000" i="1">
                                  <a:latin typeface="Cambria Math"/>
                                </a:rPr>
                              </m:ctrlPr>
                            </m:accPr>
                            <m:e>
                              <m:r>
                                <a:rPr lang="es-CR" sz="2000" i="1">
                                  <a:latin typeface="Cambria Math"/>
                                </a:rPr>
                                <m:t>𝑦</m:t>
                              </m:r>
                            </m:e>
                          </m:acc>
                        </m:e>
                        <m:sub>
                          <m:r>
                            <a:rPr lang="es-CR" sz="2000" b="0" i="1" smtClean="0">
                              <a:latin typeface="Cambria Math" panose="02040503050406030204" pitchFamily="18" charset="0"/>
                            </a:rPr>
                            <m:t>𝑇</m:t>
                          </m:r>
                          <m:r>
                            <a:rPr lang="es-CR" sz="2000" i="1">
                              <a:latin typeface="Cambria Math"/>
                            </a:rPr>
                            <m:t>|</m:t>
                          </m:r>
                          <m:r>
                            <a:rPr lang="es-CR" sz="2000" b="0" i="1" smtClean="0">
                              <a:latin typeface="Cambria Math" panose="02040503050406030204" pitchFamily="18" charset="0"/>
                            </a:rPr>
                            <m:t>𝑇</m:t>
                          </m:r>
                          <m:r>
                            <a:rPr lang="es-CR" sz="2000" i="1">
                              <a:latin typeface="Cambria Math"/>
                            </a:rPr>
                            <m:t>−1</m:t>
                          </m:r>
                        </m:sub>
                      </m:sSub>
                      <m:r>
                        <a:rPr lang="es-CR" sz="2000" b="0" i="1" smtClean="0">
                          <a:latin typeface="Cambria Math" panose="02040503050406030204" pitchFamily="18" charset="0"/>
                        </a:rPr>
                        <m:t>,</m:t>
                      </m:r>
                    </m:oMath>
                  </m:oMathPara>
                </a14:m>
                <a:endParaRPr lang="en-US" sz="2000" dirty="0"/>
              </a:p>
              <a:p>
                <a:pPr marL="0" indent="0" algn="just">
                  <a:buNone/>
                </a:pPr>
                <a:endParaRPr lang="en-US" sz="2000" dirty="0"/>
              </a:p>
              <a:p>
                <a:pPr marL="0" indent="0" algn="just">
                  <a:buNone/>
                </a:pPr>
                <a:r>
                  <a:rPr lang="en-US" sz="2000" dirty="0" err="1"/>
                  <a:t>donde</a:t>
                </a:r>
                <a:r>
                  <a:rPr lang="en-US" sz="2000" dirty="0"/>
                  <a:t> </a:t>
                </a:r>
                <a14:m>
                  <m:oMath xmlns:m="http://schemas.openxmlformats.org/officeDocument/2006/math">
                    <m:r>
                      <a:rPr lang="es-CR" sz="2000" b="0" i="0" smtClean="0">
                        <a:latin typeface="Cambria Math" panose="02040503050406030204" pitchFamily="18" charset="0"/>
                        <a:ea typeface="Cambria Math" panose="02040503050406030204" pitchFamily="18" charset="0"/>
                      </a:rPr>
                      <m:t>0</m:t>
                    </m:r>
                    <m:r>
                      <a:rPr lang="es-CR" sz="2000" i="1" smtClean="0">
                        <a:latin typeface="Cambria Math" panose="02040503050406030204" pitchFamily="18" charset="0"/>
                        <a:ea typeface="Cambria Math" panose="02040503050406030204" pitchFamily="18" charset="0"/>
                      </a:rPr>
                      <m:t>≤</m:t>
                    </m:r>
                    <m:r>
                      <a:rPr lang="es-CR" sz="2000" i="1">
                        <a:latin typeface="Cambria Math" panose="02040503050406030204" pitchFamily="18" charset="0"/>
                      </a:rPr>
                      <m:t>𝛼</m:t>
                    </m:r>
                    <m:r>
                      <a:rPr lang="es-CR" sz="2000" i="1" smtClean="0">
                        <a:latin typeface="Cambria Math" panose="02040503050406030204" pitchFamily="18" charset="0"/>
                        <a:ea typeface="Cambria Math" panose="02040503050406030204" pitchFamily="18" charset="0"/>
                      </a:rPr>
                      <m:t>≤</m:t>
                    </m:r>
                    <m:r>
                      <a:rPr lang="es-CR" sz="2000" b="0" i="1" smtClean="0">
                        <a:latin typeface="Cambria Math" panose="02040503050406030204" pitchFamily="18" charset="0"/>
                        <a:ea typeface="Cambria Math" panose="02040503050406030204" pitchFamily="18" charset="0"/>
                      </a:rPr>
                      <m:t>1</m:t>
                    </m:r>
                  </m:oMath>
                </a14:m>
                <a:r>
                  <a:rPr lang="en-US" sz="2000" dirty="0"/>
                  <a:t> </a:t>
                </a:r>
                <a:r>
                  <a:rPr lang="es-CR" sz="2000" dirty="0"/>
                  <a:t>es el parámetro de suavizamiento. Del mismo modo, podemos escribir los valores ajustados como:</a:t>
                </a:r>
              </a:p>
              <a:p>
                <a:pPr marL="0" indent="0" algn="just">
                  <a:buNone/>
                </a:pPr>
                <a:endParaRPr lang="es-CR" sz="2000" dirty="0"/>
              </a:p>
              <a:p>
                <a:pPr marL="0" indent="0" algn="just">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𝑦</m:t>
                              </m:r>
                            </m:e>
                          </m:acc>
                        </m:e>
                        <m:sub>
                          <m:r>
                            <a:rPr lang="es-CR" sz="2000" b="0" i="1" smtClean="0">
                              <a:latin typeface="Cambria Math" panose="02040503050406030204" pitchFamily="18" charset="0"/>
                            </a:rPr>
                            <m:t>𝑡</m:t>
                          </m:r>
                          <m:r>
                            <a:rPr lang="es-CR" sz="2000" i="1">
                              <a:latin typeface="Cambria Math" panose="02040503050406030204" pitchFamily="18" charset="0"/>
                            </a:rPr>
                            <m:t>+1|</m:t>
                          </m:r>
                          <m:r>
                            <a:rPr lang="es-CR" sz="2000" i="1">
                              <a:latin typeface="Cambria Math" panose="02040503050406030204" pitchFamily="18" charset="0"/>
                            </a:rPr>
                            <m:t>𝑡</m:t>
                          </m:r>
                        </m:sub>
                      </m:sSub>
                      <m:r>
                        <a:rPr lang="es-CR" sz="2000" i="1">
                          <a:latin typeface="Cambria Math" panose="02040503050406030204" pitchFamily="18" charset="0"/>
                        </a:rPr>
                        <m:t>=</m:t>
                      </m:r>
                      <m:r>
                        <a:rPr lang="es-CR" sz="2000" i="1">
                          <a:latin typeface="Cambria Math" panose="02040503050406030204" pitchFamily="18" charset="0"/>
                        </a:rPr>
                        <m:t>𝛼</m:t>
                      </m:r>
                      <m:sSub>
                        <m:sSubPr>
                          <m:ctrlPr>
                            <a:rPr lang="es-CR" sz="2000" i="1">
                              <a:latin typeface="Cambria Math"/>
                            </a:rPr>
                          </m:ctrlPr>
                        </m:sSubPr>
                        <m:e>
                          <m:r>
                            <a:rPr lang="es-CR" sz="2000" i="1">
                              <a:latin typeface="Cambria Math" panose="02040503050406030204" pitchFamily="18" charset="0"/>
                            </a:rPr>
                            <m:t>𝑦</m:t>
                          </m:r>
                        </m:e>
                        <m:sub>
                          <m:r>
                            <a:rPr lang="es-CR" sz="2000" b="0" i="1" smtClean="0">
                              <a:latin typeface="Cambria Math" panose="02040503050406030204" pitchFamily="18" charset="0"/>
                            </a:rPr>
                            <m:t>𝑡</m:t>
                          </m:r>
                        </m:sub>
                      </m:sSub>
                      <m:r>
                        <a:rPr lang="es-CR" sz="2000" i="1">
                          <a:latin typeface="Cambria Math" panose="02040503050406030204" pitchFamily="18" charset="0"/>
                        </a:rPr>
                        <m:t>+</m:t>
                      </m:r>
                      <m:d>
                        <m:dPr>
                          <m:ctrlPr>
                            <a:rPr lang="es-CR" sz="2000" i="1">
                              <a:latin typeface="Cambria Math"/>
                            </a:rPr>
                          </m:ctrlPr>
                        </m:dPr>
                        <m:e>
                          <m:r>
                            <a:rPr lang="es-CR" sz="2000" i="1">
                              <a:latin typeface="Cambria Math" panose="02040503050406030204" pitchFamily="18" charset="0"/>
                            </a:rPr>
                            <m:t>1−</m:t>
                          </m:r>
                          <m:r>
                            <a:rPr lang="es-CR" sz="2000" i="1">
                              <a:latin typeface="Cambria Math" panose="02040503050406030204" pitchFamily="18" charset="0"/>
                            </a:rPr>
                            <m:t>𝛼</m:t>
                          </m:r>
                        </m:e>
                      </m:d>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𝑦</m:t>
                              </m:r>
                            </m:e>
                          </m:acc>
                        </m:e>
                        <m:sub>
                          <m:r>
                            <a:rPr lang="es-CR" sz="2000" b="0" i="1" smtClean="0">
                              <a:latin typeface="Cambria Math" panose="02040503050406030204" pitchFamily="18" charset="0"/>
                            </a:rPr>
                            <m:t>𝑡</m:t>
                          </m:r>
                          <m:r>
                            <a:rPr lang="es-CR" sz="2000" i="1">
                              <a:latin typeface="Cambria Math" panose="02040503050406030204" pitchFamily="18" charset="0"/>
                            </a:rPr>
                            <m:t>|</m:t>
                          </m:r>
                          <m:r>
                            <a:rPr lang="es-CR" sz="2000" b="0" i="1" smtClean="0">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oMath>
                  </m:oMathPara>
                </a14:m>
                <a:endParaRPr lang="en-US" sz="2000" dirty="0"/>
              </a:p>
              <a:p>
                <a:pPr marL="0" indent="0" algn="just">
                  <a:buNone/>
                </a:pPr>
                <a:endParaRPr lang="en-US" sz="2000" dirty="0"/>
              </a:p>
              <a:p>
                <a:pPr marL="0" indent="0" algn="just">
                  <a:buNone/>
                </a:pPr>
                <a:r>
                  <a:rPr lang="en-US" sz="2000" dirty="0"/>
                  <a:t>Para </a:t>
                </a:r>
                <a14:m>
                  <m:oMath xmlns:m="http://schemas.openxmlformats.org/officeDocument/2006/math">
                    <m:r>
                      <a:rPr lang="es-CR" sz="2000" i="1">
                        <a:latin typeface="Cambria Math"/>
                      </a:rPr>
                      <m:t>𝑡</m:t>
                    </m:r>
                    <m:r>
                      <a:rPr lang="es-CR" sz="2000" i="1">
                        <a:latin typeface="Cambria Math"/>
                      </a:rPr>
                      <m:t>=1,…,</m:t>
                    </m:r>
                    <m:r>
                      <a:rPr lang="es-CR" sz="2000" i="1">
                        <a:latin typeface="Cambria Math"/>
                      </a:rPr>
                      <m:t>𝑇</m:t>
                    </m:r>
                  </m:oMath>
                </a14:m>
                <a:r>
                  <a:rPr lang="es-CR" sz="2000" dirty="0"/>
                  <a:t>. (recordar que los valores ajustados son simplemente pronósticos de un solo paso de los datos de entrenamiento).</a:t>
                </a:r>
              </a:p>
              <a:p>
                <a:pPr marL="0" indent="0" algn="just">
                  <a:buNone/>
                </a:pPr>
                <a:endParaRPr lang="en-US" sz="20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79512" y="836712"/>
                <a:ext cx="8856984" cy="5904656"/>
              </a:xfrm>
              <a:blipFill>
                <a:blip r:embed="rId2"/>
                <a:stretch>
                  <a:fillRect l="-688" t="-516" r="-757"/>
                </a:stretch>
              </a:blipFill>
            </p:spPr>
            <p:txBody>
              <a:bodyPr/>
              <a:lstStyle/>
              <a:p>
                <a:r>
                  <a:rPr lang="es-CR">
                    <a:noFill/>
                  </a:rPr>
                  <a:t> </a:t>
                </a:r>
              </a:p>
            </p:txBody>
          </p:sp>
        </mc:Fallback>
      </mc:AlternateContent>
    </p:spTree>
    <p:extLst>
      <p:ext uri="{BB962C8B-B14F-4D97-AF65-F5344CB8AC3E}">
        <p14:creationId xmlns:p14="http://schemas.microsoft.com/office/powerpoint/2010/main" val="491972812"/>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SES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79512" y="836712"/>
                <a:ext cx="8856984" cy="5904656"/>
              </a:xfrm>
            </p:spPr>
            <p:txBody>
              <a:bodyPr>
                <a:normAutofit/>
              </a:bodyPr>
              <a:lstStyle/>
              <a:p>
                <a:pPr marL="0" indent="0">
                  <a:buNone/>
                </a:pPr>
                <a:r>
                  <a:rPr lang="es-CR" sz="2000" dirty="0"/>
                  <a:t>El proceso debe comenzar en alguna parte, por lo que dejamos que el primer valor ajustado en el tiempo 1 se denote por </a:t>
                </a:r>
                <a14:m>
                  <m:oMath xmlns:m="http://schemas.openxmlformats.org/officeDocument/2006/math">
                    <m:sSub>
                      <m:sSubPr>
                        <m:ctrlPr>
                          <a:rPr lang="es-CR" sz="2000" i="1">
                            <a:latin typeface="Cambria Math"/>
                          </a:rPr>
                        </m:ctrlPr>
                      </m:sSubPr>
                      <m:e>
                        <m:r>
                          <a:rPr lang="es-CR" sz="2000" i="1">
                            <a:latin typeface="Cambria Math"/>
                          </a:rPr>
                          <m:t>𝓁</m:t>
                        </m:r>
                      </m:e>
                      <m:sub>
                        <m:r>
                          <a:rPr lang="es-CR" sz="2000" i="1">
                            <a:latin typeface="Cambria Math"/>
                          </a:rPr>
                          <m:t>0</m:t>
                        </m:r>
                      </m:sub>
                    </m:sSub>
                  </m:oMath>
                </a14:m>
                <a:r>
                  <a:rPr lang="es-CR" sz="2000" dirty="0"/>
                  <a:t> (que tendremos que estimar). Entonces:</a:t>
                </a:r>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r>
                  <a:rPr lang="en-US" sz="2000" dirty="0" err="1"/>
                  <a:t>Vemos</a:t>
                </a:r>
                <a:r>
                  <a:rPr lang="en-US" sz="2000" dirty="0"/>
                  <a:t> que </a:t>
                </a:r>
                <a:r>
                  <a:rPr lang="en-US" sz="2000" dirty="0" err="1"/>
                  <a:t>cada</a:t>
                </a:r>
                <a:r>
                  <a:rPr lang="en-US" sz="2000" dirty="0"/>
                  <a:t> </a:t>
                </a:r>
                <a:r>
                  <a:rPr lang="en-US" sz="2000" dirty="0" err="1"/>
                  <a:t>uno</a:t>
                </a:r>
                <a:r>
                  <a:rPr lang="en-US" sz="2000" dirty="0"/>
                  <a:t> de </a:t>
                </a:r>
                <a:r>
                  <a:rPr lang="en-US" sz="2000" dirty="0" err="1"/>
                  <a:t>los</a:t>
                </a:r>
                <a:r>
                  <a:rPr lang="en-US" sz="2000" dirty="0"/>
                  <a:t> </a:t>
                </a:r>
                <a:r>
                  <a:rPr lang="en-US" sz="2000" dirty="0" err="1"/>
                  <a:t>valores</a:t>
                </a:r>
                <a:r>
                  <a:rPr lang="en-US" sz="2000" dirty="0"/>
                  <a:t> </a:t>
                </a:r>
                <a:r>
                  <a:rPr lang="en-US" sz="2000" dirty="0" err="1"/>
                  <a:t>ajustados</a:t>
                </a:r>
                <a:r>
                  <a:rPr lang="en-US" sz="2000" dirty="0"/>
                  <a:t> </a:t>
                </a:r>
                <a:r>
                  <a:rPr lang="en-US" sz="2000" dirty="0" err="1"/>
                  <a:t>es</a:t>
                </a:r>
                <a:r>
                  <a:rPr lang="en-US" sz="2000" dirty="0"/>
                  <a:t> </a:t>
                </a:r>
                <a:r>
                  <a:rPr lang="en-US" sz="2000" dirty="0" err="1"/>
                  <a:t>una</a:t>
                </a:r>
                <a:r>
                  <a:rPr lang="en-US" sz="2000" dirty="0"/>
                  <a:t> </a:t>
                </a:r>
                <a:r>
                  <a:rPr lang="en-US" sz="2000" dirty="0" err="1"/>
                  <a:t>estimación</a:t>
                </a:r>
                <a:r>
                  <a:rPr lang="en-US" sz="2000" dirty="0"/>
                  <a:t> de </a:t>
                </a:r>
                <a:r>
                  <a:rPr lang="en-US" sz="2000" dirty="0" err="1"/>
                  <a:t>los</a:t>
                </a:r>
                <a:r>
                  <a:rPr lang="en-US" sz="2000" dirty="0"/>
                  <a:t> </a:t>
                </a:r>
                <a:r>
                  <a:rPr lang="en-US" sz="2000" dirty="0" err="1"/>
                  <a:t>valores</a:t>
                </a:r>
                <a:r>
                  <a:rPr lang="en-US" sz="2000" dirty="0"/>
                  <a:t> </a:t>
                </a:r>
                <a:r>
                  <a:rPr lang="en-US" sz="2000" dirty="0" err="1"/>
                  <a:t>pasados</a:t>
                </a:r>
                <a:r>
                  <a:rPr lang="en-US" sz="2000" dirty="0"/>
                  <a:t>, </a:t>
                </a:r>
                <a:r>
                  <a:rPr lang="en-US" sz="2000" dirty="0" err="1"/>
                  <a:t>tomando</a:t>
                </a:r>
                <a:r>
                  <a:rPr lang="en-US" sz="2000" dirty="0"/>
                  <a:t> </a:t>
                </a:r>
                <a:r>
                  <a:rPr lang="en-US" sz="2000" dirty="0" err="1"/>
                  <a:t>en</a:t>
                </a:r>
                <a:r>
                  <a:rPr lang="en-US" sz="2000" dirty="0"/>
                  <a:t> </a:t>
                </a:r>
                <a:r>
                  <a:rPr lang="en-US" sz="2000" dirty="0" err="1"/>
                  <a:t>cuenta</a:t>
                </a:r>
                <a:r>
                  <a:rPr lang="en-US" sz="2000" dirty="0"/>
                  <a:t> el peso del </a:t>
                </a:r>
                <a:r>
                  <a:rPr lang="en-US" sz="2000" dirty="0" err="1"/>
                  <a:t>parámetro</a:t>
                </a:r>
                <a:r>
                  <a:rPr lang="en-US" sz="2000" dirty="0"/>
                  <a:t> de </a:t>
                </a:r>
                <a14:m>
                  <m:oMath xmlns:m="http://schemas.openxmlformats.org/officeDocument/2006/math">
                    <m:r>
                      <a:rPr lang="es-CR" sz="2000" i="1">
                        <a:latin typeface="Cambria Math" panose="02040503050406030204" pitchFamily="18" charset="0"/>
                        <a:ea typeface="Times New Roman" panose="02020603050405020304" pitchFamily="18" charset="0"/>
                        <a:cs typeface="Calibri" panose="020F0502020204030204" pitchFamily="34" charset="0"/>
                      </a:rPr>
                      <m:t>𝛼</m:t>
                    </m:r>
                  </m:oMath>
                </a14:m>
                <a:r>
                  <a:rPr lang="en-US" sz="2000" dirty="0"/>
                  <a:t> y </a:t>
                </a:r>
                <a14:m>
                  <m:oMath xmlns:m="http://schemas.openxmlformats.org/officeDocument/2006/math">
                    <m:d>
                      <m:dPr>
                        <m:ctrlPr>
                          <a:rPr lang="es-CR" sz="2000" i="1">
                            <a:latin typeface="Cambria Math"/>
                            <a:ea typeface="Times New Roman" panose="02020603050405020304" pitchFamily="18" charset="0"/>
                            <a:cs typeface="Calibri" panose="020F0502020204030204" pitchFamily="34" charset="0"/>
                          </a:rPr>
                        </m:ctrlPr>
                      </m:dPr>
                      <m:e>
                        <m:r>
                          <a:rPr lang="es-CR" sz="2000" i="1">
                            <a:latin typeface="Cambria Math" panose="02040503050406030204" pitchFamily="18" charset="0"/>
                            <a:ea typeface="Times New Roman" panose="02020603050405020304" pitchFamily="18" charset="0"/>
                            <a:cs typeface="Calibri" panose="020F0502020204030204" pitchFamily="34" charset="0"/>
                          </a:rPr>
                          <m:t>1−</m:t>
                        </m:r>
                        <m:r>
                          <a:rPr lang="es-CR" sz="2000" i="1">
                            <a:latin typeface="Cambria Math" panose="02040503050406030204" pitchFamily="18" charset="0"/>
                            <a:ea typeface="Times New Roman" panose="02020603050405020304" pitchFamily="18" charset="0"/>
                            <a:cs typeface="Calibri" panose="020F0502020204030204" pitchFamily="34" charset="0"/>
                          </a:rPr>
                          <m:t>𝛼</m:t>
                        </m:r>
                      </m:e>
                    </m:d>
                  </m:oMath>
                </a14:m>
                <a:r>
                  <a:rPr lang="en-US" sz="2000" dirty="0"/>
                  <a:t>.</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79512" y="836712"/>
                <a:ext cx="8856984" cy="5904656"/>
              </a:xfrm>
              <a:blipFill>
                <a:blip r:embed="rId2"/>
                <a:stretch>
                  <a:fillRect l="-688" t="-516" r="-757"/>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2286000" y="2204864"/>
                <a:ext cx="4572000" cy="2830968"/>
              </a:xfrm>
              <a:prstGeom prst="rect">
                <a:avLst/>
              </a:prstGeom>
            </p:spPr>
            <p:txBody>
              <a:bodyPr>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CR" sz="2000" i="1">
                              <a:latin typeface="Cambria Math"/>
                              <a:ea typeface="Times New Roman" panose="02020603050405020304" pitchFamily="18" charset="0"/>
                              <a:cs typeface="Calibri" panose="020F0502020204030204" pitchFamily="34" charset="0"/>
                            </a:rPr>
                          </m:ctrlPr>
                        </m:sSubPr>
                        <m:e>
                          <m:acc>
                            <m:accPr>
                              <m:chr m:val="̂"/>
                              <m:ctrlPr>
                                <a:rPr lang="es-CR" sz="2000" i="1">
                                  <a:latin typeface="Cambria Math"/>
                                  <a:ea typeface="Times New Roman" panose="02020603050405020304" pitchFamily="18" charset="0"/>
                                  <a:cs typeface="Calibri" panose="020F0502020204030204" pitchFamily="34" charset="0"/>
                                </a:rPr>
                              </m:ctrlPr>
                            </m:acc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acc>
                        </m:e>
                        <m:sub>
                          <m:r>
                            <a:rPr lang="es-CR" sz="2000" i="1">
                              <a:latin typeface="Cambria Math" panose="02040503050406030204" pitchFamily="18" charset="0"/>
                              <a:ea typeface="Times New Roman" panose="02020603050405020304" pitchFamily="18" charset="0"/>
                              <a:cs typeface="Calibri" panose="020F0502020204030204" pitchFamily="34" charset="0"/>
                            </a:rPr>
                            <m:t>2|1</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r>
                        <a:rPr lang="es-CR" sz="2000" i="1">
                          <a:latin typeface="Cambria Math" panose="02040503050406030204" pitchFamily="18" charset="0"/>
                          <a:ea typeface="Times New Roman" panose="02020603050405020304" pitchFamily="18" charset="0"/>
                          <a:cs typeface="Calibri" panose="020F0502020204030204" pitchFamily="34" charset="0"/>
                        </a:rPr>
                        <m:t>𝛼</m:t>
                      </m:r>
                      <m:sSub>
                        <m:sSubPr>
                          <m:ctrlPr>
                            <a:rPr lang="es-CR" sz="2000" i="1">
                              <a:latin typeface="Cambria Math"/>
                              <a:ea typeface="Times New Roman" panose="02020603050405020304" pitchFamily="18" charset="0"/>
                              <a:cs typeface="Calibri" panose="020F0502020204030204" pitchFamily="34" charset="0"/>
                            </a:rPr>
                          </m:ctrlPr>
                        </m:sSub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sub>
                          <m:r>
                            <a:rPr lang="es-CR" sz="2000" i="1">
                              <a:latin typeface="Cambria Math" panose="02040503050406030204" pitchFamily="18" charset="0"/>
                              <a:ea typeface="Times New Roman" panose="02020603050405020304" pitchFamily="18" charset="0"/>
                              <a:cs typeface="Calibri" panose="020F0502020204030204" pitchFamily="34" charset="0"/>
                            </a:rPr>
                            <m:t>1</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d>
                        <m:dPr>
                          <m:ctrlPr>
                            <a:rPr lang="es-CR" sz="2000" i="1">
                              <a:latin typeface="Cambria Math"/>
                              <a:ea typeface="Times New Roman" panose="02020603050405020304" pitchFamily="18" charset="0"/>
                              <a:cs typeface="Calibri" panose="020F0502020204030204" pitchFamily="34" charset="0"/>
                            </a:rPr>
                          </m:ctrlPr>
                        </m:dPr>
                        <m:e>
                          <m:r>
                            <a:rPr lang="es-CR" sz="2000" i="1">
                              <a:latin typeface="Cambria Math" panose="02040503050406030204" pitchFamily="18" charset="0"/>
                              <a:ea typeface="Times New Roman" panose="02020603050405020304" pitchFamily="18" charset="0"/>
                              <a:cs typeface="Calibri" panose="020F0502020204030204" pitchFamily="34" charset="0"/>
                            </a:rPr>
                            <m:t>1−</m:t>
                          </m:r>
                          <m:r>
                            <a:rPr lang="es-CR" sz="2000" i="1">
                              <a:latin typeface="Cambria Math" panose="02040503050406030204" pitchFamily="18" charset="0"/>
                              <a:ea typeface="Times New Roman" panose="02020603050405020304" pitchFamily="18" charset="0"/>
                              <a:cs typeface="Calibri" panose="020F0502020204030204" pitchFamily="34" charset="0"/>
                            </a:rPr>
                            <m:t>𝛼</m:t>
                          </m:r>
                        </m:e>
                      </m:d>
                      <m:sSub>
                        <m:sSubPr>
                          <m:ctrlPr>
                            <a:rPr lang="es-CR" sz="2000" i="1">
                              <a:latin typeface="Cambria Math"/>
                              <a:ea typeface="Times New Roman" panose="02020603050405020304" pitchFamily="18" charset="0"/>
                              <a:cs typeface="Calibri" panose="020F0502020204030204" pitchFamily="34" charset="0"/>
                            </a:rPr>
                          </m:ctrlPr>
                        </m:sSubPr>
                        <m:e>
                          <m:r>
                            <a:rPr lang="es-CR" sz="2000" i="1">
                              <a:latin typeface="Cambria Math" panose="02040503050406030204" pitchFamily="18" charset="0"/>
                              <a:ea typeface="Times New Roman" panose="02020603050405020304" pitchFamily="18" charset="0"/>
                              <a:cs typeface="Calibri" panose="020F0502020204030204" pitchFamily="34" charset="0"/>
                            </a:rPr>
                            <m:t>𝓁</m:t>
                          </m:r>
                        </m:e>
                        <m:sub>
                          <m:r>
                            <a:rPr lang="es-CR" sz="2000" i="1">
                              <a:latin typeface="Cambria Math" panose="02040503050406030204" pitchFamily="18" charset="0"/>
                              <a:ea typeface="Times New Roman" panose="02020603050405020304" pitchFamily="18" charset="0"/>
                              <a:cs typeface="Calibri" panose="020F0502020204030204" pitchFamily="34" charset="0"/>
                            </a:rPr>
                            <m:t>0</m:t>
                          </m:r>
                        </m:sub>
                      </m:sSub>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CR" sz="2000" i="1">
                              <a:latin typeface="Cambria Math"/>
                              <a:ea typeface="Times New Roman" panose="02020603050405020304" pitchFamily="18" charset="0"/>
                              <a:cs typeface="Calibri" panose="020F0502020204030204" pitchFamily="34" charset="0"/>
                            </a:rPr>
                          </m:ctrlPr>
                        </m:sSubPr>
                        <m:e>
                          <m:acc>
                            <m:accPr>
                              <m:chr m:val="̂"/>
                              <m:ctrlPr>
                                <a:rPr lang="es-CR" sz="2000" i="1">
                                  <a:latin typeface="Cambria Math"/>
                                  <a:ea typeface="Times New Roman" panose="02020603050405020304" pitchFamily="18" charset="0"/>
                                  <a:cs typeface="Calibri" panose="020F0502020204030204" pitchFamily="34" charset="0"/>
                                </a:rPr>
                              </m:ctrlPr>
                            </m:acc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acc>
                        </m:e>
                        <m:sub>
                          <m:r>
                            <a:rPr lang="es-CR" sz="2000" i="1">
                              <a:latin typeface="Cambria Math" panose="02040503050406030204" pitchFamily="18" charset="0"/>
                              <a:ea typeface="Times New Roman" panose="02020603050405020304" pitchFamily="18" charset="0"/>
                              <a:cs typeface="Calibri" panose="020F0502020204030204" pitchFamily="34" charset="0"/>
                            </a:rPr>
                            <m:t>3|2</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r>
                        <a:rPr lang="es-CR" sz="2000" i="1">
                          <a:latin typeface="Cambria Math" panose="02040503050406030204" pitchFamily="18" charset="0"/>
                          <a:ea typeface="Times New Roman" panose="02020603050405020304" pitchFamily="18" charset="0"/>
                          <a:cs typeface="Calibri" panose="020F0502020204030204" pitchFamily="34" charset="0"/>
                        </a:rPr>
                        <m:t>𝛼</m:t>
                      </m:r>
                      <m:sSub>
                        <m:sSubPr>
                          <m:ctrlPr>
                            <a:rPr lang="es-CR" sz="2000" i="1">
                              <a:latin typeface="Cambria Math"/>
                              <a:ea typeface="Times New Roman" panose="02020603050405020304" pitchFamily="18" charset="0"/>
                              <a:cs typeface="Calibri" panose="020F0502020204030204" pitchFamily="34" charset="0"/>
                            </a:rPr>
                          </m:ctrlPr>
                        </m:sSub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sub>
                          <m:r>
                            <a:rPr lang="es-CR" sz="2000" i="1">
                              <a:latin typeface="Cambria Math" panose="02040503050406030204" pitchFamily="18" charset="0"/>
                              <a:ea typeface="Times New Roman" panose="02020603050405020304" pitchFamily="18" charset="0"/>
                              <a:cs typeface="Calibri" panose="020F0502020204030204" pitchFamily="34" charset="0"/>
                            </a:rPr>
                            <m:t>2</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d>
                        <m:dPr>
                          <m:ctrlPr>
                            <a:rPr lang="es-CR" sz="2000" i="1">
                              <a:latin typeface="Cambria Math"/>
                              <a:ea typeface="Times New Roman" panose="02020603050405020304" pitchFamily="18" charset="0"/>
                              <a:cs typeface="Calibri" panose="020F0502020204030204" pitchFamily="34" charset="0"/>
                            </a:rPr>
                          </m:ctrlPr>
                        </m:dPr>
                        <m:e>
                          <m:r>
                            <a:rPr lang="es-CR" sz="2000" i="1">
                              <a:latin typeface="Cambria Math" panose="02040503050406030204" pitchFamily="18" charset="0"/>
                              <a:ea typeface="Times New Roman" panose="02020603050405020304" pitchFamily="18" charset="0"/>
                              <a:cs typeface="Calibri" panose="020F0502020204030204" pitchFamily="34" charset="0"/>
                            </a:rPr>
                            <m:t>1−</m:t>
                          </m:r>
                          <m:r>
                            <a:rPr lang="es-CR" sz="2000" i="1">
                              <a:latin typeface="Cambria Math" panose="02040503050406030204" pitchFamily="18" charset="0"/>
                              <a:ea typeface="Times New Roman" panose="02020603050405020304" pitchFamily="18" charset="0"/>
                              <a:cs typeface="Calibri" panose="020F0502020204030204" pitchFamily="34" charset="0"/>
                            </a:rPr>
                            <m:t>𝛼</m:t>
                          </m:r>
                        </m:e>
                      </m:d>
                      <m:sSub>
                        <m:sSubPr>
                          <m:ctrlPr>
                            <a:rPr lang="es-CR" sz="2000" i="1">
                              <a:latin typeface="Cambria Math"/>
                              <a:ea typeface="Times New Roman" panose="02020603050405020304" pitchFamily="18" charset="0"/>
                              <a:cs typeface="Calibri" panose="020F0502020204030204" pitchFamily="34" charset="0"/>
                            </a:rPr>
                          </m:ctrlPr>
                        </m:sSubPr>
                        <m:e>
                          <m:acc>
                            <m:accPr>
                              <m:chr m:val="̂"/>
                              <m:ctrlPr>
                                <a:rPr lang="es-CR" sz="2000" i="1">
                                  <a:latin typeface="Cambria Math"/>
                                  <a:ea typeface="Times New Roman" panose="02020603050405020304" pitchFamily="18" charset="0"/>
                                  <a:cs typeface="Calibri" panose="020F0502020204030204" pitchFamily="34" charset="0"/>
                                </a:rPr>
                              </m:ctrlPr>
                            </m:acc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acc>
                        </m:e>
                        <m:sub>
                          <m:r>
                            <a:rPr lang="es-CR" sz="2000" i="1">
                              <a:latin typeface="Cambria Math" panose="02040503050406030204" pitchFamily="18" charset="0"/>
                              <a:ea typeface="Times New Roman" panose="02020603050405020304" pitchFamily="18" charset="0"/>
                              <a:cs typeface="Calibri" panose="020F0502020204030204" pitchFamily="34" charset="0"/>
                            </a:rPr>
                            <m:t>2|1</m:t>
                          </m:r>
                        </m:sub>
                      </m:sSub>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CR" sz="2000" i="1">
                              <a:latin typeface="Cambria Math"/>
                              <a:ea typeface="Times New Roman" panose="02020603050405020304" pitchFamily="18" charset="0"/>
                              <a:cs typeface="Calibri" panose="020F0502020204030204" pitchFamily="34" charset="0"/>
                            </a:rPr>
                          </m:ctrlPr>
                        </m:sSubPr>
                        <m:e>
                          <m:acc>
                            <m:accPr>
                              <m:chr m:val="̂"/>
                              <m:ctrlPr>
                                <a:rPr lang="es-CR" sz="2000" i="1">
                                  <a:latin typeface="Cambria Math"/>
                                  <a:ea typeface="Times New Roman" panose="02020603050405020304" pitchFamily="18" charset="0"/>
                                  <a:cs typeface="Calibri" panose="020F0502020204030204" pitchFamily="34" charset="0"/>
                                </a:rPr>
                              </m:ctrlPr>
                            </m:acc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acc>
                        </m:e>
                        <m:sub>
                          <m:r>
                            <a:rPr lang="es-CR" sz="2000" i="1">
                              <a:latin typeface="Cambria Math" panose="02040503050406030204" pitchFamily="18" charset="0"/>
                              <a:ea typeface="Times New Roman" panose="02020603050405020304" pitchFamily="18" charset="0"/>
                              <a:cs typeface="Calibri" panose="020F0502020204030204" pitchFamily="34" charset="0"/>
                            </a:rPr>
                            <m:t>4|3</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r>
                        <a:rPr lang="es-CR" sz="2000" i="1">
                          <a:latin typeface="Cambria Math" panose="02040503050406030204" pitchFamily="18" charset="0"/>
                          <a:ea typeface="Times New Roman" panose="02020603050405020304" pitchFamily="18" charset="0"/>
                          <a:cs typeface="Calibri" panose="020F0502020204030204" pitchFamily="34" charset="0"/>
                        </a:rPr>
                        <m:t>𝛼</m:t>
                      </m:r>
                      <m:sSub>
                        <m:sSubPr>
                          <m:ctrlPr>
                            <a:rPr lang="es-CR" sz="2000" i="1">
                              <a:latin typeface="Cambria Math"/>
                              <a:ea typeface="Times New Roman" panose="02020603050405020304" pitchFamily="18" charset="0"/>
                              <a:cs typeface="Calibri" panose="020F0502020204030204" pitchFamily="34" charset="0"/>
                            </a:rPr>
                          </m:ctrlPr>
                        </m:sSub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sub>
                          <m:r>
                            <a:rPr lang="es-CR" sz="2000" i="1">
                              <a:latin typeface="Cambria Math" panose="02040503050406030204" pitchFamily="18" charset="0"/>
                              <a:ea typeface="Times New Roman" panose="02020603050405020304" pitchFamily="18" charset="0"/>
                              <a:cs typeface="Calibri" panose="020F0502020204030204" pitchFamily="34" charset="0"/>
                            </a:rPr>
                            <m:t>3</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d>
                        <m:dPr>
                          <m:ctrlPr>
                            <a:rPr lang="es-CR" sz="2000" i="1">
                              <a:latin typeface="Cambria Math"/>
                              <a:ea typeface="Times New Roman" panose="02020603050405020304" pitchFamily="18" charset="0"/>
                              <a:cs typeface="Calibri" panose="020F0502020204030204" pitchFamily="34" charset="0"/>
                            </a:rPr>
                          </m:ctrlPr>
                        </m:dPr>
                        <m:e>
                          <m:r>
                            <a:rPr lang="es-CR" sz="2000" i="1">
                              <a:latin typeface="Cambria Math" panose="02040503050406030204" pitchFamily="18" charset="0"/>
                              <a:ea typeface="Times New Roman" panose="02020603050405020304" pitchFamily="18" charset="0"/>
                              <a:cs typeface="Calibri" panose="020F0502020204030204" pitchFamily="34" charset="0"/>
                            </a:rPr>
                            <m:t>1−</m:t>
                          </m:r>
                          <m:r>
                            <a:rPr lang="es-CR" sz="2000" i="1">
                              <a:latin typeface="Cambria Math" panose="02040503050406030204" pitchFamily="18" charset="0"/>
                              <a:ea typeface="Times New Roman" panose="02020603050405020304" pitchFamily="18" charset="0"/>
                              <a:cs typeface="Calibri" panose="020F0502020204030204" pitchFamily="34" charset="0"/>
                            </a:rPr>
                            <m:t>𝛼</m:t>
                          </m:r>
                        </m:e>
                      </m:d>
                      <m:sSub>
                        <m:sSubPr>
                          <m:ctrlPr>
                            <a:rPr lang="es-CR" sz="2000" i="1">
                              <a:latin typeface="Cambria Math"/>
                              <a:ea typeface="Times New Roman" panose="02020603050405020304" pitchFamily="18" charset="0"/>
                              <a:cs typeface="Calibri" panose="020F0502020204030204" pitchFamily="34" charset="0"/>
                            </a:rPr>
                          </m:ctrlPr>
                        </m:sSubPr>
                        <m:e>
                          <m:acc>
                            <m:accPr>
                              <m:chr m:val="̂"/>
                              <m:ctrlPr>
                                <a:rPr lang="es-CR" sz="2000" i="1">
                                  <a:latin typeface="Cambria Math"/>
                                  <a:ea typeface="Times New Roman" panose="02020603050405020304" pitchFamily="18" charset="0"/>
                                  <a:cs typeface="Calibri" panose="020F0502020204030204" pitchFamily="34" charset="0"/>
                                </a:rPr>
                              </m:ctrlPr>
                            </m:acc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acc>
                        </m:e>
                        <m:sub>
                          <m:r>
                            <a:rPr lang="es-CR" sz="2000" i="1">
                              <a:latin typeface="Cambria Math" panose="02040503050406030204" pitchFamily="18" charset="0"/>
                              <a:ea typeface="Times New Roman" panose="02020603050405020304" pitchFamily="18" charset="0"/>
                              <a:cs typeface="Calibri" panose="020F0502020204030204" pitchFamily="34" charset="0"/>
                            </a:rPr>
                            <m:t>3|2</m:t>
                          </m:r>
                        </m:sub>
                      </m:sSub>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CR" sz="2000" i="1">
                          <a:latin typeface="Cambria Math" panose="02040503050406030204" pitchFamily="18" charset="0"/>
                          <a:ea typeface="Times New Roman" panose="02020603050405020304" pitchFamily="18" charset="0"/>
                          <a:cs typeface="Calibri" panose="020F0502020204030204" pitchFamily="34" charset="0"/>
                        </a:rPr>
                        <m:t>⋮</m:t>
                      </m:r>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CR" sz="2000" i="1">
                              <a:latin typeface="Cambria Math"/>
                              <a:ea typeface="Times New Roman" panose="02020603050405020304" pitchFamily="18" charset="0"/>
                              <a:cs typeface="Calibri" panose="020F0502020204030204" pitchFamily="34" charset="0"/>
                            </a:rPr>
                          </m:ctrlPr>
                        </m:sSubPr>
                        <m:e>
                          <m:acc>
                            <m:accPr>
                              <m:chr m:val="̂"/>
                              <m:ctrlPr>
                                <a:rPr lang="es-CR" sz="2000" i="1">
                                  <a:latin typeface="Cambria Math"/>
                                  <a:ea typeface="Times New Roman" panose="02020603050405020304" pitchFamily="18" charset="0"/>
                                  <a:cs typeface="Calibri" panose="020F0502020204030204" pitchFamily="34" charset="0"/>
                                </a:rPr>
                              </m:ctrlPr>
                            </m:acc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acc>
                        </m:e>
                        <m:sub>
                          <m:r>
                            <a:rPr lang="es-CR" sz="2000" i="1">
                              <a:latin typeface="Cambria Math" panose="02040503050406030204" pitchFamily="18" charset="0"/>
                              <a:ea typeface="Times New Roman" panose="02020603050405020304" pitchFamily="18" charset="0"/>
                              <a:cs typeface="Calibri" panose="020F0502020204030204" pitchFamily="34" charset="0"/>
                            </a:rPr>
                            <m:t>𝑇</m:t>
                          </m:r>
                          <m:r>
                            <a:rPr lang="es-CR" sz="2000" i="1">
                              <a:latin typeface="Cambria Math" panose="02040503050406030204" pitchFamily="18" charset="0"/>
                              <a:ea typeface="Times New Roman" panose="02020603050405020304" pitchFamily="18" charset="0"/>
                              <a:cs typeface="Calibri" panose="020F0502020204030204" pitchFamily="34" charset="0"/>
                            </a:rPr>
                            <m:t>|</m:t>
                          </m:r>
                          <m:r>
                            <a:rPr lang="es-CR" sz="2000" i="1">
                              <a:latin typeface="Cambria Math" panose="02040503050406030204" pitchFamily="18" charset="0"/>
                              <a:ea typeface="Times New Roman" panose="02020603050405020304" pitchFamily="18" charset="0"/>
                              <a:cs typeface="Calibri" panose="020F0502020204030204" pitchFamily="34" charset="0"/>
                            </a:rPr>
                            <m:t>𝑇</m:t>
                          </m:r>
                          <m:r>
                            <a:rPr lang="es-CR" sz="2000" i="1">
                              <a:latin typeface="Cambria Math" panose="02040503050406030204" pitchFamily="18" charset="0"/>
                              <a:ea typeface="Times New Roman" panose="02020603050405020304" pitchFamily="18" charset="0"/>
                              <a:cs typeface="Calibri" panose="020F0502020204030204" pitchFamily="34" charset="0"/>
                            </a:rPr>
                            <m:t>−1</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r>
                        <a:rPr lang="es-CR" sz="2000" i="1">
                          <a:latin typeface="Cambria Math" panose="02040503050406030204" pitchFamily="18" charset="0"/>
                          <a:ea typeface="Times New Roman" panose="02020603050405020304" pitchFamily="18" charset="0"/>
                          <a:cs typeface="Calibri" panose="020F0502020204030204" pitchFamily="34" charset="0"/>
                        </a:rPr>
                        <m:t>𝛼</m:t>
                      </m:r>
                      <m:sSub>
                        <m:sSubPr>
                          <m:ctrlPr>
                            <a:rPr lang="es-CR" sz="2000" i="1">
                              <a:latin typeface="Cambria Math"/>
                              <a:ea typeface="Times New Roman" panose="02020603050405020304" pitchFamily="18" charset="0"/>
                              <a:cs typeface="Calibri" panose="020F0502020204030204" pitchFamily="34" charset="0"/>
                            </a:rPr>
                          </m:ctrlPr>
                        </m:sSub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sub>
                          <m:r>
                            <a:rPr lang="es-CR" sz="2000" i="1">
                              <a:latin typeface="Cambria Math" panose="02040503050406030204" pitchFamily="18" charset="0"/>
                              <a:ea typeface="Times New Roman" panose="02020603050405020304" pitchFamily="18" charset="0"/>
                              <a:cs typeface="Calibri" panose="020F0502020204030204" pitchFamily="34" charset="0"/>
                            </a:rPr>
                            <m:t>𝑇</m:t>
                          </m:r>
                          <m:r>
                            <a:rPr lang="es-CR" sz="2000" i="1">
                              <a:latin typeface="Cambria Math" panose="02040503050406030204" pitchFamily="18" charset="0"/>
                              <a:ea typeface="Times New Roman" panose="02020603050405020304" pitchFamily="18" charset="0"/>
                              <a:cs typeface="Calibri" panose="020F0502020204030204" pitchFamily="34" charset="0"/>
                            </a:rPr>
                            <m:t>−1</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d>
                        <m:dPr>
                          <m:ctrlPr>
                            <a:rPr lang="es-CR" sz="2000" i="1">
                              <a:latin typeface="Cambria Math"/>
                              <a:ea typeface="Times New Roman" panose="02020603050405020304" pitchFamily="18" charset="0"/>
                              <a:cs typeface="Calibri" panose="020F0502020204030204" pitchFamily="34" charset="0"/>
                            </a:rPr>
                          </m:ctrlPr>
                        </m:dPr>
                        <m:e>
                          <m:r>
                            <a:rPr lang="es-CR" sz="2000" i="1">
                              <a:latin typeface="Cambria Math" panose="02040503050406030204" pitchFamily="18" charset="0"/>
                              <a:ea typeface="Times New Roman" panose="02020603050405020304" pitchFamily="18" charset="0"/>
                              <a:cs typeface="Calibri" panose="020F0502020204030204" pitchFamily="34" charset="0"/>
                            </a:rPr>
                            <m:t>1−</m:t>
                          </m:r>
                          <m:r>
                            <a:rPr lang="es-CR" sz="2000" i="1">
                              <a:latin typeface="Cambria Math" panose="02040503050406030204" pitchFamily="18" charset="0"/>
                              <a:ea typeface="Times New Roman" panose="02020603050405020304" pitchFamily="18" charset="0"/>
                              <a:cs typeface="Calibri" panose="020F0502020204030204" pitchFamily="34" charset="0"/>
                            </a:rPr>
                            <m:t>𝛼</m:t>
                          </m:r>
                        </m:e>
                      </m:d>
                      <m:sSub>
                        <m:sSubPr>
                          <m:ctrlPr>
                            <a:rPr lang="es-CR" sz="2000" i="1">
                              <a:latin typeface="Cambria Math"/>
                              <a:ea typeface="Times New Roman" panose="02020603050405020304" pitchFamily="18" charset="0"/>
                              <a:cs typeface="Calibri" panose="020F0502020204030204" pitchFamily="34" charset="0"/>
                            </a:rPr>
                          </m:ctrlPr>
                        </m:sSubPr>
                        <m:e>
                          <m:acc>
                            <m:accPr>
                              <m:chr m:val="̂"/>
                              <m:ctrlPr>
                                <a:rPr lang="es-CR" sz="2000" i="1">
                                  <a:latin typeface="Cambria Math"/>
                                  <a:ea typeface="Times New Roman" panose="02020603050405020304" pitchFamily="18" charset="0"/>
                                  <a:cs typeface="Calibri" panose="020F0502020204030204" pitchFamily="34" charset="0"/>
                                </a:rPr>
                              </m:ctrlPr>
                            </m:acc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acc>
                        </m:e>
                        <m:sub>
                          <m:r>
                            <a:rPr lang="es-CR" sz="2000" i="1">
                              <a:latin typeface="Cambria Math" panose="02040503050406030204" pitchFamily="18" charset="0"/>
                              <a:ea typeface="Times New Roman" panose="02020603050405020304" pitchFamily="18" charset="0"/>
                              <a:cs typeface="Calibri" panose="020F0502020204030204" pitchFamily="34" charset="0"/>
                            </a:rPr>
                            <m:t>𝑇</m:t>
                          </m:r>
                          <m:r>
                            <a:rPr lang="es-CR" sz="2000" i="1">
                              <a:latin typeface="Cambria Math" panose="02040503050406030204" pitchFamily="18" charset="0"/>
                              <a:ea typeface="Times New Roman" panose="02020603050405020304" pitchFamily="18" charset="0"/>
                              <a:cs typeface="Calibri" panose="020F0502020204030204" pitchFamily="34" charset="0"/>
                            </a:rPr>
                            <m:t>−1|</m:t>
                          </m:r>
                          <m:r>
                            <a:rPr lang="es-CR" sz="2000" i="1">
                              <a:latin typeface="Cambria Math" panose="02040503050406030204" pitchFamily="18" charset="0"/>
                              <a:ea typeface="Times New Roman" panose="02020603050405020304" pitchFamily="18" charset="0"/>
                              <a:cs typeface="Calibri" panose="020F0502020204030204" pitchFamily="34" charset="0"/>
                            </a:rPr>
                            <m:t>𝑇</m:t>
                          </m:r>
                          <m:r>
                            <a:rPr lang="es-CR" sz="2000" i="1">
                              <a:latin typeface="Cambria Math" panose="02040503050406030204" pitchFamily="18" charset="0"/>
                              <a:ea typeface="Times New Roman" panose="02020603050405020304" pitchFamily="18" charset="0"/>
                              <a:cs typeface="Calibri" panose="020F0502020204030204" pitchFamily="34" charset="0"/>
                            </a:rPr>
                            <m:t>−2</m:t>
                          </m:r>
                        </m:sub>
                      </m:sSub>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CR" sz="2000" i="1">
                              <a:latin typeface="Cambria Math"/>
                              <a:ea typeface="Times New Roman" panose="02020603050405020304" pitchFamily="18" charset="0"/>
                              <a:cs typeface="Calibri" panose="020F0502020204030204" pitchFamily="34" charset="0"/>
                            </a:rPr>
                          </m:ctrlPr>
                        </m:sSubPr>
                        <m:e>
                          <m:acc>
                            <m:accPr>
                              <m:chr m:val="̂"/>
                              <m:ctrlPr>
                                <a:rPr lang="es-CR" sz="2000" i="1">
                                  <a:latin typeface="Cambria Math"/>
                                  <a:ea typeface="Times New Roman" panose="02020603050405020304" pitchFamily="18" charset="0"/>
                                  <a:cs typeface="Calibri" panose="020F0502020204030204" pitchFamily="34" charset="0"/>
                                </a:rPr>
                              </m:ctrlPr>
                            </m:acc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acc>
                        </m:e>
                        <m:sub>
                          <m:r>
                            <a:rPr lang="es-CR" sz="2000" i="1">
                              <a:latin typeface="Cambria Math" panose="02040503050406030204" pitchFamily="18" charset="0"/>
                              <a:ea typeface="Times New Roman" panose="02020603050405020304" pitchFamily="18" charset="0"/>
                              <a:cs typeface="Calibri" panose="020F0502020204030204" pitchFamily="34" charset="0"/>
                            </a:rPr>
                            <m:t>𝑇</m:t>
                          </m:r>
                          <m:r>
                            <a:rPr lang="es-CR" sz="2000" i="1">
                              <a:latin typeface="Cambria Math" panose="02040503050406030204" pitchFamily="18" charset="0"/>
                              <a:ea typeface="Times New Roman" panose="02020603050405020304" pitchFamily="18" charset="0"/>
                              <a:cs typeface="Calibri" panose="020F0502020204030204" pitchFamily="34" charset="0"/>
                            </a:rPr>
                            <m:t>+1|</m:t>
                          </m:r>
                          <m:r>
                            <a:rPr lang="es-CR" sz="2000" i="1">
                              <a:latin typeface="Cambria Math" panose="02040503050406030204" pitchFamily="18" charset="0"/>
                              <a:ea typeface="Times New Roman" panose="02020603050405020304" pitchFamily="18" charset="0"/>
                              <a:cs typeface="Calibri" panose="020F0502020204030204" pitchFamily="34" charset="0"/>
                            </a:rPr>
                            <m:t>𝑇</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r>
                        <a:rPr lang="es-CR" sz="2000" i="1">
                          <a:latin typeface="Cambria Math" panose="02040503050406030204" pitchFamily="18" charset="0"/>
                          <a:ea typeface="Times New Roman" panose="02020603050405020304" pitchFamily="18" charset="0"/>
                          <a:cs typeface="Calibri" panose="020F0502020204030204" pitchFamily="34" charset="0"/>
                        </a:rPr>
                        <m:t>𝛼</m:t>
                      </m:r>
                      <m:sSub>
                        <m:sSubPr>
                          <m:ctrlPr>
                            <a:rPr lang="es-CR" sz="2000" i="1">
                              <a:latin typeface="Cambria Math"/>
                              <a:ea typeface="Times New Roman" panose="02020603050405020304" pitchFamily="18" charset="0"/>
                              <a:cs typeface="Calibri" panose="020F0502020204030204" pitchFamily="34" charset="0"/>
                            </a:rPr>
                          </m:ctrlPr>
                        </m:sSub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sub>
                          <m:r>
                            <a:rPr lang="es-CR" sz="2000" i="1">
                              <a:latin typeface="Cambria Math" panose="02040503050406030204" pitchFamily="18" charset="0"/>
                              <a:ea typeface="Times New Roman" panose="02020603050405020304" pitchFamily="18" charset="0"/>
                              <a:cs typeface="Calibri" panose="020F0502020204030204" pitchFamily="34" charset="0"/>
                            </a:rPr>
                            <m:t>𝑇</m:t>
                          </m:r>
                        </m:sub>
                      </m:sSub>
                      <m:r>
                        <a:rPr lang="es-CR" sz="2000" i="1">
                          <a:latin typeface="Cambria Math" panose="02040503050406030204" pitchFamily="18" charset="0"/>
                          <a:ea typeface="Times New Roman" panose="02020603050405020304" pitchFamily="18" charset="0"/>
                          <a:cs typeface="Calibri" panose="020F0502020204030204" pitchFamily="34" charset="0"/>
                        </a:rPr>
                        <m:t>+</m:t>
                      </m:r>
                      <m:d>
                        <m:dPr>
                          <m:ctrlPr>
                            <a:rPr lang="es-CR" sz="2000" i="1">
                              <a:latin typeface="Cambria Math"/>
                              <a:ea typeface="Times New Roman" panose="02020603050405020304" pitchFamily="18" charset="0"/>
                              <a:cs typeface="Calibri" panose="020F0502020204030204" pitchFamily="34" charset="0"/>
                            </a:rPr>
                          </m:ctrlPr>
                        </m:dPr>
                        <m:e>
                          <m:r>
                            <a:rPr lang="es-CR" sz="2000" i="1">
                              <a:latin typeface="Cambria Math" panose="02040503050406030204" pitchFamily="18" charset="0"/>
                              <a:ea typeface="Times New Roman" panose="02020603050405020304" pitchFamily="18" charset="0"/>
                              <a:cs typeface="Calibri" panose="020F0502020204030204" pitchFamily="34" charset="0"/>
                            </a:rPr>
                            <m:t>1−</m:t>
                          </m:r>
                          <m:r>
                            <a:rPr lang="es-CR" sz="2000" i="1">
                              <a:latin typeface="Cambria Math" panose="02040503050406030204" pitchFamily="18" charset="0"/>
                              <a:ea typeface="Times New Roman" panose="02020603050405020304" pitchFamily="18" charset="0"/>
                              <a:cs typeface="Calibri" panose="020F0502020204030204" pitchFamily="34" charset="0"/>
                            </a:rPr>
                            <m:t>𝛼</m:t>
                          </m:r>
                        </m:e>
                      </m:d>
                      <m:sSub>
                        <m:sSubPr>
                          <m:ctrlPr>
                            <a:rPr lang="es-CR" sz="2000" i="1">
                              <a:latin typeface="Cambria Math"/>
                              <a:ea typeface="Times New Roman" panose="02020603050405020304" pitchFamily="18" charset="0"/>
                              <a:cs typeface="Calibri" panose="020F0502020204030204" pitchFamily="34" charset="0"/>
                            </a:rPr>
                          </m:ctrlPr>
                        </m:sSubPr>
                        <m:e>
                          <m:acc>
                            <m:accPr>
                              <m:chr m:val="̂"/>
                              <m:ctrlPr>
                                <a:rPr lang="es-CR" sz="2000" i="1">
                                  <a:latin typeface="Cambria Math"/>
                                  <a:ea typeface="Times New Roman" panose="02020603050405020304" pitchFamily="18" charset="0"/>
                                  <a:cs typeface="Calibri" panose="020F0502020204030204" pitchFamily="34" charset="0"/>
                                </a:rPr>
                              </m:ctrlPr>
                            </m:accPr>
                            <m:e>
                              <m:r>
                                <a:rPr lang="es-CR" sz="2000" i="1">
                                  <a:latin typeface="Cambria Math" panose="02040503050406030204" pitchFamily="18" charset="0"/>
                                  <a:ea typeface="Times New Roman" panose="02020603050405020304" pitchFamily="18" charset="0"/>
                                  <a:cs typeface="Calibri" panose="020F0502020204030204" pitchFamily="34" charset="0"/>
                                </a:rPr>
                                <m:t>𝑦</m:t>
                              </m:r>
                            </m:e>
                          </m:acc>
                        </m:e>
                        <m:sub>
                          <m:r>
                            <a:rPr lang="es-CR" sz="2000" i="1">
                              <a:latin typeface="Cambria Math" panose="02040503050406030204" pitchFamily="18" charset="0"/>
                              <a:ea typeface="Times New Roman" panose="02020603050405020304" pitchFamily="18" charset="0"/>
                              <a:cs typeface="Calibri" panose="020F0502020204030204" pitchFamily="34" charset="0"/>
                            </a:rPr>
                            <m:t>𝑇</m:t>
                          </m:r>
                          <m:r>
                            <a:rPr lang="es-CR" sz="2000" i="1">
                              <a:latin typeface="Cambria Math" panose="02040503050406030204" pitchFamily="18" charset="0"/>
                              <a:ea typeface="Times New Roman" panose="02020603050405020304" pitchFamily="18" charset="0"/>
                              <a:cs typeface="Calibri" panose="020F0502020204030204" pitchFamily="34" charset="0"/>
                            </a:rPr>
                            <m:t>|</m:t>
                          </m:r>
                          <m:r>
                            <a:rPr lang="es-CR" sz="2000" i="1">
                              <a:latin typeface="Cambria Math" panose="02040503050406030204" pitchFamily="18" charset="0"/>
                              <a:ea typeface="Times New Roman" panose="02020603050405020304" pitchFamily="18" charset="0"/>
                              <a:cs typeface="Calibri" panose="020F0502020204030204" pitchFamily="34" charset="0"/>
                            </a:rPr>
                            <m:t>𝑇</m:t>
                          </m:r>
                          <m:r>
                            <a:rPr lang="es-CR" sz="2000" i="1">
                              <a:latin typeface="Cambria Math" panose="02040503050406030204" pitchFamily="18" charset="0"/>
                              <a:ea typeface="Times New Roman" panose="02020603050405020304" pitchFamily="18" charset="0"/>
                              <a:cs typeface="Calibri" panose="020F0502020204030204" pitchFamily="34" charset="0"/>
                            </a:rPr>
                            <m:t>−1</m:t>
                          </m:r>
                        </m:sub>
                      </m:sSub>
                    </m:oMath>
                  </m:oMathPara>
                </a14:m>
                <a:endParaRPr lang="es-CR"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Rectángulo 6"/>
              <p:cNvSpPr>
                <a:spLocks noRot="1" noChangeAspect="1" noMove="1" noResize="1" noEditPoints="1" noAdjustHandles="1" noChangeArrowheads="1" noChangeShapeType="1" noTextEdit="1"/>
              </p:cNvSpPr>
              <p:nvPr/>
            </p:nvSpPr>
            <p:spPr>
              <a:xfrm>
                <a:off x="2286000" y="2204864"/>
                <a:ext cx="4572000" cy="2830968"/>
              </a:xfrm>
              <a:prstGeom prst="rect">
                <a:avLst/>
              </a:prstGeom>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2533942827"/>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SES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79512" y="836712"/>
                <a:ext cx="8856984" cy="5904656"/>
              </a:xfrm>
            </p:spPr>
            <p:txBody>
              <a:bodyPr>
                <a:normAutofit fontScale="92500"/>
              </a:bodyPr>
              <a:lstStyle/>
              <a:p>
                <a:pPr marL="0" indent="0">
                  <a:buNone/>
                </a:pPr>
                <a:r>
                  <a:rPr lang="es-CR" sz="2000" dirty="0"/>
                  <a:t>Sustituyendo cada ecuación en la siguiente ecuación, se puede llegar a una generalización:</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200" i="1">
                              <a:latin typeface="Cambria Math"/>
                            </a:rPr>
                          </m:ctrlPr>
                        </m:sSubPr>
                        <m:e>
                          <m:acc>
                            <m:accPr>
                              <m:chr m:val="̂"/>
                              <m:ctrlPr>
                                <a:rPr lang="es-CR" sz="2200" i="1">
                                  <a:latin typeface="Cambria Math"/>
                                </a:rPr>
                              </m:ctrlPr>
                            </m:accPr>
                            <m:e>
                              <m:r>
                                <a:rPr lang="es-CR" sz="2200" i="1">
                                  <a:latin typeface="Cambria Math"/>
                                </a:rPr>
                                <m:t>𝑦</m:t>
                              </m:r>
                            </m:e>
                          </m:acc>
                        </m:e>
                        <m:sub>
                          <m:r>
                            <a:rPr lang="es-CR" sz="2200" i="1">
                              <a:latin typeface="Cambria Math"/>
                            </a:rPr>
                            <m:t>2|1</m:t>
                          </m:r>
                        </m:sub>
                      </m:sSub>
                      <m:r>
                        <a:rPr lang="es-CR" sz="2200" i="1">
                          <a:latin typeface="Cambria Math"/>
                        </a:rPr>
                        <m:t>=</m:t>
                      </m:r>
                      <m:r>
                        <a:rPr lang="es-CR" sz="2200" i="1">
                          <a:latin typeface="Cambria Math"/>
                        </a:rPr>
                        <m:t>𝛼</m:t>
                      </m:r>
                      <m:sSub>
                        <m:sSubPr>
                          <m:ctrlPr>
                            <a:rPr lang="es-CR" sz="2200" i="1">
                              <a:latin typeface="Cambria Math"/>
                            </a:rPr>
                          </m:ctrlPr>
                        </m:sSubPr>
                        <m:e>
                          <m:r>
                            <a:rPr lang="es-CR" sz="2200" i="1">
                              <a:latin typeface="Cambria Math"/>
                            </a:rPr>
                            <m:t>𝑦</m:t>
                          </m:r>
                        </m:e>
                        <m:sub>
                          <m:r>
                            <a:rPr lang="es-CR" sz="2200" i="1">
                              <a:latin typeface="Cambria Math"/>
                            </a:rPr>
                            <m:t>1</m:t>
                          </m:r>
                        </m:sub>
                      </m:sSub>
                      <m:r>
                        <a:rPr lang="es-CR" sz="2200" i="1">
                          <a:latin typeface="Cambria Math"/>
                        </a:rPr>
                        <m:t>+</m:t>
                      </m:r>
                      <m:d>
                        <m:dPr>
                          <m:ctrlPr>
                            <a:rPr lang="es-CR" sz="2200" i="1">
                              <a:latin typeface="Cambria Math"/>
                            </a:rPr>
                          </m:ctrlPr>
                        </m:dPr>
                        <m:e>
                          <m:r>
                            <a:rPr lang="es-CR" sz="2200" i="1">
                              <a:latin typeface="Cambria Math"/>
                            </a:rPr>
                            <m:t>1−</m:t>
                          </m:r>
                          <m:r>
                            <a:rPr lang="es-CR" sz="2200" i="1">
                              <a:latin typeface="Cambria Math"/>
                            </a:rPr>
                            <m:t>𝛼</m:t>
                          </m:r>
                        </m:e>
                      </m:d>
                      <m:sSub>
                        <m:sSubPr>
                          <m:ctrlPr>
                            <a:rPr lang="es-CR" sz="2200" i="1">
                              <a:latin typeface="Cambria Math"/>
                            </a:rPr>
                          </m:ctrlPr>
                        </m:sSubPr>
                        <m:e>
                          <m:r>
                            <a:rPr lang="es-CR" sz="2200" i="1">
                              <a:latin typeface="Cambria Math"/>
                            </a:rPr>
                            <m:t>𝓁</m:t>
                          </m:r>
                        </m:e>
                        <m:sub>
                          <m:r>
                            <a:rPr lang="es-CR" sz="2200" i="1">
                              <a:latin typeface="Cambria Math"/>
                            </a:rPr>
                            <m:t>0</m:t>
                          </m:r>
                        </m:sub>
                      </m:sSub>
                    </m:oMath>
                  </m:oMathPara>
                </a14:m>
                <a:endParaRPr lang="es-CR" sz="2200" dirty="0"/>
              </a:p>
              <a:p>
                <a:pPr marL="0" indent="0">
                  <a:buNone/>
                </a:pPr>
                <a14:m>
                  <m:oMathPara xmlns:m="http://schemas.openxmlformats.org/officeDocument/2006/math">
                    <m:oMathParaPr>
                      <m:jc m:val="centerGroup"/>
                    </m:oMathParaPr>
                    <m:oMath xmlns:m="http://schemas.openxmlformats.org/officeDocument/2006/math">
                      <m:sSub>
                        <m:sSubPr>
                          <m:ctrlPr>
                            <a:rPr lang="es-CR" sz="2200" i="1">
                              <a:latin typeface="Cambria Math"/>
                            </a:rPr>
                          </m:ctrlPr>
                        </m:sSubPr>
                        <m:e>
                          <m:acc>
                            <m:accPr>
                              <m:chr m:val="̂"/>
                              <m:ctrlPr>
                                <a:rPr lang="es-CR" sz="2200" i="1">
                                  <a:latin typeface="Cambria Math"/>
                                </a:rPr>
                              </m:ctrlPr>
                            </m:accPr>
                            <m:e>
                              <m:r>
                                <a:rPr lang="es-CR" sz="2200" i="1">
                                  <a:latin typeface="Cambria Math"/>
                                </a:rPr>
                                <m:t>𝑦</m:t>
                              </m:r>
                            </m:e>
                          </m:acc>
                        </m:e>
                        <m:sub>
                          <m:r>
                            <a:rPr lang="es-CR" sz="2200" i="1">
                              <a:latin typeface="Cambria Math"/>
                            </a:rPr>
                            <m:t>3|2</m:t>
                          </m:r>
                        </m:sub>
                      </m:sSub>
                      <m:r>
                        <a:rPr lang="es-CR" sz="2200" i="1">
                          <a:latin typeface="Cambria Math"/>
                        </a:rPr>
                        <m:t>=</m:t>
                      </m:r>
                      <m:r>
                        <a:rPr lang="es-CR" sz="2200" i="1">
                          <a:latin typeface="Cambria Math"/>
                        </a:rPr>
                        <m:t>𝛼</m:t>
                      </m:r>
                      <m:sSub>
                        <m:sSubPr>
                          <m:ctrlPr>
                            <a:rPr lang="es-CR" sz="2200" i="1">
                              <a:latin typeface="Cambria Math"/>
                            </a:rPr>
                          </m:ctrlPr>
                        </m:sSubPr>
                        <m:e>
                          <m:r>
                            <a:rPr lang="es-CR" sz="2200" i="1">
                              <a:latin typeface="Cambria Math"/>
                            </a:rPr>
                            <m:t>𝑦</m:t>
                          </m:r>
                        </m:e>
                        <m:sub>
                          <m:r>
                            <a:rPr lang="es-CR" sz="2200" i="1">
                              <a:latin typeface="Cambria Math"/>
                            </a:rPr>
                            <m:t>2</m:t>
                          </m:r>
                        </m:sub>
                      </m:sSub>
                      <m:r>
                        <a:rPr lang="es-CR" sz="2200" i="1">
                          <a:latin typeface="Cambria Math"/>
                        </a:rPr>
                        <m:t>+</m:t>
                      </m:r>
                      <m:d>
                        <m:dPr>
                          <m:ctrlPr>
                            <a:rPr lang="es-CR" sz="2200" i="1">
                              <a:latin typeface="Cambria Math"/>
                            </a:rPr>
                          </m:ctrlPr>
                        </m:dPr>
                        <m:e>
                          <m:r>
                            <a:rPr lang="es-CR" sz="2200" i="1">
                              <a:latin typeface="Cambria Math"/>
                            </a:rPr>
                            <m:t>1−</m:t>
                          </m:r>
                          <m:r>
                            <a:rPr lang="es-CR" sz="2200" i="1">
                              <a:latin typeface="Cambria Math"/>
                            </a:rPr>
                            <m:t>𝛼</m:t>
                          </m:r>
                        </m:e>
                      </m:d>
                      <m:sSub>
                        <m:sSubPr>
                          <m:ctrlPr>
                            <a:rPr lang="es-CR" sz="2200" i="1">
                              <a:latin typeface="Cambria Math"/>
                            </a:rPr>
                          </m:ctrlPr>
                        </m:sSubPr>
                        <m:e>
                          <m:acc>
                            <m:accPr>
                              <m:chr m:val="̂"/>
                              <m:ctrlPr>
                                <a:rPr lang="es-CR" sz="2200" i="1">
                                  <a:latin typeface="Cambria Math"/>
                                </a:rPr>
                              </m:ctrlPr>
                            </m:accPr>
                            <m:e>
                              <m:r>
                                <a:rPr lang="es-CR" sz="2200" i="1">
                                  <a:latin typeface="Cambria Math"/>
                                </a:rPr>
                                <m:t>𝑦</m:t>
                              </m:r>
                            </m:e>
                          </m:acc>
                        </m:e>
                        <m:sub>
                          <m:r>
                            <a:rPr lang="es-CR" sz="2200" i="1">
                              <a:latin typeface="Cambria Math"/>
                            </a:rPr>
                            <m:t>2|1</m:t>
                          </m:r>
                        </m:sub>
                      </m:sSub>
                    </m:oMath>
                  </m:oMathPara>
                </a14:m>
                <a:endParaRPr lang="es-CR" sz="2200" dirty="0"/>
              </a:p>
              <a:p>
                <a:pPr marL="0" indent="0">
                  <a:buNone/>
                </a:pPr>
                <a14:m>
                  <m:oMathPara xmlns:m="http://schemas.openxmlformats.org/officeDocument/2006/math">
                    <m:oMathParaPr>
                      <m:jc m:val="centerGroup"/>
                    </m:oMathParaPr>
                    <m:oMath xmlns:m="http://schemas.openxmlformats.org/officeDocument/2006/math">
                      <m:sSub>
                        <m:sSubPr>
                          <m:ctrlPr>
                            <a:rPr lang="es-CR" sz="2200" i="1">
                              <a:latin typeface="Cambria Math"/>
                            </a:rPr>
                          </m:ctrlPr>
                        </m:sSubPr>
                        <m:e>
                          <m:acc>
                            <m:accPr>
                              <m:chr m:val="̂"/>
                              <m:ctrlPr>
                                <a:rPr lang="es-CR" sz="2200" i="1">
                                  <a:latin typeface="Cambria Math"/>
                                </a:rPr>
                              </m:ctrlPr>
                            </m:accPr>
                            <m:e>
                              <m:r>
                                <a:rPr lang="es-CR" sz="2200" i="1">
                                  <a:latin typeface="Cambria Math"/>
                                </a:rPr>
                                <m:t>𝑦</m:t>
                              </m:r>
                            </m:e>
                          </m:acc>
                        </m:e>
                        <m:sub>
                          <m:r>
                            <a:rPr lang="es-CR" sz="2200" i="1">
                              <a:latin typeface="Cambria Math"/>
                            </a:rPr>
                            <m:t>3|2</m:t>
                          </m:r>
                        </m:sub>
                      </m:sSub>
                      <m:r>
                        <a:rPr lang="es-CR" sz="2200" i="1">
                          <a:latin typeface="Cambria Math"/>
                        </a:rPr>
                        <m:t>=</m:t>
                      </m:r>
                      <m:r>
                        <a:rPr lang="es-CR" sz="2200" i="1">
                          <a:latin typeface="Cambria Math"/>
                        </a:rPr>
                        <m:t>𝛼</m:t>
                      </m:r>
                      <m:sSub>
                        <m:sSubPr>
                          <m:ctrlPr>
                            <a:rPr lang="es-CR" sz="2200" i="1">
                              <a:latin typeface="Cambria Math"/>
                            </a:rPr>
                          </m:ctrlPr>
                        </m:sSubPr>
                        <m:e>
                          <m:r>
                            <a:rPr lang="es-CR" sz="2200" i="1">
                              <a:latin typeface="Cambria Math"/>
                            </a:rPr>
                            <m:t>𝑦</m:t>
                          </m:r>
                        </m:e>
                        <m:sub>
                          <m:r>
                            <a:rPr lang="es-CR" sz="2200" i="1">
                              <a:latin typeface="Cambria Math"/>
                            </a:rPr>
                            <m:t>2</m:t>
                          </m:r>
                        </m:sub>
                      </m:sSub>
                      <m:r>
                        <a:rPr lang="es-CR" sz="2200" i="1">
                          <a:latin typeface="Cambria Math"/>
                        </a:rPr>
                        <m:t>+</m:t>
                      </m:r>
                      <m:d>
                        <m:dPr>
                          <m:ctrlPr>
                            <a:rPr lang="es-CR" sz="2200" i="1">
                              <a:latin typeface="Cambria Math"/>
                            </a:rPr>
                          </m:ctrlPr>
                        </m:dPr>
                        <m:e>
                          <m:r>
                            <a:rPr lang="es-CR" sz="2200" i="1">
                              <a:latin typeface="Cambria Math"/>
                            </a:rPr>
                            <m:t>1−</m:t>
                          </m:r>
                          <m:r>
                            <a:rPr lang="es-CR" sz="2200" i="1">
                              <a:latin typeface="Cambria Math"/>
                            </a:rPr>
                            <m:t>𝛼</m:t>
                          </m:r>
                        </m:e>
                      </m:d>
                      <m:r>
                        <a:rPr lang="es-CR" sz="2200" i="1">
                          <a:latin typeface="Cambria Math"/>
                        </a:rPr>
                        <m:t>[</m:t>
                      </m:r>
                      <m:r>
                        <a:rPr lang="es-CR" sz="2200" i="1">
                          <a:latin typeface="Cambria Math"/>
                        </a:rPr>
                        <m:t>𝛼</m:t>
                      </m:r>
                      <m:sSub>
                        <m:sSubPr>
                          <m:ctrlPr>
                            <a:rPr lang="es-CR" sz="2200" i="1">
                              <a:latin typeface="Cambria Math"/>
                            </a:rPr>
                          </m:ctrlPr>
                        </m:sSubPr>
                        <m:e>
                          <m:r>
                            <a:rPr lang="es-CR" sz="2200" i="1">
                              <a:latin typeface="Cambria Math"/>
                            </a:rPr>
                            <m:t>𝑦</m:t>
                          </m:r>
                        </m:e>
                        <m:sub>
                          <m:r>
                            <a:rPr lang="es-CR" sz="2200" i="1">
                              <a:latin typeface="Cambria Math"/>
                            </a:rPr>
                            <m:t>1</m:t>
                          </m:r>
                        </m:sub>
                      </m:sSub>
                      <m:r>
                        <a:rPr lang="es-CR" sz="2200" i="1">
                          <a:latin typeface="Cambria Math"/>
                        </a:rPr>
                        <m:t>+</m:t>
                      </m:r>
                      <m:d>
                        <m:dPr>
                          <m:ctrlPr>
                            <a:rPr lang="es-CR" sz="2200" i="1">
                              <a:latin typeface="Cambria Math"/>
                            </a:rPr>
                          </m:ctrlPr>
                        </m:dPr>
                        <m:e>
                          <m:r>
                            <a:rPr lang="es-CR" sz="2200" i="1">
                              <a:latin typeface="Cambria Math"/>
                            </a:rPr>
                            <m:t>1−</m:t>
                          </m:r>
                          <m:r>
                            <a:rPr lang="es-CR" sz="2200" i="1">
                              <a:latin typeface="Cambria Math"/>
                            </a:rPr>
                            <m:t>𝛼</m:t>
                          </m:r>
                        </m:e>
                      </m:d>
                      <m:sSub>
                        <m:sSubPr>
                          <m:ctrlPr>
                            <a:rPr lang="es-CR" sz="2200" i="1">
                              <a:latin typeface="Cambria Math"/>
                            </a:rPr>
                          </m:ctrlPr>
                        </m:sSubPr>
                        <m:e>
                          <m:r>
                            <a:rPr lang="es-CR" sz="2200" i="1">
                              <a:latin typeface="Cambria Math"/>
                            </a:rPr>
                            <m:t>𝓁</m:t>
                          </m:r>
                        </m:e>
                        <m:sub>
                          <m:r>
                            <a:rPr lang="es-CR" sz="2200" i="1">
                              <a:latin typeface="Cambria Math"/>
                            </a:rPr>
                            <m:t>0</m:t>
                          </m:r>
                        </m:sub>
                      </m:sSub>
                      <m:r>
                        <a:rPr lang="es-CR" sz="2200" i="1">
                          <a:latin typeface="Cambria Math"/>
                        </a:rPr>
                        <m:t>]</m:t>
                      </m:r>
                    </m:oMath>
                  </m:oMathPara>
                </a14:m>
                <a:endParaRPr lang="es-CR" sz="2200" dirty="0"/>
              </a:p>
              <a:p>
                <a:pPr marL="0" indent="0">
                  <a:buNone/>
                </a:pPr>
                <a14:m>
                  <m:oMathPara xmlns:m="http://schemas.openxmlformats.org/officeDocument/2006/math">
                    <m:oMathParaPr>
                      <m:jc m:val="centerGroup"/>
                    </m:oMathParaPr>
                    <m:oMath xmlns:m="http://schemas.openxmlformats.org/officeDocument/2006/math">
                      <m:sSub>
                        <m:sSubPr>
                          <m:ctrlPr>
                            <a:rPr lang="es-CR" sz="2200" i="1">
                              <a:latin typeface="Cambria Math"/>
                            </a:rPr>
                          </m:ctrlPr>
                        </m:sSubPr>
                        <m:e>
                          <m:acc>
                            <m:accPr>
                              <m:chr m:val="̂"/>
                              <m:ctrlPr>
                                <a:rPr lang="es-CR" sz="2200" i="1">
                                  <a:latin typeface="Cambria Math"/>
                                </a:rPr>
                              </m:ctrlPr>
                            </m:accPr>
                            <m:e>
                              <m:r>
                                <a:rPr lang="es-CR" sz="2200" i="1">
                                  <a:latin typeface="Cambria Math"/>
                                </a:rPr>
                                <m:t>𝑦</m:t>
                              </m:r>
                            </m:e>
                          </m:acc>
                        </m:e>
                        <m:sub>
                          <m:r>
                            <a:rPr lang="es-CR" sz="2200" i="1">
                              <a:latin typeface="Cambria Math"/>
                            </a:rPr>
                            <m:t>3|2</m:t>
                          </m:r>
                        </m:sub>
                      </m:sSub>
                      <m:r>
                        <a:rPr lang="es-CR" sz="2200" i="1">
                          <a:latin typeface="Cambria Math"/>
                        </a:rPr>
                        <m:t>=</m:t>
                      </m:r>
                      <m:r>
                        <a:rPr lang="es-CR" sz="2200" i="1">
                          <a:latin typeface="Cambria Math"/>
                        </a:rPr>
                        <m:t>𝛼</m:t>
                      </m:r>
                      <m:sSub>
                        <m:sSubPr>
                          <m:ctrlPr>
                            <a:rPr lang="es-CR" sz="2200" i="1">
                              <a:latin typeface="Cambria Math"/>
                            </a:rPr>
                          </m:ctrlPr>
                        </m:sSubPr>
                        <m:e>
                          <m:r>
                            <a:rPr lang="es-CR" sz="2200" i="1">
                              <a:latin typeface="Cambria Math"/>
                            </a:rPr>
                            <m:t>𝑦</m:t>
                          </m:r>
                        </m:e>
                        <m:sub>
                          <m:r>
                            <a:rPr lang="es-CR" sz="2200" i="1">
                              <a:latin typeface="Cambria Math"/>
                            </a:rPr>
                            <m:t>2</m:t>
                          </m:r>
                        </m:sub>
                      </m:sSub>
                      <m:r>
                        <a:rPr lang="es-CR" sz="2200" i="1">
                          <a:latin typeface="Cambria Math"/>
                        </a:rPr>
                        <m:t>+</m:t>
                      </m:r>
                      <m:r>
                        <a:rPr lang="es-CR" sz="2200" i="1">
                          <a:latin typeface="Cambria Math"/>
                        </a:rPr>
                        <m:t>𝛼</m:t>
                      </m:r>
                      <m:d>
                        <m:dPr>
                          <m:ctrlPr>
                            <a:rPr lang="es-CR" sz="2200" i="1">
                              <a:latin typeface="Cambria Math"/>
                            </a:rPr>
                          </m:ctrlPr>
                        </m:dPr>
                        <m:e>
                          <m:r>
                            <a:rPr lang="es-CR" sz="2200" i="1">
                              <a:latin typeface="Cambria Math"/>
                            </a:rPr>
                            <m:t>1−</m:t>
                          </m:r>
                          <m:r>
                            <a:rPr lang="es-CR" sz="2200" i="1">
                              <a:latin typeface="Cambria Math"/>
                            </a:rPr>
                            <m:t>𝛼</m:t>
                          </m:r>
                        </m:e>
                      </m:d>
                      <m:sSub>
                        <m:sSubPr>
                          <m:ctrlPr>
                            <a:rPr lang="es-CR" sz="2200" i="1">
                              <a:latin typeface="Cambria Math"/>
                            </a:rPr>
                          </m:ctrlPr>
                        </m:sSubPr>
                        <m:e>
                          <m:r>
                            <a:rPr lang="es-CR" sz="2200" i="1">
                              <a:latin typeface="Cambria Math"/>
                            </a:rPr>
                            <m:t>𝑦</m:t>
                          </m:r>
                        </m:e>
                        <m:sub>
                          <m:r>
                            <a:rPr lang="es-CR" sz="2200" i="1">
                              <a:latin typeface="Cambria Math"/>
                            </a:rPr>
                            <m:t>1</m:t>
                          </m:r>
                        </m:sub>
                      </m:sSub>
                      <m:r>
                        <a:rPr lang="es-CR" sz="2200" i="1">
                          <a:latin typeface="Cambria Math"/>
                        </a:rPr>
                        <m:t>+</m:t>
                      </m:r>
                      <m:sSup>
                        <m:sSupPr>
                          <m:ctrlPr>
                            <a:rPr lang="es-CR" sz="2200" i="1">
                              <a:latin typeface="Cambria Math"/>
                            </a:rPr>
                          </m:ctrlPr>
                        </m:sSupPr>
                        <m:e>
                          <m:d>
                            <m:dPr>
                              <m:ctrlPr>
                                <a:rPr lang="es-CR" sz="2200" i="1">
                                  <a:latin typeface="Cambria Math"/>
                                </a:rPr>
                              </m:ctrlPr>
                            </m:dPr>
                            <m:e>
                              <m:r>
                                <a:rPr lang="es-CR" sz="2200" i="1">
                                  <a:latin typeface="Cambria Math"/>
                                </a:rPr>
                                <m:t>1−</m:t>
                              </m:r>
                              <m:r>
                                <a:rPr lang="es-CR" sz="2200" i="1">
                                  <a:latin typeface="Cambria Math"/>
                                </a:rPr>
                                <m:t>𝛼</m:t>
                              </m:r>
                            </m:e>
                          </m:d>
                        </m:e>
                        <m:sup>
                          <m:r>
                            <a:rPr lang="es-CR" sz="2200" i="1">
                              <a:latin typeface="Cambria Math"/>
                            </a:rPr>
                            <m:t>2</m:t>
                          </m:r>
                        </m:sup>
                      </m:sSup>
                      <m:sSub>
                        <m:sSubPr>
                          <m:ctrlPr>
                            <a:rPr lang="es-CR" sz="2200" i="1">
                              <a:latin typeface="Cambria Math"/>
                            </a:rPr>
                          </m:ctrlPr>
                        </m:sSubPr>
                        <m:e>
                          <m:r>
                            <a:rPr lang="es-CR" sz="2200" i="1">
                              <a:latin typeface="Cambria Math"/>
                            </a:rPr>
                            <m:t>𝓁</m:t>
                          </m:r>
                        </m:e>
                        <m:sub>
                          <m:r>
                            <a:rPr lang="es-CR" sz="2200" i="1">
                              <a:latin typeface="Cambria Math"/>
                            </a:rPr>
                            <m:t>0</m:t>
                          </m:r>
                        </m:sub>
                      </m:sSub>
                    </m:oMath>
                  </m:oMathPara>
                </a14:m>
                <a:endParaRPr lang="es-CR" sz="2200" dirty="0"/>
              </a:p>
              <a:p>
                <a:pPr marL="0" indent="0">
                  <a:buNone/>
                </a:pPr>
                <a14:m>
                  <m:oMathPara xmlns:m="http://schemas.openxmlformats.org/officeDocument/2006/math">
                    <m:oMathParaPr>
                      <m:jc m:val="centerGroup"/>
                    </m:oMathParaPr>
                    <m:oMath xmlns:m="http://schemas.openxmlformats.org/officeDocument/2006/math">
                      <m:sSub>
                        <m:sSubPr>
                          <m:ctrlPr>
                            <a:rPr lang="es-CR" sz="2200" i="1">
                              <a:latin typeface="Cambria Math"/>
                            </a:rPr>
                          </m:ctrlPr>
                        </m:sSubPr>
                        <m:e>
                          <m:acc>
                            <m:accPr>
                              <m:chr m:val="̂"/>
                              <m:ctrlPr>
                                <a:rPr lang="es-CR" sz="2200" i="1">
                                  <a:latin typeface="Cambria Math"/>
                                </a:rPr>
                              </m:ctrlPr>
                            </m:accPr>
                            <m:e>
                              <m:r>
                                <a:rPr lang="es-CR" sz="2200" i="1">
                                  <a:latin typeface="Cambria Math"/>
                                </a:rPr>
                                <m:t>𝑦</m:t>
                              </m:r>
                            </m:e>
                          </m:acc>
                        </m:e>
                        <m:sub>
                          <m:r>
                            <a:rPr lang="es-CR" sz="2200" i="1">
                              <a:latin typeface="Cambria Math"/>
                            </a:rPr>
                            <m:t>4|3</m:t>
                          </m:r>
                        </m:sub>
                      </m:sSub>
                      <m:r>
                        <a:rPr lang="es-CR" sz="2200" i="1">
                          <a:latin typeface="Cambria Math"/>
                        </a:rPr>
                        <m:t>=</m:t>
                      </m:r>
                      <m:r>
                        <a:rPr lang="es-CR" sz="2200" i="1">
                          <a:latin typeface="Cambria Math"/>
                        </a:rPr>
                        <m:t>𝛼</m:t>
                      </m:r>
                      <m:sSub>
                        <m:sSubPr>
                          <m:ctrlPr>
                            <a:rPr lang="es-CR" sz="2200" i="1">
                              <a:latin typeface="Cambria Math"/>
                            </a:rPr>
                          </m:ctrlPr>
                        </m:sSubPr>
                        <m:e>
                          <m:r>
                            <a:rPr lang="es-CR" sz="2200" i="1">
                              <a:latin typeface="Cambria Math"/>
                            </a:rPr>
                            <m:t>𝑦</m:t>
                          </m:r>
                        </m:e>
                        <m:sub>
                          <m:r>
                            <a:rPr lang="es-CR" sz="2200" i="1">
                              <a:latin typeface="Cambria Math"/>
                            </a:rPr>
                            <m:t>3</m:t>
                          </m:r>
                        </m:sub>
                      </m:sSub>
                      <m:r>
                        <a:rPr lang="es-CR" sz="2200" i="1">
                          <a:latin typeface="Cambria Math"/>
                        </a:rPr>
                        <m:t>+</m:t>
                      </m:r>
                      <m:d>
                        <m:dPr>
                          <m:ctrlPr>
                            <a:rPr lang="es-CR" sz="2200" i="1">
                              <a:latin typeface="Cambria Math"/>
                            </a:rPr>
                          </m:ctrlPr>
                        </m:dPr>
                        <m:e>
                          <m:r>
                            <a:rPr lang="es-CR" sz="2200" i="1">
                              <a:latin typeface="Cambria Math"/>
                            </a:rPr>
                            <m:t>1−</m:t>
                          </m:r>
                          <m:r>
                            <a:rPr lang="es-CR" sz="2200" i="1">
                              <a:latin typeface="Cambria Math"/>
                            </a:rPr>
                            <m:t>𝛼</m:t>
                          </m:r>
                        </m:e>
                      </m:d>
                      <m:r>
                        <a:rPr lang="es-CR" sz="2200" i="1">
                          <a:latin typeface="Cambria Math"/>
                        </a:rPr>
                        <m:t>[</m:t>
                      </m:r>
                      <m:r>
                        <a:rPr lang="es-CR" sz="2200" i="1">
                          <a:latin typeface="Cambria Math"/>
                        </a:rPr>
                        <m:t>𝛼</m:t>
                      </m:r>
                      <m:sSub>
                        <m:sSubPr>
                          <m:ctrlPr>
                            <a:rPr lang="es-CR" sz="2200" i="1">
                              <a:latin typeface="Cambria Math"/>
                            </a:rPr>
                          </m:ctrlPr>
                        </m:sSubPr>
                        <m:e>
                          <m:r>
                            <a:rPr lang="es-CR" sz="2200" i="1">
                              <a:latin typeface="Cambria Math"/>
                            </a:rPr>
                            <m:t>𝑦</m:t>
                          </m:r>
                        </m:e>
                        <m:sub>
                          <m:r>
                            <a:rPr lang="es-CR" sz="2200" i="1">
                              <a:latin typeface="Cambria Math"/>
                            </a:rPr>
                            <m:t>2</m:t>
                          </m:r>
                        </m:sub>
                      </m:sSub>
                      <m:r>
                        <a:rPr lang="es-CR" sz="2200" i="1">
                          <a:latin typeface="Cambria Math"/>
                        </a:rPr>
                        <m:t>+</m:t>
                      </m:r>
                      <m:r>
                        <a:rPr lang="es-CR" sz="2200" i="1">
                          <a:latin typeface="Cambria Math"/>
                        </a:rPr>
                        <m:t>𝛼</m:t>
                      </m:r>
                      <m:d>
                        <m:dPr>
                          <m:ctrlPr>
                            <a:rPr lang="es-CR" sz="2200" i="1">
                              <a:latin typeface="Cambria Math"/>
                            </a:rPr>
                          </m:ctrlPr>
                        </m:dPr>
                        <m:e>
                          <m:r>
                            <a:rPr lang="es-CR" sz="2200" i="1">
                              <a:latin typeface="Cambria Math"/>
                            </a:rPr>
                            <m:t>1−</m:t>
                          </m:r>
                          <m:r>
                            <a:rPr lang="es-CR" sz="2200" i="1">
                              <a:latin typeface="Cambria Math"/>
                            </a:rPr>
                            <m:t>𝛼</m:t>
                          </m:r>
                        </m:e>
                      </m:d>
                      <m:sSub>
                        <m:sSubPr>
                          <m:ctrlPr>
                            <a:rPr lang="es-CR" sz="2200" i="1">
                              <a:latin typeface="Cambria Math"/>
                            </a:rPr>
                          </m:ctrlPr>
                        </m:sSubPr>
                        <m:e>
                          <m:r>
                            <a:rPr lang="es-CR" sz="2200" i="1">
                              <a:latin typeface="Cambria Math"/>
                            </a:rPr>
                            <m:t>𝑦</m:t>
                          </m:r>
                        </m:e>
                        <m:sub>
                          <m:r>
                            <a:rPr lang="es-CR" sz="2200" i="1">
                              <a:latin typeface="Cambria Math"/>
                            </a:rPr>
                            <m:t>1</m:t>
                          </m:r>
                        </m:sub>
                      </m:sSub>
                      <m:r>
                        <a:rPr lang="es-CR" sz="2200" i="1">
                          <a:latin typeface="Cambria Math"/>
                        </a:rPr>
                        <m:t>+</m:t>
                      </m:r>
                      <m:sSup>
                        <m:sSupPr>
                          <m:ctrlPr>
                            <a:rPr lang="es-CR" sz="2200" i="1">
                              <a:latin typeface="Cambria Math"/>
                            </a:rPr>
                          </m:ctrlPr>
                        </m:sSupPr>
                        <m:e>
                          <m:d>
                            <m:dPr>
                              <m:ctrlPr>
                                <a:rPr lang="es-CR" sz="2200" i="1">
                                  <a:latin typeface="Cambria Math"/>
                                </a:rPr>
                              </m:ctrlPr>
                            </m:dPr>
                            <m:e>
                              <m:r>
                                <a:rPr lang="es-CR" sz="2200" i="1">
                                  <a:latin typeface="Cambria Math"/>
                                </a:rPr>
                                <m:t>1−</m:t>
                              </m:r>
                              <m:r>
                                <a:rPr lang="es-CR" sz="2200" i="1">
                                  <a:latin typeface="Cambria Math"/>
                                </a:rPr>
                                <m:t>𝛼</m:t>
                              </m:r>
                            </m:e>
                          </m:d>
                        </m:e>
                        <m:sup>
                          <m:r>
                            <a:rPr lang="es-CR" sz="2200" i="1">
                              <a:latin typeface="Cambria Math"/>
                            </a:rPr>
                            <m:t>2</m:t>
                          </m:r>
                        </m:sup>
                      </m:sSup>
                      <m:sSub>
                        <m:sSubPr>
                          <m:ctrlPr>
                            <a:rPr lang="es-CR" sz="2200" i="1">
                              <a:latin typeface="Cambria Math"/>
                            </a:rPr>
                          </m:ctrlPr>
                        </m:sSubPr>
                        <m:e>
                          <m:r>
                            <a:rPr lang="es-CR" sz="2200" i="1">
                              <a:latin typeface="Cambria Math"/>
                            </a:rPr>
                            <m:t>𝓁</m:t>
                          </m:r>
                        </m:e>
                        <m:sub>
                          <m:r>
                            <a:rPr lang="es-CR" sz="2200" i="1">
                              <a:latin typeface="Cambria Math"/>
                            </a:rPr>
                            <m:t>0</m:t>
                          </m:r>
                        </m:sub>
                      </m:sSub>
                      <m:r>
                        <a:rPr lang="es-CR" sz="2200" i="1">
                          <a:latin typeface="Cambria Math"/>
                        </a:rPr>
                        <m:t>]</m:t>
                      </m:r>
                    </m:oMath>
                  </m:oMathPara>
                </a14:m>
                <a:endParaRPr lang="es-CR" sz="2200" dirty="0"/>
              </a:p>
              <a:p>
                <a:pPr marL="0" indent="0">
                  <a:buNone/>
                </a:pPr>
                <a14:m>
                  <m:oMathPara xmlns:m="http://schemas.openxmlformats.org/officeDocument/2006/math">
                    <m:oMathParaPr>
                      <m:jc m:val="centerGroup"/>
                    </m:oMathParaPr>
                    <m:oMath xmlns:m="http://schemas.openxmlformats.org/officeDocument/2006/math">
                      <m:sSub>
                        <m:sSubPr>
                          <m:ctrlPr>
                            <a:rPr lang="es-CR" sz="2200" i="1">
                              <a:latin typeface="Cambria Math"/>
                            </a:rPr>
                          </m:ctrlPr>
                        </m:sSubPr>
                        <m:e>
                          <m:acc>
                            <m:accPr>
                              <m:chr m:val="̂"/>
                              <m:ctrlPr>
                                <a:rPr lang="es-CR" sz="2200" i="1" smtClean="0">
                                  <a:latin typeface="Cambria Math"/>
                                </a:rPr>
                              </m:ctrlPr>
                            </m:accPr>
                            <m:e>
                              <m:r>
                                <a:rPr lang="es-CR" sz="2200" i="1">
                                  <a:latin typeface="Cambria Math"/>
                                </a:rPr>
                                <m:t>𝑦</m:t>
                              </m:r>
                            </m:e>
                          </m:acc>
                        </m:e>
                        <m:sub>
                          <m:r>
                            <a:rPr lang="es-CR" sz="2200" i="1">
                              <a:latin typeface="Cambria Math"/>
                            </a:rPr>
                            <m:t>4|3</m:t>
                          </m:r>
                        </m:sub>
                      </m:sSub>
                      <m:r>
                        <a:rPr lang="es-CR" sz="2200" i="1">
                          <a:latin typeface="Cambria Math"/>
                        </a:rPr>
                        <m:t>=</m:t>
                      </m:r>
                      <m:r>
                        <a:rPr lang="es-CR" sz="2200" i="1">
                          <a:latin typeface="Cambria Math"/>
                        </a:rPr>
                        <m:t>𝛼</m:t>
                      </m:r>
                      <m:sSub>
                        <m:sSubPr>
                          <m:ctrlPr>
                            <a:rPr lang="es-CR" sz="2200" i="1">
                              <a:latin typeface="Cambria Math"/>
                            </a:rPr>
                          </m:ctrlPr>
                        </m:sSubPr>
                        <m:e>
                          <m:r>
                            <a:rPr lang="es-CR" sz="2200" i="1">
                              <a:latin typeface="Cambria Math"/>
                            </a:rPr>
                            <m:t>𝑦</m:t>
                          </m:r>
                        </m:e>
                        <m:sub>
                          <m:r>
                            <a:rPr lang="es-CR" sz="2200" i="1">
                              <a:latin typeface="Cambria Math"/>
                            </a:rPr>
                            <m:t>3</m:t>
                          </m:r>
                        </m:sub>
                      </m:sSub>
                      <m:r>
                        <a:rPr lang="es-CR" sz="2200" i="1">
                          <a:latin typeface="Cambria Math"/>
                        </a:rPr>
                        <m:t>+</m:t>
                      </m:r>
                      <m:r>
                        <a:rPr lang="es-CR" sz="2200" i="1">
                          <a:latin typeface="Cambria Math"/>
                        </a:rPr>
                        <m:t>𝛼</m:t>
                      </m:r>
                      <m:d>
                        <m:dPr>
                          <m:ctrlPr>
                            <a:rPr lang="es-CR" sz="2200" i="1">
                              <a:latin typeface="Cambria Math"/>
                            </a:rPr>
                          </m:ctrlPr>
                        </m:dPr>
                        <m:e>
                          <m:r>
                            <a:rPr lang="es-CR" sz="2200" i="1">
                              <a:latin typeface="Cambria Math"/>
                            </a:rPr>
                            <m:t>1−</m:t>
                          </m:r>
                          <m:r>
                            <a:rPr lang="es-CR" sz="2200" i="1">
                              <a:latin typeface="Cambria Math"/>
                            </a:rPr>
                            <m:t>𝛼</m:t>
                          </m:r>
                        </m:e>
                      </m:d>
                      <m:sSub>
                        <m:sSubPr>
                          <m:ctrlPr>
                            <a:rPr lang="es-CR" sz="2200" i="1">
                              <a:latin typeface="Cambria Math"/>
                            </a:rPr>
                          </m:ctrlPr>
                        </m:sSubPr>
                        <m:e>
                          <m:r>
                            <a:rPr lang="es-CR" sz="2200" i="1">
                              <a:latin typeface="Cambria Math"/>
                            </a:rPr>
                            <m:t>𝑦</m:t>
                          </m:r>
                        </m:e>
                        <m:sub>
                          <m:r>
                            <a:rPr lang="es-CR" sz="2200" i="1">
                              <a:latin typeface="Cambria Math"/>
                            </a:rPr>
                            <m:t>2</m:t>
                          </m:r>
                        </m:sub>
                      </m:sSub>
                      <m:r>
                        <a:rPr lang="es-CR" sz="2200" i="1">
                          <a:latin typeface="Cambria Math"/>
                        </a:rPr>
                        <m:t>+</m:t>
                      </m:r>
                      <m:r>
                        <a:rPr lang="es-CR" sz="2200" i="1">
                          <a:latin typeface="Cambria Math"/>
                        </a:rPr>
                        <m:t>𝛼</m:t>
                      </m:r>
                      <m:sSup>
                        <m:sSupPr>
                          <m:ctrlPr>
                            <a:rPr lang="es-CR" sz="2200" i="1">
                              <a:latin typeface="Cambria Math"/>
                            </a:rPr>
                          </m:ctrlPr>
                        </m:sSupPr>
                        <m:e>
                          <m:d>
                            <m:dPr>
                              <m:ctrlPr>
                                <a:rPr lang="es-CR" sz="2200" i="1">
                                  <a:latin typeface="Cambria Math"/>
                                </a:rPr>
                              </m:ctrlPr>
                            </m:dPr>
                            <m:e>
                              <m:r>
                                <a:rPr lang="es-CR" sz="2200" i="1">
                                  <a:latin typeface="Cambria Math"/>
                                </a:rPr>
                                <m:t>1−</m:t>
                              </m:r>
                              <m:r>
                                <a:rPr lang="es-CR" sz="2200" i="1">
                                  <a:latin typeface="Cambria Math"/>
                                </a:rPr>
                                <m:t>𝛼</m:t>
                              </m:r>
                            </m:e>
                          </m:d>
                        </m:e>
                        <m:sup>
                          <m:r>
                            <a:rPr lang="es-CR" sz="2200" i="1">
                              <a:latin typeface="Cambria Math"/>
                            </a:rPr>
                            <m:t>2</m:t>
                          </m:r>
                        </m:sup>
                      </m:sSup>
                      <m:sSub>
                        <m:sSubPr>
                          <m:ctrlPr>
                            <a:rPr lang="es-CR" sz="2200" i="1">
                              <a:latin typeface="Cambria Math"/>
                            </a:rPr>
                          </m:ctrlPr>
                        </m:sSubPr>
                        <m:e>
                          <m:r>
                            <a:rPr lang="es-CR" sz="2200" i="1">
                              <a:latin typeface="Cambria Math"/>
                            </a:rPr>
                            <m:t>𝑦</m:t>
                          </m:r>
                        </m:e>
                        <m:sub>
                          <m:r>
                            <a:rPr lang="es-CR" sz="2200" i="1">
                              <a:latin typeface="Cambria Math"/>
                            </a:rPr>
                            <m:t>1</m:t>
                          </m:r>
                        </m:sub>
                      </m:sSub>
                      <m:r>
                        <a:rPr lang="es-CR" sz="2200" i="1">
                          <a:latin typeface="Cambria Math"/>
                        </a:rPr>
                        <m:t>+</m:t>
                      </m:r>
                      <m:sSup>
                        <m:sSupPr>
                          <m:ctrlPr>
                            <a:rPr lang="es-CR" sz="2200" i="1">
                              <a:latin typeface="Cambria Math"/>
                            </a:rPr>
                          </m:ctrlPr>
                        </m:sSupPr>
                        <m:e>
                          <m:d>
                            <m:dPr>
                              <m:ctrlPr>
                                <a:rPr lang="es-CR" sz="2200" i="1">
                                  <a:latin typeface="Cambria Math"/>
                                </a:rPr>
                              </m:ctrlPr>
                            </m:dPr>
                            <m:e>
                              <m:r>
                                <a:rPr lang="es-CR" sz="2200" i="1">
                                  <a:latin typeface="Cambria Math"/>
                                </a:rPr>
                                <m:t>1−</m:t>
                              </m:r>
                              <m:r>
                                <a:rPr lang="es-CR" sz="2200" i="1">
                                  <a:latin typeface="Cambria Math"/>
                                </a:rPr>
                                <m:t>𝛼</m:t>
                              </m:r>
                            </m:e>
                          </m:d>
                        </m:e>
                        <m:sup>
                          <m:r>
                            <a:rPr lang="es-CR" sz="2200" i="1">
                              <a:latin typeface="Cambria Math"/>
                            </a:rPr>
                            <m:t>3</m:t>
                          </m:r>
                        </m:sup>
                      </m:sSup>
                      <m:sSub>
                        <m:sSubPr>
                          <m:ctrlPr>
                            <a:rPr lang="es-CR" sz="2200" i="1">
                              <a:latin typeface="Cambria Math"/>
                            </a:rPr>
                          </m:ctrlPr>
                        </m:sSubPr>
                        <m:e>
                          <m:r>
                            <a:rPr lang="es-CR" sz="2200" i="1">
                              <a:latin typeface="Cambria Math"/>
                            </a:rPr>
                            <m:t>𝓁</m:t>
                          </m:r>
                        </m:e>
                        <m:sub>
                          <m:r>
                            <a:rPr lang="es-CR" sz="2200" i="1">
                              <a:latin typeface="Cambria Math"/>
                            </a:rPr>
                            <m:t>0</m:t>
                          </m:r>
                        </m:sub>
                      </m:sSub>
                    </m:oMath>
                  </m:oMathPara>
                </a14:m>
                <a:endParaRPr lang="es-CR" sz="2200" dirty="0"/>
              </a:p>
              <a:p>
                <a:pPr marL="0" indent="0">
                  <a:buNone/>
                </a:pPr>
                <a14:m>
                  <m:oMathPara xmlns:m="http://schemas.openxmlformats.org/officeDocument/2006/math">
                    <m:oMathParaPr>
                      <m:jc m:val="centerGroup"/>
                    </m:oMathParaPr>
                    <m:oMath xmlns:m="http://schemas.openxmlformats.org/officeDocument/2006/math">
                      <m:r>
                        <a:rPr lang="es-CR" sz="2200" i="1">
                          <a:latin typeface="Cambria Math"/>
                        </a:rPr>
                        <m:t>⋮</m:t>
                      </m:r>
                    </m:oMath>
                  </m:oMathPara>
                </a14:m>
                <a:endParaRPr lang="es-CR" sz="2200" dirty="0"/>
              </a:p>
              <a:p>
                <a:pPr marL="0" indent="0">
                  <a:buNone/>
                </a:pPr>
                <a14:m>
                  <m:oMathPara xmlns:m="http://schemas.openxmlformats.org/officeDocument/2006/math">
                    <m:oMathParaPr>
                      <m:jc m:val="centerGroup"/>
                    </m:oMathParaPr>
                    <m:oMath xmlns:m="http://schemas.openxmlformats.org/officeDocument/2006/math">
                      <m:sSub>
                        <m:sSubPr>
                          <m:ctrlPr>
                            <a:rPr lang="es-CR" sz="2200" i="1">
                              <a:latin typeface="Cambria Math"/>
                            </a:rPr>
                          </m:ctrlPr>
                        </m:sSubPr>
                        <m:e>
                          <m:acc>
                            <m:accPr>
                              <m:chr m:val="̂"/>
                              <m:ctrlPr>
                                <a:rPr lang="es-CR" sz="2200" i="1">
                                  <a:latin typeface="Cambria Math"/>
                                </a:rPr>
                              </m:ctrlPr>
                            </m:accPr>
                            <m:e>
                              <m:r>
                                <a:rPr lang="es-CR" sz="2200" i="1">
                                  <a:latin typeface="Cambria Math"/>
                                </a:rPr>
                                <m:t>𝑦</m:t>
                              </m:r>
                            </m:e>
                          </m:acc>
                        </m:e>
                        <m:sub>
                          <m:r>
                            <a:rPr lang="es-CR" sz="2200" b="0" i="1" smtClean="0">
                              <a:latin typeface="Cambria Math" panose="02040503050406030204" pitchFamily="18" charset="0"/>
                            </a:rPr>
                            <m:t>𝑇</m:t>
                          </m:r>
                          <m:r>
                            <a:rPr lang="es-CR" sz="2200" i="1">
                              <a:latin typeface="Cambria Math"/>
                            </a:rPr>
                            <m:t>+1|</m:t>
                          </m:r>
                          <m:r>
                            <a:rPr lang="es-CR" sz="2200" b="0" i="1" smtClean="0">
                              <a:latin typeface="Cambria Math" panose="02040503050406030204" pitchFamily="18" charset="0"/>
                            </a:rPr>
                            <m:t>𝑇</m:t>
                          </m:r>
                        </m:sub>
                      </m:sSub>
                      <m:r>
                        <a:rPr lang="es-CR" sz="2200" i="1">
                          <a:latin typeface="Cambria Math"/>
                        </a:rPr>
                        <m:t>=</m:t>
                      </m:r>
                      <m:nary>
                        <m:naryPr>
                          <m:chr m:val="∑"/>
                          <m:limLoc m:val="undOvr"/>
                          <m:ctrlPr>
                            <a:rPr lang="es-CR" sz="2200" i="1">
                              <a:latin typeface="Cambria Math"/>
                            </a:rPr>
                          </m:ctrlPr>
                        </m:naryPr>
                        <m:sub>
                          <m:r>
                            <a:rPr lang="es-CR" sz="2200" i="1">
                              <a:latin typeface="Cambria Math"/>
                            </a:rPr>
                            <m:t>𝑗</m:t>
                          </m:r>
                          <m:r>
                            <a:rPr lang="es-CR" sz="2200" i="1">
                              <a:latin typeface="Cambria Math"/>
                            </a:rPr>
                            <m:t>=0</m:t>
                          </m:r>
                        </m:sub>
                        <m:sup>
                          <m:r>
                            <a:rPr lang="es-CR" sz="2200" i="1">
                              <a:latin typeface="Cambria Math"/>
                            </a:rPr>
                            <m:t>𝑡</m:t>
                          </m:r>
                          <m:r>
                            <a:rPr lang="es-CR" sz="2200" i="1">
                              <a:latin typeface="Cambria Math"/>
                            </a:rPr>
                            <m:t>−1</m:t>
                          </m:r>
                        </m:sup>
                        <m:e>
                          <m:r>
                            <a:rPr lang="es-CR" sz="2200" i="1">
                              <a:latin typeface="Cambria Math"/>
                            </a:rPr>
                            <m:t>𝛼</m:t>
                          </m:r>
                          <m:sSup>
                            <m:sSupPr>
                              <m:ctrlPr>
                                <a:rPr lang="es-CR" sz="2200" i="1">
                                  <a:latin typeface="Cambria Math"/>
                                </a:rPr>
                              </m:ctrlPr>
                            </m:sSupPr>
                            <m:e>
                              <m:d>
                                <m:dPr>
                                  <m:ctrlPr>
                                    <a:rPr lang="es-CR" sz="2200" i="1">
                                      <a:latin typeface="Cambria Math"/>
                                    </a:rPr>
                                  </m:ctrlPr>
                                </m:dPr>
                                <m:e>
                                  <m:r>
                                    <a:rPr lang="es-CR" sz="2200" i="1">
                                      <a:latin typeface="Cambria Math"/>
                                    </a:rPr>
                                    <m:t>1−</m:t>
                                  </m:r>
                                  <m:r>
                                    <a:rPr lang="es-CR" sz="2200" i="1">
                                      <a:latin typeface="Cambria Math"/>
                                    </a:rPr>
                                    <m:t>𝛼</m:t>
                                  </m:r>
                                </m:e>
                              </m:d>
                            </m:e>
                            <m:sup>
                              <m:r>
                                <a:rPr lang="es-CR" sz="2200" i="1">
                                  <a:latin typeface="Cambria Math"/>
                                </a:rPr>
                                <m:t>𝑗</m:t>
                              </m:r>
                            </m:sup>
                          </m:sSup>
                          <m:sSub>
                            <m:sSubPr>
                              <m:ctrlPr>
                                <a:rPr lang="es-CR" sz="2200" i="1">
                                  <a:latin typeface="Cambria Math"/>
                                </a:rPr>
                              </m:ctrlPr>
                            </m:sSubPr>
                            <m:e>
                              <m:r>
                                <a:rPr lang="es-CR" sz="2200" i="1">
                                  <a:latin typeface="Cambria Math"/>
                                </a:rPr>
                                <m:t>𝑦</m:t>
                              </m:r>
                            </m:e>
                            <m:sub>
                              <m:r>
                                <a:rPr lang="es-CR" sz="2200" b="0" i="1" smtClean="0">
                                  <a:latin typeface="Cambria Math" panose="02040503050406030204" pitchFamily="18" charset="0"/>
                                </a:rPr>
                                <m:t>𝑇</m:t>
                              </m:r>
                              <m:r>
                                <a:rPr lang="es-CR" sz="2200" i="1">
                                  <a:latin typeface="Cambria Math"/>
                                </a:rPr>
                                <m:t>−</m:t>
                              </m:r>
                              <m:r>
                                <a:rPr lang="es-CR" sz="2200" i="1">
                                  <a:latin typeface="Cambria Math"/>
                                </a:rPr>
                                <m:t>𝑗</m:t>
                              </m:r>
                            </m:sub>
                          </m:sSub>
                        </m:e>
                      </m:nary>
                      <m:r>
                        <a:rPr lang="es-CR" sz="2200" i="1">
                          <a:latin typeface="Cambria Math"/>
                        </a:rPr>
                        <m:t>+</m:t>
                      </m:r>
                      <m:sSup>
                        <m:sSupPr>
                          <m:ctrlPr>
                            <a:rPr lang="es-CR" sz="2200" i="1">
                              <a:latin typeface="Cambria Math"/>
                            </a:rPr>
                          </m:ctrlPr>
                        </m:sSupPr>
                        <m:e>
                          <m:d>
                            <m:dPr>
                              <m:ctrlPr>
                                <a:rPr lang="es-CR" sz="2200" i="1">
                                  <a:latin typeface="Cambria Math"/>
                                </a:rPr>
                              </m:ctrlPr>
                            </m:dPr>
                            <m:e>
                              <m:r>
                                <a:rPr lang="es-CR" sz="2200" i="1">
                                  <a:latin typeface="Cambria Math"/>
                                </a:rPr>
                                <m:t>1−</m:t>
                              </m:r>
                              <m:r>
                                <a:rPr lang="es-CR" sz="2200" i="1">
                                  <a:latin typeface="Cambria Math"/>
                                </a:rPr>
                                <m:t>𝛼</m:t>
                              </m:r>
                            </m:e>
                          </m:d>
                        </m:e>
                        <m:sup>
                          <m:r>
                            <a:rPr lang="es-CR" sz="2200" b="0" i="1" smtClean="0">
                              <a:latin typeface="Cambria Math" panose="02040503050406030204" pitchFamily="18" charset="0"/>
                            </a:rPr>
                            <m:t>𝑇</m:t>
                          </m:r>
                        </m:sup>
                      </m:sSup>
                      <m:sSub>
                        <m:sSubPr>
                          <m:ctrlPr>
                            <a:rPr lang="es-CR" sz="2200" i="1">
                              <a:latin typeface="Cambria Math"/>
                            </a:rPr>
                          </m:ctrlPr>
                        </m:sSubPr>
                        <m:e>
                          <m:r>
                            <a:rPr lang="es-CR" sz="2200" i="1">
                              <a:latin typeface="Cambria Math"/>
                            </a:rPr>
                            <m:t>𝓁</m:t>
                          </m:r>
                        </m:e>
                        <m:sub>
                          <m:r>
                            <a:rPr lang="es-CR" sz="2200" i="1">
                              <a:latin typeface="Cambria Math"/>
                            </a:rPr>
                            <m:t>0</m:t>
                          </m:r>
                        </m:sub>
                      </m:sSub>
                    </m:oMath>
                  </m:oMathPara>
                </a14:m>
                <a:endParaRPr lang="es-CR" sz="2200" dirty="0"/>
              </a:p>
              <a:p>
                <a:pPr marL="0" indent="0">
                  <a:buNone/>
                </a:pPr>
                <a:endParaRPr lang="en-US" sz="2000" dirty="0"/>
              </a:p>
              <a:p>
                <a:pPr marL="0" indent="0">
                  <a:buNone/>
                </a:pPr>
                <a:r>
                  <a:rPr lang="es-CR" sz="2000" dirty="0"/>
                  <a:t>El último término se vuelve pequeño para una </a:t>
                </a:r>
                <a14:m>
                  <m:oMath xmlns:m="http://schemas.openxmlformats.org/officeDocument/2006/math">
                    <m:r>
                      <a:rPr lang="es-CR" sz="2000" b="0" i="1" smtClean="0">
                        <a:latin typeface="Cambria Math" panose="02040503050406030204" pitchFamily="18" charset="0"/>
                      </a:rPr>
                      <m:t>𝑇</m:t>
                    </m:r>
                  </m:oMath>
                </a14:m>
                <a:r>
                  <a:rPr lang="es-CR" sz="2000" dirty="0"/>
                  <a:t> grande. Entonces, la forma promedio ponderado conduce a la misma ecuación de pronóstico:</a:t>
                </a:r>
              </a:p>
              <a:p>
                <a:pPr marL="0" indent="0">
                  <a:buNone/>
                </a:pPr>
                <a:endParaRPr lang="es-CR" sz="2000" dirty="0"/>
              </a:p>
              <a:p>
                <a:pPr marL="0" indent="0">
                  <a:buNone/>
                </a:pPr>
                <a14:m>
                  <m:oMathPara xmlns:m="http://schemas.openxmlformats.org/officeDocument/2006/math">
                    <m:oMathParaPr>
                      <m:jc m:val="centerGroup"/>
                    </m:oMathParaPr>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panose="02040503050406030204" pitchFamily="18" charset="0"/>
                                </a:rPr>
                                <m:t>𝑦</m:t>
                              </m:r>
                            </m:e>
                          </m:acc>
                        </m:e>
                        <m:sub>
                          <m:r>
                            <a:rPr lang="es-CR" sz="2000" i="1">
                              <a:latin typeface="Cambria Math" panose="02040503050406030204" pitchFamily="18" charset="0"/>
                            </a:rPr>
                            <m:t>𝑡</m:t>
                          </m:r>
                          <m:r>
                            <a:rPr lang="es-CR" sz="2000" i="1">
                              <a:latin typeface="Cambria Math" panose="02040503050406030204" pitchFamily="18" charset="0"/>
                            </a:rPr>
                            <m:t>+</m:t>
                          </m:r>
                          <m:r>
                            <a:rPr lang="es-CR" sz="2000" i="1">
                              <a:latin typeface="Cambria Math" panose="02040503050406030204" pitchFamily="18" charset="0"/>
                            </a:rPr>
                            <m:t>h</m:t>
                          </m:r>
                          <m:r>
                            <a:rPr lang="es-CR" sz="2000" i="1">
                              <a:latin typeface="Cambria Math" panose="02040503050406030204" pitchFamily="18" charset="0"/>
                            </a:rPr>
                            <m:t>|</m:t>
                          </m:r>
                          <m:r>
                            <a:rPr lang="es-CR" sz="2000" i="1">
                              <a:latin typeface="Cambria Math" panose="02040503050406030204" pitchFamily="18" charset="0"/>
                            </a:rPr>
                            <m:t>𝑡</m:t>
                          </m:r>
                        </m:sub>
                      </m:sSub>
                      <m:r>
                        <a:rPr lang="es-CR" sz="2000" i="1">
                          <a:latin typeface="Cambria Math" panose="02040503050406030204" pitchFamily="18" charset="0"/>
                        </a:rPr>
                        <m:t>=</m:t>
                      </m:r>
                      <m:r>
                        <a:rPr lang="es-CR" sz="2000" i="1">
                          <a:latin typeface="Cambria Math" panose="02040503050406030204" pitchFamily="18" charset="0"/>
                        </a:rPr>
                        <m:t>𝛼</m:t>
                      </m:r>
                      <m:sSub>
                        <m:sSubPr>
                          <m:ctrlPr>
                            <a:rPr lang="es-CR" sz="2000" i="1">
                              <a:latin typeface="Cambria Math"/>
                            </a:rPr>
                          </m:ctrlPr>
                        </m:sSubPr>
                        <m:e>
                          <m:r>
                            <a:rPr lang="es-CR" sz="2000" i="1">
                              <a:latin typeface="Cambria Math" panose="02040503050406030204" pitchFamily="18" charset="0"/>
                            </a:rPr>
                            <m:t>𝑦</m:t>
                          </m:r>
                        </m:e>
                        <m:sub>
                          <m:r>
                            <a:rPr lang="es-CR" sz="2000" i="1">
                              <a:latin typeface="Cambria Math" panose="02040503050406030204" pitchFamily="18" charset="0"/>
                            </a:rPr>
                            <m:t>𝑡</m:t>
                          </m:r>
                        </m:sub>
                      </m:sSub>
                      <m:r>
                        <a:rPr lang="es-CR" sz="2000" i="1">
                          <a:latin typeface="Cambria Math" panose="02040503050406030204" pitchFamily="18" charset="0"/>
                        </a:rPr>
                        <m:t>+</m:t>
                      </m:r>
                      <m:r>
                        <a:rPr lang="es-CR" sz="2000" i="1">
                          <a:latin typeface="Cambria Math" panose="02040503050406030204" pitchFamily="18" charset="0"/>
                        </a:rPr>
                        <m:t>𝛼</m:t>
                      </m:r>
                      <m:sSub>
                        <m:sSubPr>
                          <m:ctrlPr>
                            <a:rPr lang="es-CR" sz="2000" i="1">
                              <a:latin typeface="Cambria Math"/>
                            </a:rPr>
                          </m:ctrlPr>
                        </m:sSubPr>
                        <m:e>
                          <m:r>
                            <a:rPr lang="es-CR" sz="2000" i="1">
                              <a:latin typeface="Cambria Math" panose="02040503050406030204" pitchFamily="18" charset="0"/>
                            </a:rPr>
                            <m:t>(1−</m:t>
                          </m:r>
                          <m:r>
                            <a:rPr lang="es-CR" sz="2000" i="1">
                              <a:latin typeface="Cambria Math" panose="02040503050406030204" pitchFamily="18" charset="0"/>
                            </a:rPr>
                            <m:t>𝛼</m:t>
                          </m:r>
                          <m:r>
                            <a:rPr lang="es-CR" sz="2000" i="1">
                              <a:latin typeface="Cambria Math" panose="02040503050406030204" pitchFamily="18" charset="0"/>
                            </a:rPr>
                            <m:t>)</m:t>
                          </m:r>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−1</m:t>
                          </m:r>
                        </m:sub>
                      </m:sSub>
                      <m:r>
                        <a:rPr lang="es-CR" sz="2000" i="1">
                          <a:latin typeface="Cambria Math" panose="02040503050406030204" pitchFamily="18" charset="0"/>
                        </a:rPr>
                        <m:t>+</m:t>
                      </m:r>
                      <m:r>
                        <a:rPr lang="es-CR" sz="2000" i="1">
                          <a:latin typeface="Cambria Math" panose="02040503050406030204" pitchFamily="18" charset="0"/>
                        </a:rPr>
                        <m:t>𝛼</m:t>
                      </m:r>
                      <m:sSub>
                        <m:sSubPr>
                          <m:ctrlPr>
                            <a:rPr lang="es-CR" sz="2000" i="1">
                              <a:latin typeface="Cambria Math"/>
                            </a:rPr>
                          </m:ctrlPr>
                        </m:sSubPr>
                        <m:e>
                          <m:sSup>
                            <m:sSupPr>
                              <m:ctrlPr>
                                <a:rPr lang="es-CR" sz="2000" i="1">
                                  <a:latin typeface="Cambria Math"/>
                                </a:rPr>
                              </m:ctrlPr>
                            </m:sSupPr>
                            <m:e>
                              <m:r>
                                <a:rPr lang="es-CR" sz="2000" i="1">
                                  <a:latin typeface="Cambria Math" panose="02040503050406030204" pitchFamily="18" charset="0"/>
                                </a:rPr>
                                <m:t>(1−</m:t>
                              </m:r>
                              <m:r>
                                <a:rPr lang="es-CR" sz="2000" i="1">
                                  <a:latin typeface="Cambria Math" panose="02040503050406030204" pitchFamily="18" charset="0"/>
                                </a:rPr>
                                <m:t>𝛼</m:t>
                              </m:r>
                              <m:r>
                                <a:rPr lang="es-CR" sz="2000" i="1">
                                  <a:latin typeface="Cambria Math" panose="02040503050406030204" pitchFamily="18" charset="0"/>
                                </a:rPr>
                                <m:t>)</m:t>
                              </m:r>
                            </m:e>
                            <m:sup>
                              <m:r>
                                <a:rPr lang="es-CR" sz="2000" i="1">
                                  <a:latin typeface="Cambria Math" panose="02040503050406030204" pitchFamily="18" charset="0"/>
                                </a:rPr>
                                <m:t>2</m:t>
                              </m:r>
                            </m:sup>
                          </m:sSup>
                          <m:r>
                            <a:rPr lang="es-CR" sz="2000" i="1">
                              <a:latin typeface="Cambria Math" panose="02040503050406030204" pitchFamily="18" charset="0"/>
                            </a:rPr>
                            <m:t>𝑦</m:t>
                          </m:r>
                        </m:e>
                        <m:sub>
                          <m:r>
                            <a:rPr lang="es-CR" sz="2000" i="1">
                              <a:latin typeface="Cambria Math" panose="02040503050406030204" pitchFamily="18" charset="0"/>
                            </a:rPr>
                            <m:t>𝑡</m:t>
                          </m:r>
                          <m:r>
                            <a:rPr lang="es-CR" sz="2000" i="1">
                              <a:latin typeface="Cambria Math" panose="02040503050406030204" pitchFamily="18" charset="0"/>
                            </a:rPr>
                            <m:t>−2</m:t>
                          </m:r>
                        </m:sub>
                      </m:sSub>
                      <m:r>
                        <a:rPr lang="es-CR" sz="2000" i="1">
                          <a:latin typeface="Cambria Math" panose="02040503050406030204" pitchFamily="18" charset="0"/>
                        </a:rPr>
                        <m:t>+…,</m:t>
                      </m:r>
                    </m:oMath>
                  </m:oMathPara>
                </a14:m>
                <a:endParaRPr lang="en-US" sz="1400" dirty="0"/>
              </a:p>
              <a:p>
                <a:pPr marL="0" indent="0">
                  <a:buNone/>
                </a:pPr>
                <a:endParaRPr lang="en-US" sz="20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79512" y="836712"/>
                <a:ext cx="8856984" cy="5904656"/>
              </a:xfrm>
              <a:blipFill>
                <a:blip r:embed="rId2"/>
                <a:stretch>
                  <a:fillRect l="-619" t="-1032"/>
                </a:stretch>
              </a:blipFill>
            </p:spPr>
            <p:txBody>
              <a:bodyPr/>
              <a:lstStyle/>
              <a:p>
                <a:r>
                  <a:rPr lang="es-CR">
                    <a:noFill/>
                  </a:rPr>
                  <a:t> </a:t>
                </a:r>
              </a:p>
            </p:txBody>
          </p:sp>
        </mc:Fallback>
      </mc:AlternateContent>
    </p:spTree>
    <p:extLst>
      <p:ext uri="{BB962C8B-B14F-4D97-AF65-F5344CB8AC3E}">
        <p14:creationId xmlns:p14="http://schemas.microsoft.com/office/powerpoint/2010/main" val="1773825627"/>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SES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79512" y="836712"/>
                <a:ext cx="8856984" cy="5904656"/>
              </a:xfrm>
            </p:spPr>
            <p:txBody>
              <a:bodyPr>
                <a:normAutofit fontScale="92500" lnSpcReduction="10000"/>
              </a:bodyPr>
              <a:lstStyle/>
              <a:p>
                <a:pPr marL="0" indent="0" algn="just">
                  <a:buNone/>
                </a:pPr>
                <a:r>
                  <a:rPr lang="es-CR" sz="2000" dirty="0"/>
                  <a:t>Veamos una representación alternativa. Para un suavizamiento exponencial simple, el único componente incluido es el nivel, </a:t>
                </a:r>
                <a14:m>
                  <m:oMath xmlns:m="http://schemas.openxmlformats.org/officeDocument/2006/math">
                    <m:sSub>
                      <m:sSubPr>
                        <m:ctrlPr>
                          <a:rPr lang="es-CR" sz="2000" b="0" i="1" smtClean="0">
                            <a:latin typeface="Cambria Math"/>
                            <a:ea typeface="Cambria Math" panose="02040503050406030204" pitchFamily="18" charset="0"/>
                          </a:rPr>
                        </m:ctrlPr>
                      </m:sSubPr>
                      <m:e>
                        <m:r>
                          <a:rPr lang="es-CR" sz="2000" b="0" i="1" smtClean="0">
                            <a:latin typeface="Cambria Math" panose="02040503050406030204" pitchFamily="18" charset="0"/>
                            <a:ea typeface="Cambria Math" panose="02040503050406030204" pitchFamily="18" charset="0"/>
                          </a:rPr>
                          <m:t>ℓ</m:t>
                        </m:r>
                      </m:e>
                      <m:sub>
                        <m:r>
                          <a:rPr lang="es-CR" sz="2000" b="0" i="1" smtClean="0">
                            <a:latin typeface="Cambria Math" panose="02040503050406030204" pitchFamily="18" charset="0"/>
                            <a:ea typeface="Cambria Math" panose="02040503050406030204" pitchFamily="18" charset="0"/>
                          </a:rPr>
                          <m:t>𝑡</m:t>
                        </m:r>
                      </m:sub>
                    </m:sSub>
                  </m:oMath>
                </a14:m>
                <a:r>
                  <a:rPr lang="en-US" sz="2000" dirty="0"/>
                  <a:t>. </a:t>
                </a:r>
                <a:r>
                  <a:rPr lang="es-CR" sz="2000" dirty="0"/>
                  <a:t>Las representaciones en la forma de componente de los métodos de suavizado exponencial simple comprenden una ecuación de pronóstico y una ecuación de suavizado para cada uno de los componentes incluidos en el método. La forma de  componente de suavizamiento exponencial simple está dada por:</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r>
                  <a:rPr lang="es-CR" sz="2000" dirty="0"/>
                  <a:t>donde </a:t>
                </a:r>
                <a14:m>
                  <m:oMath xmlns:m="http://schemas.openxmlformats.org/officeDocument/2006/math">
                    <m:sSub>
                      <m:sSubPr>
                        <m:ctrlPr>
                          <a:rPr lang="es-CR" sz="2000" i="1">
                            <a:latin typeface="Cambria Math"/>
                            <a:ea typeface="Cambria Math" panose="02040503050406030204" pitchFamily="18" charset="0"/>
                          </a:rPr>
                        </m:ctrlPr>
                      </m:sSubPr>
                      <m:e>
                        <m:r>
                          <a:rPr lang="es-CR" sz="2000" i="1">
                            <a:latin typeface="Cambria Math" panose="02040503050406030204" pitchFamily="18" charset="0"/>
                            <a:ea typeface="Cambria Math" panose="02040503050406030204" pitchFamily="18" charset="0"/>
                          </a:rPr>
                          <m:t>ℓ</m:t>
                        </m:r>
                      </m:e>
                      <m:sub>
                        <m:r>
                          <a:rPr lang="es-CR" sz="2000" i="1">
                            <a:latin typeface="Cambria Math" panose="02040503050406030204" pitchFamily="18" charset="0"/>
                            <a:ea typeface="Cambria Math" panose="02040503050406030204" pitchFamily="18" charset="0"/>
                          </a:rPr>
                          <m:t>𝑡</m:t>
                        </m:r>
                      </m:sub>
                    </m:sSub>
                  </m:oMath>
                </a14:m>
                <a:r>
                  <a:rPr lang="en-US" sz="2000" dirty="0"/>
                  <a:t> </a:t>
                </a:r>
                <a:r>
                  <a:rPr lang="es-CR" sz="2000" dirty="0"/>
                  <a:t>es el nivel (o el valor suavizado) de la serie en el momento </a:t>
                </a:r>
                <a14:m>
                  <m:oMath xmlns:m="http://schemas.openxmlformats.org/officeDocument/2006/math">
                    <m:r>
                      <a:rPr lang="es-CR" sz="2000" i="1" dirty="0" smtClean="0">
                        <a:latin typeface="Cambria Math" panose="02040503050406030204" pitchFamily="18" charset="0"/>
                      </a:rPr>
                      <m:t>𝑡</m:t>
                    </m:r>
                  </m:oMath>
                </a14:m>
                <a:r>
                  <a:rPr lang="en-US" sz="2000" dirty="0"/>
                  <a:t>. Mediante la igualdad </a:t>
                </a:r>
                <a14:m>
                  <m:oMath xmlns:m="http://schemas.openxmlformats.org/officeDocument/2006/math">
                    <m:r>
                      <a:rPr lang="es-CR" sz="2000" b="0" i="1" smtClean="0">
                        <a:latin typeface="Cambria Math" panose="02040503050406030204" pitchFamily="18" charset="0"/>
                      </a:rPr>
                      <m:t>h</m:t>
                    </m:r>
                    <m:r>
                      <a:rPr lang="es-CR" sz="2000" b="0" i="1" smtClean="0">
                        <a:latin typeface="Cambria Math" panose="02040503050406030204" pitchFamily="18" charset="0"/>
                      </a:rPr>
                      <m:t>=1</m:t>
                    </m:r>
                  </m:oMath>
                </a14:m>
                <a:r>
                  <a:rPr lang="en-US" sz="2000" dirty="0"/>
                  <a:t> da los valores </a:t>
                </a:r>
                <a:r>
                  <a:rPr lang="en-US" sz="2000" dirty="0" err="1"/>
                  <a:t>ajustados</a:t>
                </a:r>
                <a:r>
                  <a:rPr lang="en-US" sz="2000" dirty="0"/>
                  <a:t>, </a:t>
                </a:r>
                <a:r>
                  <a:rPr lang="en-US" sz="2000" dirty="0" err="1"/>
                  <a:t>mientras</a:t>
                </a:r>
                <a:r>
                  <a:rPr lang="en-US" sz="2000" dirty="0"/>
                  <a:t> que la </a:t>
                </a:r>
                <a:r>
                  <a:rPr lang="en-US" sz="2000" dirty="0" err="1"/>
                  <a:t>igualdad</a:t>
                </a:r>
                <a:r>
                  <a:rPr lang="en-US" sz="2000" dirty="0"/>
                  <a:t> </a:t>
                </a:r>
                <a14:m>
                  <m:oMath xmlns:m="http://schemas.openxmlformats.org/officeDocument/2006/math">
                    <m:r>
                      <a:rPr lang="es-CR" sz="2000" i="1" dirty="0">
                        <a:latin typeface="Cambria Math" panose="02040503050406030204" pitchFamily="18" charset="0"/>
                      </a:rPr>
                      <m:t>𝑡</m:t>
                    </m:r>
                    <m:r>
                      <a:rPr lang="es-CR" sz="2000" b="0" i="1" dirty="0" smtClean="0">
                        <a:latin typeface="Cambria Math" panose="02040503050406030204" pitchFamily="18" charset="0"/>
                      </a:rPr>
                      <m:t>=</m:t>
                    </m:r>
                    <m:r>
                      <a:rPr lang="es-CR" sz="2000" b="0" i="1" dirty="0" smtClean="0">
                        <a:latin typeface="Cambria Math" panose="02040503050406030204" pitchFamily="18" charset="0"/>
                      </a:rPr>
                      <m:t>𝑇</m:t>
                    </m:r>
                  </m:oMath>
                </a14:m>
                <a:r>
                  <a:rPr lang="en-US" sz="2000" dirty="0"/>
                  <a:t> </a:t>
                </a:r>
                <a:r>
                  <a:rPr lang="es-CR" sz="2000" dirty="0"/>
                  <a:t>da los pronósticos verdaderos más allá de los datos de entrenamiento. La ecuación de pronóstico muestra que el valor pronosticado en el momento </a:t>
                </a:r>
                <a14:m>
                  <m:oMath xmlns:m="http://schemas.openxmlformats.org/officeDocument/2006/math">
                    <m:r>
                      <a:rPr lang="es-CR" sz="2000" i="1" dirty="0">
                        <a:latin typeface="Cambria Math" panose="02040503050406030204" pitchFamily="18" charset="0"/>
                      </a:rPr>
                      <m:t>𝑡</m:t>
                    </m:r>
                    <m:r>
                      <a:rPr lang="es-CR" sz="2000" b="0" i="1" dirty="0" smtClean="0">
                        <a:latin typeface="Cambria Math" panose="02040503050406030204" pitchFamily="18" charset="0"/>
                      </a:rPr>
                      <m:t>+1</m:t>
                    </m:r>
                  </m:oMath>
                </a14:m>
                <a:r>
                  <a:rPr lang="en-US" sz="2000" dirty="0"/>
                  <a:t> </a:t>
                </a:r>
                <a:r>
                  <a:rPr lang="es-CR" sz="2000" dirty="0"/>
                  <a:t>es el valor ajustado al momento </a:t>
                </a:r>
                <a14:m>
                  <m:oMath xmlns:m="http://schemas.openxmlformats.org/officeDocument/2006/math">
                    <m:r>
                      <a:rPr lang="es-CR" sz="2000" i="1" dirty="0">
                        <a:latin typeface="Cambria Math" panose="02040503050406030204" pitchFamily="18" charset="0"/>
                      </a:rPr>
                      <m:t>𝑡</m:t>
                    </m:r>
                  </m:oMath>
                </a14:m>
                <a:r>
                  <a:rPr lang="en-US" sz="2000" dirty="0"/>
                  <a:t>. </a:t>
                </a:r>
                <a:r>
                  <a:rPr lang="es-CR" sz="2000" dirty="0"/>
                  <a:t>La ecuación de suavizado para el nivel (generalmente denominada ecuación de nivel) proporciona el nivel estimado de la serie en cada período </a:t>
                </a:r>
                <a14:m>
                  <m:oMath xmlns:m="http://schemas.openxmlformats.org/officeDocument/2006/math">
                    <m:r>
                      <a:rPr lang="es-CR" sz="2000" i="1" dirty="0">
                        <a:latin typeface="Cambria Math" panose="02040503050406030204" pitchFamily="18" charset="0"/>
                      </a:rPr>
                      <m:t>𝑡</m:t>
                    </m:r>
                  </m:oMath>
                </a14:m>
                <a:r>
                  <a:rPr lang="en-US" sz="2000" dirty="0"/>
                  <a:t>.</a:t>
                </a:r>
              </a:p>
              <a:p>
                <a:pPr marL="0" indent="0" algn="just">
                  <a:buNone/>
                </a:pPr>
                <a:endParaRPr lang="en-US" sz="2000" dirty="0"/>
              </a:p>
              <a:p>
                <a:pPr marL="0" indent="0" algn="just">
                  <a:buNone/>
                </a:pPr>
                <a:r>
                  <a:rPr lang="es-CR" sz="2000" dirty="0"/>
                  <a:t>La forma de componente de suavizado exponencial simple no es particularmente útil, pero será la forma más fácil e ilustrativa de usar esta lógica de estimación cuando comencemos a agregar otros parámetros o componentes de la serie.</a:t>
                </a:r>
                <a:endParaRPr lang="en-US" sz="20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79512" y="836712"/>
                <a:ext cx="8856984" cy="5904656"/>
              </a:xfrm>
              <a:blipFill>
                <a:blip r:embed="rId2"/>
                <a:stretch>
                  <a:fillRect l="-619" t="-1032" r="-688"/>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graphicFrame>
            <p:nvGraphicFramePr>
              <p:cNvPr id="6" name="Tabla 5"/>
              <p:cNvGraphicFramePr>
                <a:graphicFrameLocks noGrp="1"/>
              </p:cNvGraphicFramePr>
              <p:nvPr>
                <p:extLst>
                  <p:ext uri="{D42A27DB-BD31-4B8C-83A1-F6EECF244321}">
                    <p14:modId xmlns:p14="http://schemas.microsoft.com/office/powerpoint/2010/main" val="1427268515"/>
                  </p:ext>
                </p:extLst>
              </p:nvPr>
            </p:nvGraphicFramePr>
            <p:xfrm>
              <a:off x="1007604" y="2648434"/>
              <a:ext cx="7200800" cy="780566"/>
            </p:xfrm>
            <a:graphic>
              <a:graphicData uri="http://schemas.openxmlformats.org/drawingml/2006/table">
                <a:tbl>
                  <a:tblPr firstRow="1" firstCol="1" bandRow="1">
                    <a:tableStyleId>{5C22544A-7EE6-4342-B048-85BDC9FD1C3A}</a:tableStyleId>
                  </a:tblPr>
                  <a:tblGrid>
                    <a:gridCol w="2515942">
                      <a:extLst>
                        <a:ext uri="{9D8B030D-6E8A-4147-A177-3AD203B41FA5}">
                          <a16:colId xmlns:a16="http://schemas.microsoft.com/office/drawing/2014/main" xmlns="" val="3419249864"/>
                        </a:ext>
                      </a:extLst>
                    </a:gridCol>
                    <a:gridCol w="4684858">
                      <a:extLst>
                        <a:ext uri="{9D8B030D-6E8A-4147-A177-3AD203B41FA5}">
                          <a16:colId xmlns:a16="http://schemas.microsoft.com/office/drawing/2014/main" xmlns="" val="4088061"/>
                        </a:ext>
                      </a:extLst>
                    </a:gridCol>
                  </a:tblGrid>
                  <a:tr h="407067">
                    <a:tc>
                      <a:txBody>
                        <a:bodyPr/>
                        <a:lstStyle/>
                        <a:p>
                          <a:pPr algn="l">
                            <a:lnSpc>
                              <a:spcPct val="107000"/>
                            </a:lnSpc>
                            <a:spcAft>
                              <a:spcPts val="0"/>
                            </a:spcAft>
                          </a:pPr>
                          <a14:m>
                            <m:oMathPara xmlns:m="http://schemas.openxmlformats.org/officeDocument/2006/math">
                              <m:oMathParaPr>
                                <m:jc m:val="left"/>
                              </m:oMathParaPr>
                              <m:oMath xmlns:m="http://schemas.openxmlformats.org/officeDocument/2006/math">
                                <m:r>
                                  <a:rPr lang="es-CR" sz="1400">
                                    <a:effectLst/>
                                    <a:latin typeface="Cambria Math"/>
                                  </a:rPr>
                                  <m:t>𝑃𝑟𝑜𝑛</m:t>
                                </m:r>
                                <m:r>
                                  <a:rPr lang="es-CR" sz="1400">
                                    <a:effectLst/>
                                    <a:latin typeface="Cambria Math"/>
                                  </a:rPr>
                                  <m:t>ó</m:t>
                                </m:r>
                                <m:r>
                                  <a:rPr lang="es-CR" sz="1400">
                                    <a:effectLst/>
                                    <a:latin typeface="Cambria Math"/>
                                  </a:rPr>
                                  <m:t>𝑠𝑡𝑖𝑐𝑜</m:t>
                                </m:r>
                              </m:oMath>
                            </m:oMathPara>
                          </a14:m>
                          <a:endParaRPr lang="es-C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acc>
                                      <m:accPr>
                                        <m:chr m:val="̂"/>
                                        <m:ctrlPr>
                                          <a:rPr lang="es-CR" sz="2000" i="1">
                                            <a:effectLst/>
                                            <a:latin typeface="Cambria Math"/>
                                          </a:rPr>
                                        </m:ctrlPr>
                                      </m:accPr>
                                      <m:e>
                                        <m:r>
                                          <a:rPr lang="es-CR" sz="2000">
                                            <a:effectLst/>
                                            <a:latin typeface="Cambria Math"/>
                                          </a:rPr>
                                          <m:t>𝑦</m:t>
                                        </m:r>
                                      </m:e>
                                    </m:acc>
                                  </m:e>
                                  <m:sub>
                                    <m:r>
                                      <a:rPr lang="es-CR" sz="2000">
                                        <a:effectLst/>
                                        <a:latin typeface="Cambria Math"/>
                                      </a:rPr>
                                      <m:t>𝑡</m:t>
                                    </m:r>
                                    <m:r>
                                      <a:rPr lang="es-CR" sz="2000">
                                        <a:effectLst/>
                                        <a:latin typeface="Cambria Math"/>
                                      </a:rPr>
                                      <m:t>+</m:t>
                                    </m:r>
                                    <m:r>
                                      <a:rPr lang="es-CR" sz="2000">
                                        <a:effectLst/>
                                        <a:latin typeface="Cambria Math"/>
                                      </a:rPr>
                                      <m:t>h</m:t>
                                    </m:r>
                                    <m:r>
                                      <a:rPr lang="es-CR" sz="2000">
                                        <a:effectLst/>
                                        <a:latin typeface="Cambria Math"/>
                                      </a:rPr>
                                      <m:t>|</m:t>
                                    </m:r>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78769922"/>
                      </a:ext>
                    </a:extLst>
                  </a:tr>
                  <a:tr h="373499">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𝐸𝑐𝑢𝑎𝑐𝑖</m:t>
                                </m:r>
                                <m:r>
                                  <a:rPr lang="es-CR" sz="1400">
                                    <a:effectLst/>
                                    <a:latin typeface="Cambria Math"/>
                                  </a:rPr>
                                  <m:t>ó</m:t>
                                </m:r>
                                <m:r>
                                  <a:rPr lang="es-CR" sz="1400">
                                    <a:effectLst/>
                                    <a:latin typeface="Cambria Math"/>
                                  </a:rPr>
                                  <m:t>𝑛</m:t>
                                </m:r>
                                <m:r>
                                  <a:rPr lang="es-CR" sz="1400">
                                    <a:effectLst/>
                                    <a:latin typeface="Cambria Math"/>
                                  </a:rPr>
                                  <m:t> </m:t>
                                </m:r>
                                <m:r>
                                  <a:rPr lang="es-CR" sz="1400">
                                    <a:effectLst/>
                                    <a:latin typeface="Cambria Math"/>
                                  </a:rPr>
                                  <m:t>𝑑𝑒</m:t>
                                </m:r>
                                <m:r>
                                  <a:rPr lang="es-CR" sz="1400">
                                    <a:effectLst/>
                                    <a:latin typeface="Cambria Math"/>
                                  </a:rPr>
                                  <m:t> </m:t>
                                </m:r>
                                <m:r>
                                  <a:rPr lang="es-CR" sz="1400">
                                    <a:effectLst/>
                                    <a:latin typeface="Cambria Math"/>
                                  </a:rPr>
                                  <m:t>𝑠𝑢𝑎𝑣𝑖𝑧𝑎𝑚𝑖𝑒𝑛𝑡𝑜</m:t>
                                </m:r>
                              </m:oMath>
                            </m:oMathPara>
                          </a14:m>
                          <a:endParaRPr lang="es-C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r>
                                  <a:rPr lang="es-CR" sz="2000">
                                    <a:effectLst/>
                                    <a:latin typeface="Cambria Math"/>
                                  </a:rPr>
                                  <m:t>𝛼</m:t>
                                </m:r>
                                <m:sSub>
                                  <m:sSubPr>
                                    <m:ctrlPr>
                                      <a:rPr lang="es-CR" sz="2000" i="1">
                                        <a:effectLst/>
                                        <a:latin typeface="Cambria Math"/>
                                      </a:rPr>
                                    </m:ctrlPr>
                                  </m:sSubPr>
                                  <m:e>
                                    <m:r>
                                      <a:rPr lang="es-CR" sz="2000">
                                        <a:effectLst/>
                                        <a:latin typeface="Cambria Math"/>
                                      </a:rPr>
                                      <m:t>𝑦</m:t>
                                    </m:r>
                                  </m:e>
                                  <m:sub>
                                    <m:r>
                                      <a:rPr lang="es-CR" sz="2000">
                                        <a:effectLst/>
                                        <a:latin typeface="Cambria Math"/>
                                      </a:rPr>
                                      <m:t>𝑡</m:t>
                                    </m:r>
                                  </m:sub>
                                </m:sSub>
                                <m:r>
                                  <a:rPr lang="es-CR" sz="2000">
                                    <a:effectLst/>
                                    <a:latin typeface="Cambria Math"/>
                                  </a:rPr>
                                  <m:t>+(1−</m:t>
                                </m:r>
                                <m:r>
                                  <a:rPr lang="es-CR" sz="2000">
                                    <a:effectLst/>
                                    <a:latin typeface="Cambria Math"/>
                                  </a:rPr>
                                  <m:t>𝛼</m:t>
                                </m:r>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84584766"/>
                      </a:ext>
                    </a:extLst>
                  </a:tr>
                </a:tbl>
              </a:graphicData>
            </a:graphic>
          </p:graphicFrame>
        </mc:Choice>
        <mc:Fallback xmlns="">
          <p:graphicFrame>
            <p:nvGraphicFramePr>
              <p:cNvPr id="6" name="Tabla 5"/>
              <p:cNvGraphicFramePr>
                <a:graphicFrameLocks noGrp="1"/>
              </p:cNvGraphicFramePr>
              <p:nvPr>
                <p:extLst>
                  <p:ext uri="{D42A27DB-BD31-4B8C-83A1-F6EECF244321}">
                    <p14:modId xmlns:p14="http://schemas.microsoft.com/office/powerpoint/2010/main" val="1427268515"/>
                  </p:ext>
                </p:extLst>
              </p:nvPr>
            </p:nvGraphicFramePr>
            <p:xfrm>
              <a:off x="1007604" y="2648434"/>
              <a:ext cx="7200800" cy="780566"/>
            </p:xfrm>
            <a:graphic>
              <a:graphicData uri="http://schemas.openxmlformats.org/drawingml/2006/table">
                <a:tbl>
                  <a:tblPr firstRow="1" firstCol="1" bandRow="1">
                    <a:tableStyleId>{5C22544A-7EE6-4342-B048-85BDC9FD1C3A}</a:tableStyleId>
                  </a:tblPr>
                  <a:tblGrid>
                    <a:gridCol w="2515942">
                      <a:extLst>
                        <a:ext uri="{9D8B030D-6E8A-4147-A177-3AD203B41FA5}">
                          <a16:colId xmlns:a16="http://schemas.microsoft.com/office/drawing/2014/main" val="3419249864"/>
                        </a:ext>
                      </a:extLst>
                    </a:gridCol>
                    <a:gridCol w="4684858">
                      <a:extLst>
                        <a:ext uri="{9D8B030D-6E8A-4147-A177-3AD203B41FA5}">
                          <a16:colId xmlns:a16="http://schemas.microsoft.com/office/drawing/2014/main" val="4088061"/>
                        </a:ext>
                      </a:extLst>
                    </a:gridCol>
                  </a:tblGrid>
                  <a:tr h="407067">
                    <a:tc>
                      <a:txBody>
                        <a:bodyPr/>
                        <a:lstStyle/>
                        <a:p>
                          <a:endParaRPr lang="es-CR"/>
                        </a:p>
                      </a:txBody>
                      <a:tcPr marL="68580" marR="68580" marT="0" marB="0">
                        <a:blipFill>
                          <a:blip r:embed="rId3"/>
                          <a:stretch>
                            <a:fillRect l="-242" t="-10448" r="-187167" b="-102985"/>
                          </a:stretch>
                        </a:blipFill>
                      </a:tcPr>
                    </a:tc>
                    <a:tc>
                      <a:txBody>
                        <a:bodyPr/>
                        <a:lstStyle/>
                        <a:p>
                          <a:endParaRPr lang="es-CR"/>
                        </a:p>
                      </a:txBody>
                      <a:tcPr marL="68580" marR="68580" marT="0" marB="0">
                        <a:blipFill>
                          <a:blip r:embed="rId3"/>
                          <a:stretch>
                            <a:fillRect l="-53836" t="-10448" r="-520" b="-102985"/>
                          </a:stretch>
                        </a:blipFill>
                      </a:tcPr>
                    </a:tc>
                    <a:extLst>
                      <a:ext uri="{0D108BD9-81ED-4DB2-BD59-A6C34878D82A}">
                        <a16:rowId xmlns:a16="http://schemas.microsoft.com/office/drawing/2014/main" val="3478769922"/>
                      </a:ext>
                    </a:extLst>
                  </a:tr>
                  <a:tr h="373499">
                    <a:tc>
                      <a:txBody>
                        <a:bodyPr/>
                        <a:lstStyle/>
                        <a:p>
                          <a:endParaRPr lang="es-CR"/>
                        </a:p>
                      </a:txBody>
                      <a:tcPr marL="68580" marR="68580" marT="0" marB="0">
                        <a:blipFill>
                          <a:blip r:embed="rId3"/>
                          <a:stretch>
                            <a:fillRect l="-242" t="-119355" r="-187167" b="-11290"/>
                          </a:stretch>
                        </a:blipFill>
                      </a:tcPr>
                    </a:tc>
                    <a:tc>
                      <a:txBody>
                        <a:bodyPr/>
                        <a:lstStyle/>
                        <a:p>
                          <a:endParaRPr lang="es-CR"/>
                        </a:p>
                      </a:txBody>
                      <a:tcPr marL="68580" marR="68580" marT="0" marB="0">
                        <a:blipFill>
                          <a:blip r:embed="rId3"/>
                          <a:stretch>
                            <a:fillRect l="-53836" t="-119355" r="-520" b="-11290"/>
                          </a:stretch>
                        </a:blipFill>
                      </a:tcPr>
                    </a:tc>
                    <a:extLst>
                      <a:ext uri="{0D108BD9-81ED-4DB2-BD59-A6C34878D82A}">
                        <a16:rowId xmlns:a16="http://schemas.microsoft.com/office/drawing/2014/main" val="3884584766"/>
                      </a:ext>
                    </a:extLst>
                  </a:tr>
                </a:tbl>
              </a:graphicData>
            </a:graphic>
          </p:graphicFrame>
        </mc:Fallback>
      </mc:AlternateContent>
    </p:spTree>
    <p:extLst>
      <p:ext uri="{BB962C8B-B14F-4D97-AF65-F5344CB8AC3E}">
        <p14:creationId xmlns:p14="http://schemas.microsoft.com/office/powerpoint/2010/main" val="53231210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79512" y="116632"/>
            <a:ext cx="8784976" cy="706090"/>
          </a:xfrm>
        </p:spPr>
        <p:txBody>
          <a:bodyPr>
            <a:normAutofit fontScale="90000"/>
          </a:bodyPr>
          <a:lstStyle/>
          <a:p>
            <a:r>
              <a:rPr lang="es-CR" dirty="0"/>
              <a:t>Fundamentos de las medias móviles</a:t>
            </a:r>
          </a:p>
        </p:txBody>
      </p:sp>
      <p:sp>
        <p:nvSpPr>
          <p:cNvPr id="5" name="Marcador de contenido 2"/>
          <p:cNvSpPr>
            <a:spLocks noGrp="1"/>
          </p:cNvSpPr>
          <p:nvPr>
            <p:ph idx="1"/>
          </p:nvPr>
        </p:nvSpPr>
        <p:spPr>
          <a:xfrm>
            <a:off x="35496" y="980728"/>
            <a:ext cx="7200800" cy="5877272"/>
          </a:xfrm>
        </p:spPr>
        <p:txBody>
          <a:bodyPr>
            <a:normAutofit/>
          </a:bodyPr>
          <a:lstStyle/>
          <a:p>
            <a:pPr algn="just"/>
            <a:r>
              <a:rPr lang="es-CR" sz="2200" dirty="0"/>
              <a:t>Algunos ejemplos donde interesa conocer la movilidad media pueden ser los siguientes: </a:t>
            </a:r>
          </a:p>
          <a:p>
            <a:pPr algn="just"/>
            <a:endParaRPr lang="es-CR" sz="2200" dirty="0"/>
          </a:p>
          <a:p>
            <a:pPr marL="457200" indent="-457200" algn="just">
              <a:buFont typeface="+mj-lt"/>
              <a:buAutoNum type="arabicPeriod"/>
            </a:pPr>
            <a:r>
              <a:rPr lang="es-CR" sz="2200" dirty="0"/>
              <a:t>Una empresa quiere conocer cuáles han sido sus ganancias medias en los últimos años.</a:t>
            </a:r>
          </a:p>
          <a:p>
            <a:pPr marL="457200" indent="-457200" algn="just">
              <a:buFont typeface="+mj-lt"/>
              <a:buAutoNum type="arabicPeriod"/>
            </a:pPr>
            <a:r>
              <a:rPr lang="es-CR" sz="2200" dirty="0"/>
              <a:t>En la aprobación presupuestaria, si quiere saber la demanda promedio anual de cierta institución a través del tiempo.</a:t>
            </a:r>
          </a:p>
          <a:p>
            <a:pPr marL="457200" indent="-457200" algn="just">
              <a:buFont typeface="+mj-lt"/>
              <a:buAutoNum type="arabicPeriod"/>
            </a:pPr>
            <a:r>
              <a:rPr lang="es-CR" sz="2200" dirty="0"/>
              <a:t>Se desea investigar si los aumentos salarios promedios obedecen al crecimiento promedio de la economía en el tiempo.</a:t>
            </a:r>
          </a:p>
          <a:p>
            <a:pPr marL="457200" indent="-457200" algn="just">
              <a:buFont typeface="+mj-lt"/>
              <a:buAutoNum type="arabicPeriod"/>
            </a:pPr>
            <a:endParaRPr lang="es-CR" sz="2200" dirty="0"/>
          </a:p>
          <a:p>
            <a:pPr algn="just"/>
            <a:r>
              <a:rPr lang="es-CR" sz="2200" dirty="0"/>
              <a:t>Un conocimiento del primer momento podría llegar a responder a lo anterior.</a:t>
            </a:r>
          </a:p>
        </p:txBody>
      </p:sp>
      <p:sp>
        <p:nvSpPr>
          <p:cNvPr id="2" name="AutoShape 2" descr="Image result for time se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3" name="AutoShape 4" descr="Image result for time seri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Image result for time seri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7" name="AutoShape 8" descr="Related imag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4106" name="Picture 10"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575" y="1628800"/>
            <a:ext cx="1439920" cy="143992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ime seri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575" y="4437112"/>
            <a:ext cx="1311221" cy="1311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128756"/>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SES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179512" y="836712"/>
                <a:ext cx="8856984" cy="5904656"/>
              </a:xfrm>
            </p:spPr>
            <p:txBody>
              <a:bodyPr>
                <a:normAutofit fontScale="92500" lnSpcReduction="10000"/>
              </a:bodyPr>
              <a:lstStyle/>
              <a:p>
                <a:pPr marL="0" indent="0" algn="just">
                  <a:buNone/>
                </a:pPr>
                <a:r>
                  <a:rPr lang="es-CR" sz="2000" b="1" u="sng" dirty="0"/>
                  <a:t>Optimización</a:t>
                </a:r>
                <a:r>
                  <a:rPr lang="es-CR" sz="2000" dirty="0"/>
                  <a:t> </a:t>
                </a:r>
              </a:p>
              <a:p>
                <a:pPr marL="0" indent="0" algn="just">
                  <a:buNone/>
                </a:pPr>
                <a:endParaRPr lang="es-CR" sz="2000" dirty="0"/>
              </a:p>
              <a:p>
                <a:pPr marL="0" indent="0" algn="just">
                  <a:buNone/>
                </a:pPr>
                <a:r>
                  <a:rPr lang="es-CR" sz="2000" dirty="0"/>
                  <a:t>La aplicación de cada método de suavizado exponencial requiere que se elijan los parámetros de suavizado y los valores iniciales. En particular, para el suavizamiento exponencial simple, necesitamos seleccionar los valores de </a:t>
                </a:r>
                <a14:m>
                  <m:oMath xmlns:m="http://schemas.openxmlformats.org/officeDocument/2006/math">
                    <m:r>
                      <a:rPr lang="es-CR" sz="2000" i="1">
                        <a:latin typeface="Cambria Math" panose="02040503050406030204" pitchFamily="18" charset="0"/>
                      </a:rPr>
                      <m:t>𝛼</m:t>
                    </m:r>
                  </m:oMath>
                </a14:m>
                <a:r>
                  <a:rPr lang="en-US" sz="2000" dirty="0"/>
                  <a:t> y </a:t>
                </a:r>
                <a14:m>
                  <m:oMath xmlns:m="http://schemas.openxmlformats.org/officeDocument/2006/math">
                    <m:sSub>
                      <m:sSubPr>
                        <m:ctrlPr>
                          <a:rPr lang="es-CR" sz="2000" i="1">
                            <a:latin typeface="Cambria Math"/>
                          </a:rPr>
                        </m:ctrlPr>
                      </m:sSubPr>
                      <m:e>
                        <m:r>
                          <a:rPr lang="es-CR" sz="2000" i="1">
                            <a:latin typeface="Cambria Math" panose="02040503050406030204" pitchFamily="18" charset="0"/>
                          </a:rPr>
                          <m:t>𝓁</m:t>
                        </m:r>
                      </m:e>
                      <m:sub>
                        <m:r>
                          <a:rPr lang="es-CR" sz="2000" i="1">
                            <a:latin typeface="Cambria Math" panose="02040503050406030204" pitchFamily="18" charset="0"/>
                          </a:rPr>
                          <m:t>0</m:t>
                        </m:r>
                      </m:sub>
                    </m:sSub>
                  </m:oMath>
                </a14:m>
                <a:r>
                  <a:rPr lang="en-US" sz="2000" dirty="0"/>
                  <a:t>. </a:t>
                </a:r>
                <a:r>
                  <a:rPr lang="es-CR" sz="2000" dirty="0"/>
                  <a:t>Todos los pronósticos se pueden calcular a partir de los datos una vez que conocemos esos valores. Para los métodos que siguen generalmente hay más de un parámetro de suavizado y más de un componente inicial para ser elegidos.</a:t>
                </a:r>
              </a:p>
              <a:p>
                <a:pPr marL="0" indent="0" algn="just">
                  <a:buNone/>
                </a:pPr>
                <a:endParaRPr lang="es-CR" sz="2000" dirty="0"/>
              </a:p>
              <a:p>
                <a:pPr marL="0" indent="0" algn="just">
                  <a:buNone/>
                </a:pPr>
                <a:r>
                  <a:rPr lang="es-CR" sz="2000" dirty="0"/>
                  <a:t>En algunos casos, los parámetros de suavizado pueden elegirse de forma subjetiva: el pronosticador especifica el valor de los parámetros de suavizado en función de la experiencia previa. Sin embargo, una forma más confiable y objetiva de obtener valores para los parámetros desconocidos es estimarlos a partir de los datos observados.</a:t>
                </a:r>
              </a:p>
              <a:p>
                <a:pPr marL="0" indent="0" algn="just">
                  <a:buNone/>
                </a:pPr>
                <a:endParaRPr lang="es-CR" sz="2000" dirty="0"/>
              </a:p>
              <a:p>
                <a:pPr marL="0" indent="0" algn="just">
                  <a:buNone/>
                </a:pPr>
                <a:r>
                  <a:rPr lang="es-CR" sz="2000" dirty="0"/>
                  <a:t>Estimamos los coeficientes de un modelo de regresión minimizando la suma de los residuales al cuadrado (generalmente conocido como SSE o "suma de errores al cuadrado"). De manera similar, los parámetros desconocidos y los valores iniciales para cualquier método de suavizado exponencial se pueden estimar minimizando el SSE. Los residuos se especifican como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𝑒</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m:t>
                    </m:r>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𝑡</m:t>
                        </m:r>
                      </m:sub>
                    </m:sSub>
                    <m:r>
                      <a:rPr lang="es-CR" sz="2000" b="0" i="1" smtClean="0">
                        <a:latin typeface="Cambria Math" panose="02040503050406030204" pitchFamily="18" charset="0"/>
                      </a:rPr>
                      <m:t>−</m:t>
                    </m:r>
                    <m:sSub>
                      <m:sSubPr>
                        <m:ctrlPr>
                          <a:rPr lang="es-CR" sz="2000" i="1">
                            <a:latin typeface="Cambria Math"/>
                          </a:rPr>
                        </m:ctrlPr>
                      </m:sSubPr>
                      <m:e>
                        <m:acc>
                          <m:accPr>
                            <m:chr m:val="̂"/>
                            <m:ctrlPr>
                              <a:rPr lang="es-CR" sz="2000" i="1">
                                <a:latin typeface="Cambria Math"/>
                              </a:rPr>
                            </m:ctrlPr>
                          </m:accPr>
                          <m:e>
                            <m:r>
                              <a:rPr lang="es-CR" sz="2000">
                                <a:latin typeface="Cambria Math" panose="02040503050406030204" pitchFamily="18" charset="0"/>
                              </a:rPr>
                              <m:t>𝑦</m:t>
                            </m:r>
                          </m:e>
                        </m:acc>
                      </m:e>
                      <m:sub>
                        <m:r>
                          <a:rPr lang="es-CR" sz="2000">
                            <a:latin typeface="Cambria Math" panose="02040503050406030204" pitchFamily="18" charset="0"/>
                          </a:rPr>
                          <m:t>𝑡</m:t>
                        </m:r>
                        <m:r>
                          <a:rPr lang="es-CR" sz="2000">
                            <a:latin typeface="Cambria Math" panose="02040503050406030204" pitchFamily="18" charset="0"/>
                          </a:rPr>
                          <m:t>|</m:t>
                        </m:r>
                        <m:r>
                          <a:rPr lang="es-CR" sz="2000">
                            <a:latin typeface="Cambria Math" panose="02040503050406030204" pitchFamily="18" charset="0"/>
                          </a:rPr>
                          <m:t>𝑡</m:t>
                        </m:r>
                        <m:r>
                          <a:rPr lang="es-CR" sz="2000" b="0" i="1" smtClean="0">
                            <a:latin typeface="Cambria Math" panose="02040503050406030204" pitchFamily="18" charset="0"/>
                          </a:rPr>
                          <m:t>−1</m:t>
                        </m:r>
                      </m:sub>
                    </m:sSub>
                  </m:oMath>
                </a14:m>
                <a:r>
                  <a:rPr lang="en-US" sz="2000" dirty="0"/>
                  <a:t>, para </a:t>
                </a:r>
                <a14:m>
                  <m:oMath xmlns:m="http://schemas.openxmlformats.org/officeDocument/2006/math">
                    <m:r>
                      <a:rPr lang="es-CR" sz="2000" b="0" i="1" smtClean="0">
                        <a:latin typeface="Cambria Math" panose="02040503050406030204" pitchFamily="18" charset="0"/>
                      </a:rPr>
                      <m:t>𝑡</m:t>
                    </m:r>
                    <m:r>
                      <a:rPr lang="es-CR" sz="2000" b="0" i="1" smtClean="0">
                        <a:latin typeface="Cambria Math" panose="02040503050406030204" pitchFamily="18" charset="0"/>
                      </a:rPr>
                      <m:t>=1,…,</m:t>
                    </m:r>
                    <m:r>
                      <a:rPr lang="es-CR" sz="2000" b="0" i="1" smtClean="0">
                        <a:latin typeface="Cambria Math" panose="02040503050406030204" pitchFamily="18" charset="0"/>
                      </a:rPr>
                      <m:t>𝑇</m:t>
                    </m:r>
                    <m:r>
                      <a:rPr lang="es-CR" sz="2000" b="0" i="1" smtClean="0">
                        <a:latin typeface="Cambria Math" panose="02040503050406030204" pitchFamily="18" charset="0"/>
                      </a:rPr>
                      <m:t>.</m:t>
                    </m:r>
                  </m:oMath>
                </a14:m>
                <a:endParaRPr lang="en-US" sz="20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179512" y="836712"/>
                <a:ext cx="8856984" cy="5904656"/>
              </a:xfrm>
              <a:blipFill>
                <a:blip r:embed="rId2"/>
                <a:stretch>
                  <a:fillRect l="-619" t="-1032" r="-688"/>
                </a:stretch>
              </a:blipFill>
            </p:spPr>
            <p:txBody>
              <a:bodyPr/>
              <a:lstStyle/>
              <a:p>
                <a:r>
                  <a:rPr lang="es-CR">
                    <a:noFill/>
                  </a:rPr>
                  <a:t> </a:t>
                </a:r>
              </a:p>
            </p:txBody>
          </p:sp>
        </mc:Fallback>
      </mc:AlternateContent>
    </p:spTree>
    <p:extLst>
      <p:ext uri="{BB962C8B-B14F-4D97-AF65-F5344CB8AC3E}">
        <p14:creationId xmlns:p14="http://schemas.microsoft.com/office/powerpoint/2010/main" val="473682170"/>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SES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79512" y="836712"/>
                <a:ext cx="8856984" cy="5904656"/>
              </a:xfrm>
            </p:spPr>
            <p:txBody>
              <a:bodyPr>
                <a:normAutofit/>
              </a:bodyPr>
              <a:lstStyle/>
              <a:p>
                <a:pPr marL="0" indent="0" algn="just">
                  <a:buNone/>
                </a:pPr>
                <a:r>
                  <a:rPr lang="es-CR" sz="2000" b="1" u="sng" dirty="0"/>
                  <a:t>Optimización</a:t>
                </a:r>
                <a:r>
                  <a:rPr lang="es-CR" sz="2000" dirty="0"/>
                  <a:t> </a:t>
                </a:r>
              </a:p>
              <a:p>
                <a:pPr marL="0" indent="0" algn="just">
                  <a:buNone/>
                </a:pPr>
                <a:endParaRPr lang="es-CR" sz="2000" dirty="0"/>
              </a:p>
              <a:p>
                <a:pPr marL="0" indent="0" algn="just">
                  <a:buNone/>
                </a:pPr>
                <a:r>
                  <a:rPr lang="es-CR" sz="2000" dirty="0"/>
                  <a:t>Por lo tanto, debemos encontrar los valores de los parámetros desconocidos y los valores iniciales que deben minimizar el término de error:</a:t>
                </a:r>
              </a:p>
              <a:p>
                <a:pPr marL="0" indent="0" algn="just">
                  <a:buNone/>
                </a:pPr>
                <a:endParaRPr lang="es-CR" sz="2000" dirty="0"/>
              </a:p>
              <a:p>
                <a:pPr marL="0" indent="0" algn="ctr">
                  <a:buNone/>
                </a:pPr>
                <a14:m>
                  <m:oMath xmlns:m="http://schemas.openxmlformats.org/officeDocument/2006/math">
                    <m:r>
                      <a:rPr lang="es-CR" sz="2000" i="1">
                        <a:latin typeface="Cambria Math"/>
                      </a:rPr>
                      <m:t>𝑆𝑆𝐸</m:t>
                    </m:r>
                    <m:r>
                      <a:rPr lang="es-CR" sz="2000" i="1">
                        <a:latin typeface="Cambria Math"/>
                      </a:rPr>
                      <m:t>=</m:t>
                    </m:r>
                    <m:nary>
                      <m:naryPr>
                        <m:chr m:val="∑"/>
                        <m:limLoc m:val="undOvr"/>
                        <m:ctrlPr>
                          <a:rPr lang="es-CR" sz="2000" i="1">
                            <a:latin typeface="Cambria Math"/>
                          </a:rPr>
                        </m:ctrlPr>
                      </m:naryPr>
                      <m:sub>
                        <m:r>
                          <a:rPr lang="es-CR" sz="2000" i="1">
                            <a:latin typeface="Cambria Math"/>
                          </a:rPr>
                          <m:t>𝑡</m:t>
                        </m:r>
                        <m:r>
                          <a:rPr lang="es-CR" sz="2000" i="1">
                            <a:latin typeface="Cambria Math"/>
                          </a:rPr>
                          <m:t>=1</m:t>
                        </m:r>
                      </m:sub>
                      <m:sup>
                        <m:r>
                          <a:rPr lang="es-CR" sz="2000" i="1">
                            <a:latin typeface="Cambria Math"/>
                          </a:rPr>
                          <m:t>𝑇</m:t>
                        </m:r>
                      </m:sup>
                      <m:e>
                        <m:sSup>
                          <m:sSupPr>
                            <m:ctrlPr>
                              <a:rPr lang="es-CR" sz="2000" i="1">
                                <a:latin typeface="Cambria Math"/>
                              </a:rPr>
                            </m:ctrlPr>
                          </m:sSupPr>
                          <m:e>
                            <m:d>
                              <m:dPr>
                                <m:ctrlPr>
                                  <a:rPr lang="es-CR" sz="2000" i="1">
                                    <a:latin typeface="Cambria Math"/>
                                  </a:rPr>
                                </m:ctrlPr>
                              </m:dPr>
                              <m:e>
                                <m:sSub>
                                  <m:sSubPr>
                                    <m:ctrlPr>
                                      <a:rPr lang="es-CR" sz="2000" i="1">
                                        <a:latin typeface="Cambria Math"/>
                                      </a:rPr>
                                    </m:ctrlPr>
                                  </m:sSubPr>
                                  <m:e>
                                    <m:r>
                                      <a:rPr lang="es-CR" sz="2000" i="1">
                                        <a:latin typeface="Cambria Math"/>
                                      </a:rPr>
                                      <m:t>𝑦</m:t>
                                    </m:r>
                                  </m:e>
                                  <m:sub>
                                    <m:r>
                                      <a:rPr lang="es-CR" sz="2000" i="1">
                                        <a:latin typeface="Cambria Math"/>
                                      </a:rPr>
                                      <m:t>𝑡</m:t>
                                    </m:r>
                                  </m:sub>
                                </m:sSub>
                                <m:r>
                                  <a:rPr lang="es-CR" sz="2000" i="1">
                                    <a:latin typeface="Cambria Math"/>
                                  </a:rPr>
                                  <m:t>−</m:t>
                                </m:r>
                                <m:sSub>
                                  <m:sSubPr>
                                    <m:ctrlPr>
                                      <a:rPr lang="es-CR" sz="2000" i="1">
                                        <a:latin typeface="Cambria Math"/>
                                      </a:rPr>
                                    </m:ctrlPr>
                                  </m:sSubPr>
                                  <m:e>
                                    <m:acc>
                                      <m:accPr>
                                        <m:chr m:val="̂"/>
                                        <m:ctrlPr>
                                          <a:rPr lang="es-CR" sz="2000" i="1">
                                            <a:latin typeface="Cambria Math"/>
                                          </a:rPr>
                                        </m:ctrlPr>
                                      </m:accPr>
                                      <m:e>
                                        <m:r>
                                          <a:rPr lang="es-CR" sz="2000" i="1">
                                            <a:latin typeface="Cambria Math"/>
                                          </a:rPr>
                                          <m:t>𝑦</m:t>
                                        </m:r>
                                      </m:e>
                                    </m:acc>
                                  </m:e>
                                  <m:sub>
                                    <m:r>
                                      <a:rPr lang="es-CR" sz="2000" i="1">
                                        <a:latin typeface="Cambria Math"/>
                                      </a:rPr>
                                      <m:t>𝑡</m:t>
                                    </m:r>
                                    <m:r>
                                      <a:rPr lang="es-CR" sz="2000" i="1">
                                        <a:latin typeface="Cambria Math"/>
                                      </a:rPr>
                                      <m:t>|</m:t>
                                    </m:r>
                                    <m:r>
                                      <a:rPr lang="es-CR" sz="2000" i="1">
                                        <a:latin typeface="Cambria Math"/>
                                      </a:rPr>
                                      <m:t>𝑡</m:t>
                                    </m:r>
                                    <m:r>
                                      <a:rPr lang="es-CR" sz="2000" i="1">
                                        <a:latin typeface="Cambria Math"/>
                                      </a:rPr>
                                      <m:t>−1</m:t>
                                    </m:r>
                                  </m:sub>
                                </m:sSub>
                              </m:e>
                            </m:d>
                          </m:e>
                          <m:sup>
                            <m:r>
                              <a:rPr lang="es-CR" sz="2000" i="1">
                                <a:latin typeface="Cambria Math"/>
                              </a:rPr>
                              <m:t>2</m:t>
                            </m:r>
                          </m:sup>
                        </m:sSup>
                        <m:r>
                          <a:rPr lang="es-CR" sz="2000" i="1">
                            <a:latin typeface="Cambria Math"/>
                          </a:rPr>
                          <m:t>=</m:t>
                        </m:r>
                        <m:nary>
                          <m:naryPr>
                            <m:chr m:val="∑"/>
                            <m:limLoc m:val="undOvr"/>
                            <m:ctrlPr>
                              <a:rPr lang="es-CR" sz="2000" i="1">
                                <a:latin typeface="Cambria Math"/>
                              </a:rPr>
                            </m:ctrlPr>
                          </m:naryPr>
                          <m:sub>
                            <m:r>
                              <a:rPr lang="es-CR" sz="2000" i="1">
                                <a:latin typeface="Cambria Math"/>
                              </a:rPr>
                              <m:t>𝑡</m:t>
                            </m:r>
                            <m:r>
                              <a:rPr lang="es-CR" sz="2000" i="1">
                                <a:latin typeface="Cambria Math"/>
                              </a:rPr>
                              <m:t>=1</m:t>
                            </m:r>
                          </m:sub>
                          <m:sup>
                            <m:r>
                              <a:rPr lang="es-CR" sz="2000" i="1">
                                <a:latin typeface="Cambria Math"/>
                              </a:rPr>
                              <m:t>𝑇</m:t>
                            </m:r>
                          </m:sup>
                          <m:e>
                            <m:sSubSup>
                              <m:sSubSupPr>
                                <m:ctrlPr>
                                  <a:rPr lang="es-CR" sz="2000" i="1">
                                    <a:latin typeface="Cambria Math"/>
                                  </a:rPr>
                                </m:ctrlPr>
                              </m:sSubSupPr>
                              <m:e>
                                <m:r>
                                  <a:rPr lang="es-CR" sz="2000" i="1">
                                    <a:latin typeface="Cambria Math"/>
                                  </a:rPr>
                                  <m:t>𝑒</m:t>
                                </m:r>
                              </m:e>
                              <m:sub>
                                <m:r>
                                  <a:rPr lang="es-CR" sz="2000" i="1">
                                    <a:latin typeface="Cambria Math"/>
                                  </a:rPr>
                                  <m:t>𝑡</m:t>
                                </m:r>
                              </m:sub>
                              <m:sup>
                                <m:r>
                                  <a:rPr lang="es-CR" sz="2000" i="1">
                                    <a:latin typeface="Cambria Math"/>
                                  </a:rPr>
                                  <m:t>2</m:t>
                                </m:r>
                              </m:sup>
                            </m:sSubSup>
                          </m:e>
                        </m:nary>
                      </m:e>
                    </m:nary>
                  </m:oMath>
                </a14:m>
                <a:r>
                  <a:rPr lang="es-CR" sz="2000" dirty="0"/>
                  <a:t> </a:t>
                </a:r>
              </a:p>
              <a:p>
                <a:pPr marL="0" indent="0">
                  <a:buNone/>
                </a:pPr>
                <a:endParaRPr lang="en-US" sz="2000" dirty="0"/>
              </a:p>
              <a:p>
                <a:pPr marL="0" indent="0" algn="just">
                  <a:buNone/>
                </a:pPr>
                <a:r>
                  <a:rPr lang="es-CR" sz="2000" dirty="0"/>
                  <a:t>A diferencia del caso de regresión (donde tenemos fórmulas que devuelven los valores de los coeficientes de regresión que minimizan la SSE), esto implica un problema de minimización no lineal, y necesitamos usar una herramienta de optimización para resolverlo… El presente curso no cubre de forma exacta este proceso…</a:t>
                </a:r>
              </a:p>
              <a:p>
                <a:pPr marL="0" indent="0" algn="just">
                  <a:buNone/>
                </a:pPr>
                <a:endParaRPr lang="es-CR" sz="2000" dirty="0"/>
              </a:p>
              <a:p>
                <a:pPr marL="0" indent="0" algn="just">
                  <a:buNone/>
                </a:pPr>
                <a:r>
                  <a:rPr lang="es-CR" sz="2000" dirty="0"/>
                  <a:t>Veamos ahora ciertas aplicaciones!</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79512" y="836712"/>
                <a:ext cx="8856984" cy="5904656"/>
              </a:xfrm>
              <a:blipFill>
                <a:blip r:embed="rId2"/>
                <a:stretch>
                  <a:fillRect l="-688" t="-516" r="-757"/>
                </a:stretch>
              </a:blipFill>
            </p:spPr>
            <p:txBody>
              <a:bodyPr/>
              <a:lstStyle/>
              <a:p>
                <a:r>
                  <a:rPr lang="es-CR">
                    <a:noFill/>
                  </a:rPr>
                  <a:t> </a:t>
                </a:r>
              </a:p>
            </p:txBody>
          </p:sp>
        </mc:Fallback>
      </mc:AlternateContent>
    </p:spTree>
    <p:extLst>
      <p:ext uri="{BB962C8B-B14F-4D97-AF65-F5344CB8AC3E}">
        <p14:creationId xmlns:p14="http://schemas.microsoft.com/office/powerpoint/2010/main" val="784840545"/>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SES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79512" y="836712"/>
                <a:ext cx="8856984" cy="5904656"/>
              </a:xfrm>
            </p:spPr>
            <p:txBody>
              <a:bodyPr>
                <a:normAutofit/>
              </a:bodyPr>
              <a:lstStyle/>
              <a:p>
                <a:pPr marL="0" indent="0" algn="just">
                  <a:buNone/>
                </a:pPr>
                <a:r>
                  <a:rPr lang="es-CR" sz="2000" dirty="0"/>
                  <a:t>Sean los siguientes datos sobre la producción de petróleo. El modelo por SES brinda como parámetros </a:t>
                </a:r>
                <a14:m>
                  <m:oMath xmlns:m="http://schemas.openxmlformats.org/officeDocument/2006/math">
                    <m:acc>
                      <m:accPr>
                        <m:chr m:val="̂"/>
                        <m:ctrlPr>
                          <a:rPr lang="es-CR" sz="2000" i="1">
                            <a:latin typeface="Cambria Math"/>
                          </a:rPr>
                        </m:ctrlPr>
                      </m:accPr>
                      <m:e>
                        <m:r>
                          <a:rPr lang="es-CR" sz="2000" i="1">
                            <a:latin typeface="Cambria Math"/>
                          </a:rPr>
                          <m:t>𝛼</m:t>
                        </m:r>
                      </m:e>
                    </m:acc>
                    <m:r>
                      <a:rPr lang="es-CR" sz="2000" i="1">
                        <a:latin typeface="Cambria Math"/>
                      </a:rPr>
                      <m:t>=0.83</m:t>
                    </m:r>
                  </m:oMath>
                </a14:m>
                <a:r>
                  <a:rPr lang="es-CR" sz="2000" dirty="0"/>
                  <a:t>, </a:t>
                </a:r>
                <a14:m>
                  <m:oMath xmlns:m="http://schemas.openxmlformats.org/officeDocument/2006/math">
                    <m:sSub>
                      <m:sSubPr>
                        <m:ctrlPr>
                          <a:rPr lang="es-CR" sz="2000" i="1">
                            <a:latin typeface="Cambria Math"/>
                          </a:rPr>
                        </m:ctrlPr>
                      </m:sSubPr>
                      <m:e>
                        <m:acc>
                          <m:accPr>
                            <m:chr m:val="̂"/>
                            <m:ctrlPr>
                              <a:rPr lang="es-CR" sz="2000" i="1">
                                <a:latin typeface="Cambria Math"/>
                              </a:rPr>
                            </m:ctrlPr>
                          </m:accPr>
                          <m:e>
                            <m:r>
                              <a:rPr lang="es-CR" sz="2000" i="1">
                                <a:latin typeface="Cambria Math"/>
                              </a:rPr>
                              <m:t>𝓁</m:t>
                            </m:r>
                          </m:e>
                        </m:acc>
                      </m:e>
                      <m:sub>
                        <m:r>
                          <a:rPr lang="es-CR" sz="2000" i="1">
                            <a:latin typeface="Cambria Math"/>
                          </a:rPr>
                          <m:t>0</m:t>
                        </m:r>
                      </m:sub>
                    </m:sSub>
                    <m:r>
                      <a:rPr lang="es-CR" sz="2000" i="1">
                        <a:latin typeface="Cambria Math"/>
                      </a:rPr>
                      <m:t>=446.6</m:t>
                    </m:r>
                  </m:oMath>
                </a14:m>
                <a:r>
                  <a:rPr lang="es-CR" sz="2000" dirty="0"/>
                  <a:t>, obtenido al minimizar la SSE durante períodos </a:t>
                </a:r>
                <a14:m>
                  <m:oMath xmlns:m="http://schemas.openxmlformats.org/officeDocument/2006/math">
                    <m:r>
                      <a:rPr lang="es-CR" sz="2000" b="0" i="1" smtClean="0">
                        <a:latin typeface="Cambria Math" panose="02040503050406030204" pitchFamily="18" charset="0"/>
                      </a:rPr>
                      <m:t>𝑡</m:t>
                    </m:r>
                    <m:r>
                      <a:rPr lang="es-CR" sz="2000" b="0" i="1" smtClean="0">
                        <a:latin typeface="Cambria Math" panose="02040503050406030204" pitchFamily="18" charset="0"/>
                      </a:rPr>
                      <m:t>=1,2,…,18</m:t>
                    </m:r>
                  </m:oMath>
                </a14:m>
                <a:r>
                  <a:rPr lang="es-CR" sz="2000" dirty="0"/>
                  <a:t> sujeto a la restricción que </a:t>
                </a:r>
                <a14:m>
                  <m:oMath xmlns:m="http://schemas.openxmlformats.org/officeDocument/2006/math">
                    <m:r>
                      <a:rPr lang="es-CR" sz="2000" i="1">
                        <a:latin typeface="Cambria Math"/>
                      </a:rPr>
                      <m:t>0&lt;</m:t>
                    </m:r>
                    <m:r>
                      <a:rPr lang="es-CR" sz="2000" i="1">
                        <a:latin typeface="Cambria Math"/>
                      </a:rPr>
                      <m:t>𝛼</m:t>
                    </m:r>
                    <m:r>
                      <a:rPr lang="es-CR" sz="2000" i="1">
                        <a:latin typeface="Cambria Math"/>
                      </a:rPr>
                      <m:t>&lt;1</m:t>
                    </m:r>
                  </m:oMath>
                </a14:m>
                <a:r>
                  <a:rPr lang="es-CR" sz="2000" dirty="0"/>
                  <a:t>. </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79512" y="836712"/>
                <a:ext cx="8856984" cy="5904656"/>
              </a:xfrm>
              <a:blipFill>
                <a:blip r:embed="rId2"/>
                <a:stretch>
                  <a:fillRect l="-688" t="-516" r="-757"/>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3779912" y="2276872"/>
            <a:ext cx="4743904" cy="4198416"/>
          </a:xfrm>
          <a:prstGeom prst="rect">
            <a:avLst/>
          </a:prstGeom>
        </p:spPr>
      </p:pic>
      <p:cxnSp>
        <p:nvCxnSpPr>
          <p:cNvPr id="8" name="Conector recto de flecha 7"/>
          <p:cNvCxnSpPr>
            <a:stCxn id="9" idx="0"/>
          </p:cNvCxnSpPr>
          <p:nvPr/>
        </p:nvCxnSpPr>
        <p:spPr>
          <a:xfrm flipV="1">
            <a:off x="1727684" y="2420888"/>
            <a:ext cx="1836204" cy="144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p:cNvSpPr txBox="1"/>
              <p:nvPr/>
            </p:nvSpPr>
            <p:spPr>
              <a:xfrm>
                <a:off x="107504" y="2564903"/>
                <a:ext cx="3240360" cy="2031325"/>
              </a:xfrm>
              <a:prstGeom prst="rect">
                <a:avLst/>
              </a:prstGeom>
              <a:noFill/>
            </p:spPr>
            <p:txBody>
              <a:bodyPr wrap="square" rtlCol="0">
                <a:spAutoFit/>
              </a:bodyPr>
              <a:lstStyle/>
              <a:p>
                <a:pPr algn="just"/>
                <a:r>
                  <a:rPr lang="es-CR" dirty="0"/>
                  <a:t>Se demuestra el cálculo usando estos parámetros. La segunda última columna muestra el nivel estimado para los tiempos </a:t>
                </a:r>
                <a14:m>
                  <m:oMath xmlns:m="http://schemas.openxmlformats.org/officeDocument/2006/math">
                    <m:r>
                      <a:rPr lang="es-CR" i="1">
                        <a:latin typeface="Cambria Math"/>
                      </a:rPr>
                      <m:t>𝑡</m:t>
                    </m:r>
                    <m:r>
                      <a:rPr lang="es-CR" i="1">
                        <a:latin typeface="Cambria Math"/>
                      </a:rPr>
                      <m:t>=0</m:t>
                    </m:r>
                  </m:oMath>
                </a14:m>
                <a:r>
                  <a:rPr lang="es-CR" dirty="0"/>
                  <a:t> a </a:t>
                </a:r>
                <a14:m>
                  <m:oMath xmlns:m="http://schemas.openxmlformats.org/officeDocument/2006/math">
                    <m:r>
                      <a:rPr lang="es-CR" i="1">
                        <a:latin typeface="Cambria Math"/>
                      </a:rPr>
                      <m:t>𝑡</m:t>
                    </m:r>
                    <m:r>
                      <a:rPr lang="es-CR" i="1">
                        <a:latin typeface="Cambria Math"/>
                      </a:rPr>
                      <m:t>=18</m:t>
                    </m:r>
                  </m:oMath>
                </a14:m>
                <a:r>
                  <a:rPr lang="es-CR" dirty="0"/>
                  <a:t>. Las últimas filas de la última columna muestran las proyecciones para </a:t>
                </a:r>
                <a14:m>
                  <m:oMath xmlns:m="http://schemas.openxmlformats.org/officeDocument/2006/math">
                    <m:r>
                      <a:rPr lang="es-CR" i="1">
                        <a:latin typeface="Cambria Math"/>
                      </a:rPr>
                      <m:t>h</m:t>
                    </m:r>
                    <m:r>
                      <a:rPr lang="es-CR" i="1">
                        <a:latin typeface="Cambria Math"/>
                      </a:rPr>
                      <m:t>=1,2,3,4,5.</m:t>
                    </m:r>
                  </m:oMath>
                </a14:m>
                <a:endParaRPr lang="es-CR" dirty="0"/>
              </a:p>
            </p:txBody>
          </p:sp>
        </mc:Choice>
        <mc:Fallback xmlns="">
          <p:sp>
            <p:nvSpPr>
              <p:cNvPr id="9" name="CuadroTexto 8"/>
              <p:cNvSpPr txBox="1">
                <a:spLocks noRot="1" noChangeAspect="1" noMove="1" noResize="1" noEditPoints="1" noAdjustHandles="1" noChangeArrowheads="1" noChangeShapeType="1" noTextEdit="1"/>
              </p:cNvSpPr>
              <p:nvPr/>
            </p:nvSpPr>
            <p:spPr>
              <a:xfrm>
                <a:off x="107504" y="2564903"/>
                <a:ext cx="3240360" cy="2031325"/>
              </a:xfrm>
              <a:prstGeom prst="rect">
                <a:avLst/>
              </a:prstGeom>
              <a:blipFill>
                <a:blip r:embed="rId4"/>
                <a:stretch>
                  <a:fillRect l="-1695" t="-1802" r="-1507" b="-3904"/>
                </a:stretch>
              </a:blipFill>
            </p:spPr>
            <p:txBody>
              <a:bodyPr/>
              <a:lstStyle/>
              <a:p>
                <a:r>
                  <a:rPr lang="es-CR">
                    <a:noFill/>
                  </a:rPr>
                  <a:t> </a:t>
                </a:r>
              </a:p>
            </p:txBody>
          </p:sp>
        </mc:Fallback>
      </mc:AlternateContent>
    </p:spTree>
    <p:extLst>
      <p:ext uri="{BB962C8B-B14F-4D97-AF65-F5344CB8AC3E}">
        <p14:creationId xmlns:p14="http://schemas.microsoft.com/office/powerpoint/2010/main" val="4049838876"/>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SES</a:t>
            </a:r>
          </a:p>
        </p:txBody>
      </p:sp>
      <p:pic>
        <p:nvPicPr>
          <p:cNvPr id="5" name="Imagen 4"/>
          <p:cNvPicPr>
            <a:picLocks noChangeAspect="1"/>
          </p:cNvPicPr>
          <p:nvPr/>
        </p:nvPicPr>
        <p:blipFill>
          <a:blip r:embed="rId2"/>
          <a:stretch>
            <a:fillRect/>
          </a:stretch>
        </p:blipFill>
        <p:spPr>
          <a:xfrm>
            <a:off x="1285215" y="2420888"/>
            <a:ext cx="6527145" cy="4405823"/>
          </a:xfrm>
          <a:prstGeom prst="rect">
            <a:avLst/>
          </a:prstGeom>
        </p:spPr>
      </p:pic>
      <p:sp>
        <p:nvSpPr>
          <p:cNvPr id="6" name="Content Placeholder 2"/>
          <p:cNvSpPr>
            <a:spLocks noGrp="1"/>
          </p:cNvSpPr>
          <p:nvPr>
            <p:ph idx="1"/>
          </p:nvPr>
        </p:nvSpPr>
        <p:spPr>
          <a:xfrm>
            <a:off x="179512" y="692696"/>
            <a:ext cx="8856984" cy="5904656"/>
          </a:xfrm>
        </p:spPr>
        <p:txBody>
          <a:bodyPr>
            <a:normAutofit/>
          </a:bodyPr>
          <a:lstStyle/>
          <a:p>
            <a:pPr marL="0" indent="0" algn="just">
              <a:buNone/>
            </a:pPr>
            <a:r>
              <a:rPr lang="es-CR" sz="2000" dirty="0"/>
              <a:t>Los valores ajustados y el pronóstico se presente en el siguiente gráfico. Los intervalos de predicción muestran que existe una considerable incertidumbre en los valores futuros de la producción de petróleo durante el período de pronóstico de cinco años. Entonces, interpretar los pronósticos puntuales sin tener en cuenta la gran incertidumbre puede ser muy engañoso. ¿A qué se debe esto?</a:t>
            </a:r>
          </a:p>
        </p:txBody>
      </p:sp>
    </p:spTree>
    <p:extLst>
      <p:ext uri="{BB962C8B-B14F-4D97-AF65-F5344CB8AC3E}">
        <p14:creationId xmlns:p14="http://schemas.microsoft.com/office/powerpoint/2010/main" val="1500842138"/>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202630"/>
            <a:ext cx="8229600" cy="850106"/>
          </a:xfrm>
        </p:spPr>
        <p:txBody>
          <a:bodyPr/>
          <a:lstStyle/>
          <a:p>
            <a:r>
              <a:rPr lang="es-CR" dirty="0"/>
              <a:t>Índice</a:t>
            </a:r>
          </a:p>
        </p:txBody>
      </p:sp>
      <p:sp>
        <p:nvSpPr>
          <p:cNvPr id="7" name="Elipse 15"/>
          <p:cNvSpPr/>
          <p:nvPr/>
        </p:nvSpPr>
        <p:spPr>
          <a:xfrm>
            <a:off x="1151620" y="1524907"/>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6</a:t>
            </a:r>
          </a:p>
        </p:txBody>
      </p:sp>
      <p:sp>
        <p:nvSpPr>
          <p:cNvPr id="8" name="Rectángulo redondeado 16"/>
          <p:cNvSpPr/>
          <p:nvPr/>
        </p:nvSpPr>
        <p:spPr>
          <a:xfrm>
            <a:off x="2483768" y="1484784"/>
            <a:ext cx="2448272" cy="9361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Los modelos exponenciales</a:t>
            </a:r>
          </a:p>
        </p:txBody>
      </p:sp>
      <p:sp>
        <p:nvSpPr>
          <p:cNvPr id="9" name="Rounded Rectangle 8"/>
          <p:cNvSpPr/>
          <p:nvPr/>
        </p:nvSpPr>
        <p:spPr>
          <a:xfrm>
            <a:off x="5078435" y="3325107"/>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Exponencial simple</a:t>
            </a:r>
            <a:endParaRPr lang="en-US" dirty="0"/>
          </a:p>
        </p:txBody>
      </p:sp>
      <p:sp>
        <p:nvSpPr>
          <p:cNvPr id="10" name="Rounded Rectangle 9"/>
          <p:cNvSpPr/>
          <p:nvPr/>
        </p:nvSpPr>
        <p:spPr>
          <a:xfrm>
            <a:off x="5082837" y="4261211"/>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Método de la tendencia</a:t>
            </a:r>
            <a:endParaRPr lang="en-US" dirty="0"/>
          </a:p>
        </p:txBody>
      </p:sp>
      <p:sp>
        <p:nvSpPr>
          <p:cNvPr id="12" name="Rounded Rectangle 8"/>
          <p:cNvSpPr/>
          <p:nvPr/>
        </p:nvSpPr>
        <p:spPr>
          <a:xfrm>
            <a:off x="5076056" y="2389003"/>
            <a:ext cx="2304256"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a:t>
            </a:r>
            <a:endParaRPr lang="en-US" dirty="0"/>
          </a:p>
        </p:txBody>
      </p:sp>
    </p:spTree>
    <p:extLst>
      <p:ext uri="{BB962C8B-B14F-4D97-AF65-F5344CB8AC3E}">
        <p14:creationId xmlns:p14="http://schemas.microsoft.com/office/powerpoint/2010/main" val="570407416"/>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7504" y="836712"/>
                <a:ext cx="8928992" cy="5976664"/>
              </a:xfrm>
            </p:spPr>
            <p:txBody>
              <a:bodyPr>
                <a:normAutofit fontScale="85000" lnSpcReduction="10000"/>
              </a:bodyPr>
              <a:lstStyle/>
              <a:p>
                <a:pPr marL="0" indent="0" algn="just">
                  <a:buNone/>
                </a:pPr>
                <a:r>
                  <a:rPr lang="es-CR" sz="2000" dirty="0"/>
                  <a:t>Holt extendió el suavizamiento exponencial simple para permitir el pronóstico de datos tomando en cuenta también la tendencia. Este método implica una ecuación de pronóstico y dos ecuaciones de suavizamiento (una para el nivel y otra para la tendencia)</a:t>
                </a:r>
              </a:p>
              <a:p>
                <a:pPr algn="just"/>
                <a:endParaRPr lang="es-CR" sz="2000" dirty="0"/>
              </a:p>
              <a:p>
                <a:pPr algn="just"/>
                <a:endParaRPr lang="es-CR" sz="2000" dirty="0"/>
              </a:p>
              <a:p>
                <a:pPr algn="just"/>
                <a:endParaRPr lang="es-CR" sz="2000" dirty="0"/>
              </a:p>
              <a:p>
                <a:pPr algn="just"/>
                <a:endParaRPr lang="es-CR" sz="2000" dirty="0"/>
              </a:p>
              <a:p>
                <a:pPr marL="0" indent="0" algn="just">
                  <a:buNone/>
                </a:pPr>
                <a:endParaRPr lang="es-CR" sz="2000" dirty="0"/>
              </a:p>
              <a:p>
                <a:pPr marL="0" indent="0" algn="just">
                  <a:buNone/>
                </a:pPr>
                <a:r>
                  <a:rPr lang="es-CR" sz="2000" dirty="0"/>
                  <a:t>donde </a:t>
                </a:r>
                <a14:m>
                  <m:oMath xmlns:m="http://schemas.openxmlformats.org/officeDocument/2006/math">
                    <m:sSub>
                      <m:sSubPr>
                        <m:ctrlPr>
                          <a:rPr lang="es-CR" sz="2000" i="1">
                            <a:latin typeface="Cambria Math"/>
                          </a:rPr>
                        </m:ctrlPr>
                      </m:sSubPr>
                      <m:e>
                        <m:r>
                          <a:rPr lang="es-CR" sz="2000">
                            <a:latin typeface="Cambria Math" panose="02040503050406030204" pitchFamily="18" charset="0"/>
                          </a:rPr>
                          <m:t>𝓁</m:t>
                        </m:r>
                      </m:e>
                      <m:sub>
                        <m:r>
                          <a:rPr lang="es-CR" sz="2000">
                            <a:latin typeface="Cambria Math" panose="02040503050406030204" pitchFamily="18" charset="0"/>
                          </a:rPr>
                          <m:t>𝑡</m:t>
                        </m:r>
                      </m:sub>
                    </m:sSub>
                  </m:oMath>
                </a14:m>
                <a:r>
                  <a:rPr lang="es-CR" sz="2000" dirty="0"/>
                  <a:t> denota una estimación del nivel de la serie en el momento </a:t>
                </a:r>
                <a14:m>
                  <m:oMath xmlns:m="http://schemas.openxmlformats.org/officeDocument/2006/math">
                    <m:r>
                      <a:rPr lang="es-CR" sz="2000" i="1" dirty="0" smtClean="0">
                        <a:latin typeface="Cambria Math" panose="02040503050406030204" pitchFamily="18" charset="0"/>
                      </a:rPr>
                      <m:t>𝑡</m:t>
                    </m:r>
                  </m:oMath>
                </a14:m>
                <a:r>
                  <a:rPr lang="es-CR" sz="2000" dirty="0"/>
                  <a:t>, </a:t>
                </a:r>
                <a14:m>
                  <m:oMath xmlns:m="http://schemas.openxmlformats.org/officeDocument/2006/math">
                    <m:sSub>
                      <m:sSubPr>
                        <m:ctrlPr>
                          <a:rPr lang="es-CR" sz="2000" i="1">
                            <a:latin typeface="Cambria Math"/>
                          </a:rPr>
                        </m:ctrlPr>
                      </m:sSubPr>
                      <m:e>
                        <m:r>
                          <a:rPr lang="es-CR" sz="2000">
                            <a:latin typeface="Cambria Math" panose="02040503050406030204" pitchFamily="18" charset="0"/>
                          </a:rPr>
                          <m:t>𝑏</m:t>
                        </m:r>
                      </m:e>
                      <m:sub>
                        <m:r>
                          <a:rPr lang="es-CR" sz="2000">
                            <a:latin typeface="Cambria Math" panose="02040503050406030204" pitchFamily="18" charset="0"/>
                          </a:rPr>
                          <m:t>𝑡</m:t>
                        </m:r>
                      </m:sub>
                    </m:sSub>
                  </m:oMath>
                </a14:m>
                <a:r>
                  <a:rPr lang="es-CR" sz="2000" dirty="0"/>
                  <a:t> denota una estimación de la tendencia (pendiente) de la serie en el tiempo </a:t>
                </a:r>
                <a14:m>
                  <m:oMath xmlns:m="http://schemas.openxmlformats.org/officeDocument/2006/math">
                    <m:r>
                      <a:rPr lang="es-CR" sz="2000" i="1" dirty="0">
                        <a:latin typeface="Cambria Math" panose="02040503050406030204" pitchFamily="18" charset="0"/>
                      </a:rPr>
                      <m:t>𝑡</m:t>
                    </m:r>
                  </m:oMath>
                </a14:m>
                <a:r>
                  <a:rPr lang="es-CR" sz="2000" dirty="0"/>
                  <a:t>, </a:t>
                </a:r>
                <a14:m>
                  <m:oMath xmlns:m="http://schemas.openxmlformats.org/officeDocument/2006/math">
                    <m:r>
                      <a:rPr lang="es-CR" sz="2000">
                        <a:latin typeface="Cambria Math" panose="02040503050406030204" pitchFamily="18" charset="0"/>
                      </a:rPr>
                      <m:t>𝛼</m:t>
                    </m:r>
                  </m:oMath>
                </a14:m>
                <a:r>
                  <a:rPr lang="es-CR" sz="2000" dirty="0"/>
                  <a:t> es el parámetro de suavizamiento de nivel, </a:t>
                </a:r>
                <a14:m>
                  <m:oMath xmlns:m="http://schemas.openxmlformats.org/officeDocument/2006/math">
                    <m:r>
                      <a:rPr lang="es-CR" sz="2000" i="1">
                        <a:latin typeface="Cambria Math"/>
                      </a:rPr>
                      <m:t>0&lt;</m:t>
                    </m:r>
                    <m:r>
                      <a:rPr lang="es-CR" sz="2000" i="1">
                        <a:latin typeface="Cambria Math"/>
                      </a:rPr>
                      <m:t>𝛼</m:t>
                    </m:r>
                    <m:r>
                      <a:rPr lang="es-CR" sz="2000" i="1">
                        <a:latin typeface="Cambria Math"/>
                      </a:rPr>
                      <m:t>&lt;1</m:t>
                    </m:r>
                  </m:oMath>
                </a14:m>
                <a:r>
                  <a:rPr lang="es-CR" sz="2000" dirty="0"/>
                  <a:t>, y </a:t>
                </a:r>
                <a14:m>
                  <m:oMath xmlns:m="http://schemas.openxmlformats.org/officeDocument/2006/math">
                    <m:sSup>
                      <m:sSupPr>
                        <m:ctrlPr>
                          <a:rPr lang="es-CR" sz="2000" i="1">
                            <a:latin typeface="Cambria Math"/>
                          </a:rPr>
                        </m:ctrlPr>
                      </m:sSupPr>
                      <m:e>
                        <m:r>
                          <a:rPr lang="es-CR" sz="2000" i="1">
                            <a:latin typeface="Cambria Math"/>
                          </a:rPr>
                          <m:t>𝛽</m:t>
                        </m:r>
                      </m:e>
                      <m:sup>
                        <m:r>
                          <a:rPr lang="es-CR" sz="2000" i="1">
                            <a:latin typeface="Cambria Math"/>
                          </a:rPr>
                          <m:t>∗</m:t>
                        </m:r>
                      </m:sup>
                    </m:sSup>
                  </m:oMath>
                </a14:m>
                <a:r>
                  <a:rPr lang="es-CR" sz="2000" dirty="0"/>
                  <a:t> es el parámetro de suavizado para la tendencia, </a:t>
                </a:r>
                <a14:m>
                  <m:oMath xmlns:m="http://schemas.openxmlformats.org/officeDocument/2006/math">
                    <m:r>
                      <a:rPr lang="es-CR" sz="2000" i="1">
                        <a:latin typeface="Cambria Math"/>
                      </a:rPr>
                      <m:t>0≤</m:t>
                    </m:r>
                    <m:sSup>
                      <m:sSupPr>
                        <m:ctrlPr>
                          <a:rPr lang="es-CR" sz="2000" i="1">
                            <a:latin typeface="Cambria Math"/>
                          </a:rPr>
                        </m:ctrlPr>
                      </m:sSupPr>
                      <m:e>
                        <m:r>
                          <a:rPr lang="es-CR" sz="2000" i="1">
                            <a:latin typeface="Cambria Math"/>
                          </a:rPr>
                          <m:t>𝛽</m:t>
                        </m:r>
                      </m:e>
                      <m:sup>
                        <m:r>
                          <a:rPr lang="es-CR" sz="2000" i="1">
                            <a:latin typeface="Cambria Math"/>
                          </a:rPr>
                          <m:t>∗</m:t>
                        </m:r>
                      </m:sup>
                    </m:sSup>
                    <m:r>
                      <a:rPr lang="es-CR" sz="2000" i="1">
                        <a:latin typeface="Cambria Math"/>
                      </a:rPr>
                      <m:t>≤1</m:t>
                    </m:r>
                  </m:oMath>
                </a14:m>
                <a:r>
                  <a:rPr lang="es-CR" sz="2000" dirty="0"/>
                  <a:t>. (más adelante veremos porque notamos </a:t>
                </a:r>
                <a14:m>
                  <m:oMath xmlns:m="http://schemas.openxmlformats.org/officeDocument/2006/math">
                    <m:sSup>
                      <m:sSupPr>
                        <m:ctrlPr>
                          <a:rPr lang="es-CR" sz="2000" i="1">
                            <a:latin typeface="Cambria Math"/>
                          </a:rPr>
                        </m:ctrlPr>
                      </m:sSupPr>
                      <m:e>
                        <m:r>
                          <a:rPr lang="es-CR" sz="2000" i="1">
                            <a:latin typeface="Cambria Math"/>
                          </a:rPr>
                          <m:t>𝛽</m:t>
                        </m:r>
                      </m:e>
                      <m:sup>
                        <m:r>
                          <a:rPr lang="es-CR" sz="2000" i="1">
                            <a:latin typeface="Cambria Math"/>
                          </a:rPr>
                          <m:t>∗</m:t>
                        </m:r>
                      </m:sup>
                    </m:sSup>
                  </m:oMath>
                </a14:m>
                <a:r>
                  <a:rPr lang="es-CR" sz="2000" dirty="0"/>
                  <a:t> y no </a:t>
                </a:r>
                <a14:m>
                  <m:oMath xmlns:m="http://schemas.openxmlformats.org/officeDocument/2006/math">
                    <m:r>
                      <a:rPr lang="es-CR" sz="2000" i="1">
                        <a:latin typeface="Cambria Math"/>
                      </a:rPr>
                      <m:t>𝛽</m:t>
                    </m:r>
                  </m:oMath>
                </a14:m>
                <a:r>
                  <a:rPr lang="es-CR" sz="2000" dirty="0"/>
                  <a:t>)</a:t>
                </a:r>
              </a:p>
              <a:p>
                <a:pPr marL="0" indent="0" algn="just">
                  <a:buNone/>
                </a:pPr>
                <a:endParaRPr lang="es-CR" sz="2000" dirty="0"/>
              </a:p>
              <a:p>
                <a:pPr marL="0" indent="0" algn="just">
                  <a:buNone/>
                </a:pPr>
                <a:r>
                  <a:rPr lang="es-CR" sz="2000" dirty="0"/>
                  <a:t>Al igual que con el suavizamiento exponencial simple, la ecuación de nivel muestra que </a:t>
                </a:r>
                <a14:m>
                  <m:oMath xmlns:m="http://schemas.openxmlformats.org/officeDocument/2006/math">
                    <m:sSub>
                      <m:sSubPr>
                        <m:ctrlPr>
                          <a:rPr lang="es-CR" sz="2000" i="1">
                            <a:latin typeface="Cambria Math"/>
                          </a:rPr>
                        </m:ctrlPr>
                      </m:sSubPr>
                      <m:e>
                        <m:r>
                          <a:rPr lang="es-CR" sz="2000">
                            <a:latin typeface="Cambria Math" panose="02040503050406030204" pitchFamily="18" charset="0"/>
                          </a:rPr>
                          <m:t>𝓁</m:t>
                        </m:r>
                      </m:e>
                      <m:sub>
                        <m:r>
                          <a:rPr lang="es-CR" sz="2000">
                            <a:latin typeface="Cambria Math" panose="02040503050406030204" pitchFamily="18" charset="0"/>
                          </a:rPr>
                          <m:t>𝑡</m:t>
                        </m:r>
                      </m:sub>
                    </m:sSub>
                  </m:oMath>
                </a14:m>
                <a:r>
                  <a:rPr lang="es-CR" sz="2000" dirty="0"/>
                  <a:t> es un promedio ponderado de observación </a:t>
                </a:r>
                <a14:m>
                  <m:oMath xmlns:m="http://schemas.openxmlformats.org/officeDocument/2006/math">
                    <m:sSub>
                      <m:sSubPr>
                        <m:ctrlPr>
                          <a:rPr lang="es-CR" sz="2000" b="0" i="1" smtClean="0">
                            <a:latin typeface="Cambria Math"/>
                          </a:rPr>
                        </m:ctrlPr>
                      </m:sSubPr>
                      <m:e>
                        <m:r>
                          <a:rPr lang="es-CR" sz="2000" b="0" i="1" smtClean="0">
                            <a:latin typeface="Cambria Math" panose="02040503050406030204" pitchFamily="18" charset="0"/>
                          </a:rPr>
                          <m:t>𝑦</m:t>
                        </m:r>
                      </m:e>
                      <m:sub>
                        <m:r>
                          <a:rPr lang="es-CR" sz="2000" b="0" i="1" smtClean="0">
                            <a:latin typeface="Cambria Math" panose="02040503050406030204" pitchFamily="18" charset="0"/>
                          </a:rPr>
                          <m:t>𝑡</m:t>
                        </m:r>
                      </m:sub>
                    </m:sSub>
                  </m:oMath>
                </a14:m>
                <a:r>
                  <a:rPr lang="es-CR" sz="2000" dirty="0"/>
                  <a:t> y el pronóstico de capacitación de un paso adelante para el tiempo </a:t>
                </a:r>
                <a14:m>
                  <m:oMath xmlns:m="http://schemas.openxmlformats.org/officeDocument/2006/math">
                    <m:r>
                      <a:rPr lang="es-CR" sz="2000" i="1" dirty="0" smtClean="0">
                        <a:latin typeface="Cambria Math" panose="02040503050406030204" pitchFamily="18" charset="0"/>
                      </a:rPr>
                      <m:t>𝑡</m:t>
                    </m:r>
                  </m:oMath>
                </a14:m>
                <a:r>
                  <a:rPr lang="es-CR" sz="2000" dirty="0"/>
                  <a:t>, aquí dado por </a:t>
                </a:r>
                <a14:m>
                  <m:oMath xmlns:m="http://schemas.openxmlformats.org/officeDocument/2006/math">
                    <m:sSub>
                      <m:sSubPr>
                        <m:ctrlPr>
                          <a:rPr lang="es-CR" sz="2000" i="1">
                            <a:latin typeface="Cambria Math"/>
                          </a:rPr>
                        </m:ctrlPr>
                      </m:sSubPr>
                      <m:e>
                        <m:r>
                          <a:rPr lang="es-CR" sz="2000">
                            <a:latin typeface="Cambria Math" panose="02040503050406030204" pitchFamily="18" charset="0"/>
                          </a:rPr>
                          <m:t>𝓁</m:t>
                        </m:r>
                      </m:e>
                      <m:sub>
                        <m:r>
                          <a:rPr lang="es-CR" sz="2000">
                            <a:latin typeface="Cambria Math" panose="02040503050406030204" pitchFamily="18" charset="0"/>
                          </a:rPr>
                          <m:t>𝑡</m:t>
                        </m:r>
                        <m:r>
                          <a:rPr lang="es-CR" sz="2000">
                            <a:latin typeface="Cambria Math" panose="02040503050406030204" pitchFamily="18" charset="0"/>
                          </a:rPr>
                          <m:t>−1</m:t>
                        </m:r>
                      </m:sub>
                    </m:sSub>
                    <m:r>
                      <a:rPr lang="es-CR" sz="2000" b="0" i="0" smtClean="0">
                        <a:latin typeface="Cambria Math" panose="02040503050406030204" pitchFamily="18" charset="0"/>
                      </a:rPr>
                      <m:t>+</m:t>
                    </m:r>
                    <m:sSub>
                      <m:sSubPr>
                        <m:ctrlPr>
                          <a:rPr lang="es-CR" sz="2000" i="1">
                            <a:latin typeface="Cambria Math"/>
                          </a:rPr>
                        </m:ctrlPr>
                      </m:sSubPr>
                      <m:e>
                        <m:r>
                          <a:rPr lang="es-CR" sz="2000">
                            <a:latin typeface="Cambria Math" panose="02040503050406030204" pitchFamily="18" charset="0"/>
                          </a:rPr>
                          <m:t>𝑏</m:t>
                        </m:r>
                      </m:e>
                      <m:sub>
                        <m:r>
                          <a:rPr lang="es-CR" sz="2000">
                            <a:latin typeface="Cambria Math" panose="02040503050406030204" pitchFamily="18" charset="0"/>
                          </a:rPr>
                          <m:t>𝑡</m:t>
                        </m:r>
                        <m:r>
                          <a:rPr lang="es-CR" sz="2000">
                            <a:latin typeface="Cambria Math" panose="02040503050406030204" pitchFamily="18" charset="0"/>
                          </a:rPr>
                          <m:t>−1</m:t>
                        </m:r>
                      </m:sub>
                    </m:sSub>
                  </m:oMath>
                </a14:m>
                <a:r>
                  <a:rPr lang="es-CR" sz="2000" dirty="0"/>
                  <a:t>. La ecuación de tendencia muestra que </a:t>
                </a:r>
                <a14:m>
                  <m:oMath xmlns:m="http://schemas.openxmlformats.org/officeDocument/2006/math">
                    <m:sSub>
                      <m:sSubPr>
                        <m:ctrlPr>
                          <a:rPr lang="es-CR" sz="2000" i="1">
                            <a:latin typeface="Cambria Math"/>
                          </a:rPr>
                        </m:ctrlPr>
                      </m:sSubPr>
                      <m:e>
                        <m:r>
                          <a:rPr lang="es-CR" sz="2000">
                            <a:latin typeface="Cambria Math" panose="02040503050406030204" pitchFamily="18" charset="0"/>
                          </a:rPr>
                          <m:t>𝑏</m:t>
                        </m:r>
                      </m:e>
                      <m:sub>
                        <m:r>
                          <a:rPr lang="es-CR" sz="2000">
                            <a:latin typeface="Cambria Math" panose="02040503050406030204" pitchFamily="18" charset="0"/>
                          </a:rPr>
                          <m:t>𝑡</m:t>
                        </m:r>
                      </m:sub>
                    </m:sSub>
                  </m:oMath>
                </a14:m>
                <a:r>
                  <a:rPr lang="es-CR" sz="2000" dirty="0"/>
                  <a:t> es un promedio ponderado de la tendencia estimada en el tiempo </a:t>
                </a:r>
                <a14:m>
                  <m:oMath xmlns:m="http://schemas.openxmlformats.org/officeDocument/2006/math">
                    <m:r>
                      <a:rPr lang="es-CR" sz="2000" i="1" dirty="0">
                        <a:latin typeface="Cambria Math" panose="02040503050406030204" pitchFamily="18" charset="0"/>
                      </a:rPr>
                      <m:t>𝑡</m:t>
                    </m:r>
                  </m:oMath>
                </a14:m>
                <a:r>
                  <a:rPr lang="es-CR" sz="2000" dirty="0"/>
                  <a:t> para </a:t>
                </a:r>
                <a14:m>
                  <m:oMath xmlns:m="http://schemas.openxmlformats.org/officeDocument/2006/math">
                    <m:sSub>
                      <m:sSubPr>
                        <m:ctrlPr>
                          <a:rPr lang="es-CR" sz="2000" i="1">
                            <a:latin typeface="Cambria Math"/>
                          </a:rPr>
                        </m:ctrlPr>
                      </m:sSubPr>
                      <m:e>
                        <m:r>
                          <a:rPr lang="es-CR" sz="2000">
                            <a:latin typeface="Cambria Math" panose="02040503050406030204" pitchFamily="18" charset="0"/>
                          </a:rPr>
                          <m:t>𝓁</m:t>
                        </m:r>
                      </m:e>
                      <m:sub>
                        <m:r>
                          <a:rPr lang="es-CR" sz="2000">
                            <a:latin typeface="Cambria Math" panose="02040503050406030204" pitchFamily="18" charset="0"/>
                          </a:rPr>
                          <m:t>𝑡</m:t>
                        </m:r>
                      </m:sub>
                    </m:sSub>
                    <m:r>
                      <a:rPr lang="es-CR" sz="2000">
                        <a:latin typeface="Cambria Math" panose="02040503050406030204" pitchFamily="18" charset="0"/>
                      </a:rPr>
                      <m:t>−</m:t>
                    </m:r>
                    <m:sSub>
                      <m:sSubPr>
                        <m:ctrlPr>
                          <a:rPr lang="es-CR" sz="2000" i="1">
                            <a:latin typeface="Cambria Math"/>
                          </a:rPr>
                        </m:ctrlPr>
                      </m:sSubPr>
                      <m:e>
                        <m:r>
                          <a:rPr lang="es-CR" sz="2000">
                            <a:latin typeface="Cambria Math" panose="02040503050406030204" pitchFamily="18" charset="0"/>
                          </a:rPr>
                          <m:t>𝓁</m:t>
                        </m:r>
                      </m:e>
                      <m:sub>
                        <m:r>
                          <a:rPr lang="es-CR" sz="2000">
                            <a:latin typeface="Cambria Math" panose="02040503050406030204" pitchFamily="18" charset="0"/>
                          </a:rPr>
                          <m:t>𝑡</m:t>
                        </m:r>
                        <m:r>
                          <a:rPr lang="es-CR" sz="2000">
                            <a:latin typeface="Cambria Math" panose="02040503050406030204" pitchFamily="18" charset="0"/>
                          </a:rPr>
                          <m:t>−1</m:t>
                        </m:r>
                      </m:sub>
                    </m:sSub>
                  </m:oMath>
                </a14:m>
                <a:r>
                  <a:rPr lang="es-CR" sz="2000" dirty="0"/>
                  <a:t> y </a:t>
                </a:r>
                <a14:m>
                  <m:oMath xmlns:m="http://schemas.openxmlformats.org/officeDocument/2006/math">
                    <m:sSub>
                      <m:sSubPr>
                        <m:ctrlPr>
                          <a:rPr lang="es-CR" sz="2000" i="1">
                            <a:latin typeface="Cambria Math"/>
                          </a:rPr>
                        </m:ctrlPr>
                      </m:sSubPr>
                      <m:e>
                        <m:r>
                          <a:rPr lang="es-CR" sz="2000">
                            <a:latin typeface="Cambria Math" panose="02040503050406030204" pitchFamily="18" charset="0"/>
                          </a:rPr>
                          <m:t>𝑏</m:t>
                        </m:r>
                      </m:e>
                      <m:sub>
                        <m:r>
                          <a:rPr lang="es-CR" sz="2000">
                            <a:latin typeface="Cambria Math" panose="02040503050406030204" pitchFamily="18" charset="0"/>
                          </a:rPr>
                          <m:t>𝑡</m:t>
                        </m:r>
                        <m:r>
                          <a:rPr lang="es-CR" sz="2000">
                            <a:latin typeface="Cambria Math" panose="02040503050406030204" pitchFamily="18" charset="0"/>
                          </a:rPr>
                          <m:t>−1</m:t>
                        </m:r>
                      </m:sub>
                    </m:sSub>
                  </m:oMath>
                </a14:m>
                <a:r>
                  <a:rPr lang="es-CR" sz="2000" dirty="0"/>
                  <a:t>, siendo la anterior la estimación de la tendencia. IMPORTANTE: nótese la relación aditiva….)</a:t>
                </a:r>
              </a:p>
              <a:p>
                <a:pPr marL="0" indent="0" algn="just">
                  <a:buNone/>
                </a:pPr>
                <a:endParaRPr lang="es-CR" sz="2200" dirty="0"/>
              </a:p>
              <a:p>
                <a:pPr marL="0" indent="0" algn="just">
                  <a:buNone/>
                </a:pPr>
                <a:r>
                  <a:rPr lang="es-CR" sz="2200" dirty="0"/>
                  <a:t>El horizonte de pronóstico </a:t>
                </a:r>
                <a14:m>
                  <m:oMath xmlns:m="http://schemas.openxmlformats.org/officeDocument/2006/math">
                    <m:r>
                      <a:rPr lang="es-CR" sz="2200" i="1" dirty="0" smtClean="0">
                        <a:latin typeface="Cambria Math" panose="02040503050406030204" pitchFamily="18" charset="0"/>
                      </a:rPr>
                      <m:t>h</m:t>
                    </m:r>
                  </m:oMath>
                </a14:m>
                <a:r>
                  <a:rPr lang="es-CR" sz="2200" dirty="0"/>
                  <a:t> es igual al último nivel estimado más </a:t>
                </a:r>
                <a14:m>
                  <m:oMath xmlns:m="http://schemas.openxmlformats.org/officeDocument/2006/math">
                    <m:r>
                      <a:rPr lang="es-CR" sz="2200" i="1" dirty="0">
                        <a:latin typeface="Cambria Math" panose="02040503050406030204" pitchFamily="18" charset="0"/>
                      </a:rPr>
                      <m:t>h</m:t>
                    </m:r>
                  </m:oMath>
                </a14:m>
                <a:r>
                  <a:rPr lang="es-CR" sz="2200" dirty="0"/>
                  <a:t> veces el último valor de tendencia estimado. Por lo tanto, los pronósticos son una función lineal de </a:t>
                </a:r>
                <a14:m>
                  <m:oMath xmlns:m="http://schemas.openxmlformats.org/officeDocument/2006/math">
                    <m:r>
                      <a:rPr lang="es-CR" sz="2200" i="1" dirty="0">
                        <a:latin typeface="Cambria Math" panose="02040503050406030204" pitchFamily="18" charset="0"/>
                      </a:rPr>
                      <m:t>h</m:t>
                    </m:r>
                  </m:oMath>
                </a14:m>
                <a:r>
                  <a:rPr lang="es-CR" sz="2200" dirty="0"/>
                  <a:t>. Véase la siguiente tabla…</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7504" y="836712"/>
                <a:ext cx="8928992" cy="5976664"/>
              </a:xfrm>
              <a:blipFill>
                <a:blip r:embed="rId2"/>
                <a:stretch>
                  <a:fillRect l="-683" t="-714" r="-683"/>
                </a:stretch>
              </a:blipFill>
            </p:spPr>
            <p:txBody>
              <a:bodyPr/>
              <a:lstStyle/>
              <a:p>
                <a:r>
                  <a:rPr lang="es-CR">
                    <a:noFill/>
                  </a:rPr>
                  <a:t> </a:t>
                </a:r>
              </a:p>
            </p:txBody>
          </p:sp>
        </mc:Fallback>
      </mc:AlternateContent>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576064"/>
          </a:xfrm>
        </p:spPr>
        <p:txBody>
          <a:bodyPr>
            <a:normAutofit fontScale="90000"/>
          </a:bodyPr>
          <a:lstStyle/>
          <a:p>
            <a:r>
              <a:rPr lang="es-CR" sz="3600" dirty="0"/>
              <a:t>Modelos de suavizamiento exponencial: </a:t>
            </a:r>
            <a:r>
              <a:rPr lang="es-CR" sz="3600" dirty="0" err="1"/>
              <a:t>Holt</a:t>
            </a:r>
            <a:endParaRPr lang="es-CR" sz="3600" dirty="0"/>
          </a:p>
        </p:txBody>
      </p:sp>
      <mc:AlternateContent xmlns:mc="http://schemas.openxmlformats.org/markup-compatibility/2006" xmlns:a14="http://schemas.microsoft.com/office/drawing/2010/main">
        <mc:Choice Requires="a14">
          <p:graphicFrame>
            <p:nvGraphicFramePr>
              <p:cNvPr id="5" name="Tabla 4"/>
              <p:cNvGraphicFramePr>
                <a:graphicFrameLocks noGrp="1"/>
              </p:cNvGraphicFramePr>
              <p:nvPr>
                <p:extLst>
                  <p:ext uri="{D42A27DB-BD31-4B8C-83A1-F6EECF244321}">
                    <p14:modId xmlns:p14="http://schemas.microsoft.com/office/powerpoint/2010/main" val="3545611552"/>
                  </p:ext>
                </p:extLst>
              </p:nvPr>
            </p:nvGraphicFramePr>
            <p:xfrm>
              <a:off x="935596" y="1845381"/>
              <a:ext cx="7272808" cy="1007555"/>
            </p:xfrm>
            <a:graphic>
              <a:graphicData uri="http://schemas.openxmlformats.org/drawingml/2006/table">
                <a:tbl>
                  <a:tblPr firstRow="1" firstCol="1" bandRow="1">
                    <a:tableStyleId>{5C22544A-7EE6-4342-B048-85BDC9FD1C3A}</a:tableStyleId>
                  </a:tblPr>
                  <a:tblGrid>
                    <a:gridCol w="1631192">
                      <a:extLst>
                        <a:ext uri="{9D8B030D-6E8A-4147-A177-3AD203B41FA5}">
                          <a16:colId xmlns:a16="http://schemas.microsoft.com/office/drawing/2014/main" xmlns="" val="2254467125"/>
                        </a:ext>
                      </a:extLst>
                    </a:gridCol>
                    <a:gridCol w="5641616">
                      <a:extLst>
                        <a:ext uri="{9D8B030D-6E8A-4147-A177-3AD203B41FA5}">
                          <a16:colId xmlns:a16="http://schemas.microsoft.com/office/drawing/2014/main" xmlns="" val="2961675924"/>
                        </a:ext>
                      </a:extLst>
                    </a:gridCol>
                  </a:tblGrid>
                  <a:tr h="330188">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𝑃𝑟𝑜𝑛</m:t>
                                </m:r>
                                <m:r>
                                  <a:rPr lang="es-CR" sz="1200">
                                    <a:effectLst/>
                                    <a:latin typeface="Cambria Math"/>
                                  </a:rPr>
                                  <m:t>ó</m:t>
                                </m:r>
                                <m:r>
                                  <a:rPr lang="es-CR" sz="1200">
                                    <a:effectLst/>
                                    <a:latin typeface="Cambria Math"/>
                                  </a:rPr>
                                  <m:t>𝑠𝑡𝑖𝑐𝑜</m:t>
                                </m:r>
                                <m:r>
                                  <a:rPr lang="es-CR" sz="1200">
                                    <a:effectLst/>
                                    <a:latin typeface="Cambria Math"/>
                                  </a:rPr>
                                  <m:t>   </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acc>
                                      <m:accPr>
                                        <m:chr m:val="̂"/>
                                        <m:ctrlPr>
                                          <a:rPr lang="es-CR" sz="2000" i="1">
                                            <a:effectLst/>
                                            <a:latin typeface="Cambria Math"/>
                                          </a:rPr>
                                        </m:ctrlPr>
                                      </m:accPr>
                                      <m:e>
                                        <m:r>
                                          <a:rPr lang="es-CR" sz="2000">
                                            <a:effectLst/>
                                            <a:latin typeface="Cambria Math"/>
                                          </a:rPr>
                                          <m:t>𝑦</m:t>
                                        </m:r>
                                      </m:e>
                                    </m:acc>
                                  </m:e>
                                  <m:sub>
                                    <m:r>
                                      <a:rPr lang="es-CR" sz="2000">
                                        <a:effectLst/>
                                        <a:latin typeface="Cambria Math"/>
                                      </a:rPr>
                                      <m:t>𝑡</m:t>
                                    </m:r>
                                    <m:r>
                                      <a:rPr lang="es-CR" sz="2000">
                                        <a:effectLst/>
                                        <a:latin typeface="Cambria Math"/>
                                      </a:rPr>
                                      <m:t>+</m:t>
                                    </m:r>
                                    <m:r>
                                      <a:rPr lang="es-CR" sz="2000">
                                        <a:effectLst/>
                                        <a:latin typeface="Cambria Math"/>
                                      </a:rPr>
                                      <m:t>h</m:t>
                                    </m:r>
                                    <m:r>
                                      <a:rPr lang="es-CR" sz="2000">
                                        <a:effectLst/>
                                        <a:latin typeface="Cambria Math"/>
                                      </a:rPr>
                                      <m:t>|</m:t>
                                    </m:r>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r>
                                  <a:rPr lang="es-CR" sz="2000">
                                    <a:effectLst/>
                                    <a:latin typeface="Cambria Math"/>
                                  </a:rPr>
                                  <m:t>h</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3762163"/>
                      </a:ext>
                    </a:extLst>
                  </a:tr>
                  <a:tr h="302958">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𝑁𝑖𝑣𝑒𝑙</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r>
                                  <a:rPr lang="es-CR" sz="2000">
                                    <a:effectLst/>
                                    <a:latin typeface="Cambria Math"/>
                                  </a:rPr>
                                  <m:t>𝛼</m:t>
                                </m:r>
                                <m:sSub>
                                  <m:sSubPr>
                                    <m:ctrlPr>
                                      <a:rPr lang="es-CR" sz="2000" i="1">
                                        <a:effectLst/>
                                        <a:latin typeface="Cambria Math"/>
                                      </a:rPr>
                                    </m:ctrlPr>
                                  </m:sSubPr>
                                  <m:e>
                                    <m:r>
                                      <a:rPr lang="es-CR" sz="2000">
                                        <a:effectLst/>
                                        <a:latin typeface="Cambria Math"/>
                                      </a:rPr>
                                      <m:t>𝑦</m:t>
                                    </m:r>
                                  </m:e>
                                  <m:sub>
                                    <m:r>
                                      <a:rPr lang="es-CR" sz="2000">
                                        <a:effectLst/>
                                        <a:latin typeface="Cambria Math"/>
                                      </a:rPr>
                                      <m:t>𝑡</m:t>
                                    </m:r>
                                  </m:sub>
                                </m:sSub>
                                <m:r>
                                  <a:rPr lang="es-CR" sz="2000">
                                    <a:effectLst/>
                                    <a:latin typeface="Cambria Math"/>
                                  </a:rPr>
                                  <m:t>+(1−</m:t>
                                </m:r>
                                <m:r>
                                  <a:rPr lang="es-CR" sz="2000">
                                    <a:effectLst/>
                                    <a:latin typeface="Cambria Math"/>
                                  </a:rPr>
                                  <m:t>𝛼</m:t>
                                </m:r>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r>
                                  <a:rPr lang="es-CR" sz="2000">
                                    <a:effectLst/>
                                    <a:latin typeface="Cambria Math"/>
                                  </a:rPr>
                                  <m:t>+</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r>
                                      <a:rPr lang="es-CR" sz="2000">
                                        <a:effectLst/>
                                        <a:latin typeface="Cambria Math"/>
                                      </a:rPr>
                                      <m:t>−1</m:t>
                                    </m:r>
                                  </m:sub>
                                </m:sSub>
                                <m:r>
                                  <a:rPr lang="es-CR" sz="2000">
                                    <a:effectLst/>
                                    <a:latin typeface="Cambria Math"/>
                                  </a:rPr>
                                  <m:t>)</m:t>
                                </m:r>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741679079"/>
                      </a:ext>
                    </a:extLst>
                  </a:tr>
                  <a:tr h="302958">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𝑇𝑒𝑛𝑑𝑒𝑛𝑐𝑖𝑎</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CR" sz="2000" i="1">
                                        <a:effectLst/>
                                        <a:latin typeface="Cambria Math"/>
                                      </a:rPr>
                                    </m:ctrlPr>
                                  </m:sSubPr>
                                  <m:e>
                                    <m:r>
                                      <a:rPr lang="es-CR" sz="2000">
                                        <a:effectLst/>
                                        <a:latin typeface="Cambria Math"/>
                                      </a:rPr>
                                      <m:t>𝑏</m:t>
                                    </m:r>
                                  </m:e>
                                  <m:sub>
                                    <m:r>
                                      <a:rPr lang="es-CR" sz="2000">
                                        <a:effectLst/>
                                        <a:latin typeface="Cambria Math"/>
                                      </a:rPr>
                                      <m:t>𝑡</m:t>
                                    </m:r>
                                  </m:sub>
                                </m:sSub>
                                <m:r>
                                  <a:rPr lang="es-CR" sz="2000">
                                    <a:effectLst/>
                                    <a:latin typeface="Cambria Math"/>
                                  </a:rPr>
                                  <m:t>=</m:t>
                                </m:r>
                                <m:sSup>
                                  <m:sSupPr>
                                    <m:ctrlPr>
                                      <a:rPr lang="es-CR" sz="2000" i="1">
                                        <a:effectLst/>
                                        <a:latin typeface="Cambria Math"/>
                                      </a:rPr>
                                    </m:ctrlPr>
                                  </m:sSupPr>
                                  <m:e>
                                    <m:r>
                                      <a:rPr lang="es-CR" sz="2000">
                                        <a:effectLst/>
                                        <a:latin typeface="Cambria Math"/>
                                      </a:rPr>
                                      <m:t>𝛽</m:t>
                                    </m:r>
                                  </m:e>
                                  <m:sup>
                                    <m:r>
                                      <a:rPr lang="es-CR" sz="2000">
                                        <a:effectLst/>
                                        <a:latin typeface="Cambria Math"/>
                                      </a:rPr>
                                      <m:t>∗</m:t>
                                    </m:r>
                                  </m:sup>
                                </m:sSup>
                                <m:d>
                                  <m:dPr>
                                    <m:ctrlPr>
                                      <a:rPr lang="es-CR" sz="2000" i="1">
                                        <a:effectLst/>
                                        <a:latin typeface="Cambria Math"/>
                                      </a:rPr>
                                    </m:ctrlPr>
                                  </m:dPr>
                                  <m:e>
                                    <m:sSub>
                                      <m:sSubPr>
                                        <m:ctrlPr>
                                          <a:rPr lang="es-CR" sz="2000" i="1">
                                            <a:effectLst/>
                                            <a:latin typeface="Cambria Math"/>
                                          </a:rPr>
                                        </m:ctrlPr>
                                      </m:sSubPr>
                                      <m:e>
                                        <m:r>
                                          <a:rPr lang="es-CR" sz="2000">
                                            <a:effectLst/>
                                            <a:latin typeface="Cambria Math"/>
                                          </a:rPr>
                                          <m:t>𝓁</m:t>
                                        </m:r>
                                      </m:e>
                                      <m:sub>
                                        <m:r>
                                          <a:rPr lang="es-CR" sz="2000">
                                            <a:effectLst/>
                                            <a:latin typeface="Cambria Math"/>
                                          </a:rPr>
                                          <m:t>𝑡</m:t>
                                        </m:r>
                                      </m:sub>
                                    </m:sSub>
                                    <m:r>
                                      <a:rPr lang="es-CR" sz="2000">
                                        <a:effectLst/>
                                        <a:latin typeface="Cambria Math"/>
                                      </a:rPr>
                                      <m:t>−</m:t>
                                    </m:r>
                                    <m:sSub>
                                      <m:sSubPr>
                                        <m:ctrlPr>
                                          <a:rPr lang="es-CR" sz="2000" i="1">
                                            <a:effectLst/>
                                            <a:latin typeface="Cambria Math"/>
                                          </a:rPr>
                                        </m:ctrlPr>
                                      </m:sSubPr>
                                      <m:e>
                                        <m:r>
                                          <a:rPr lang="es-CR" sz="2000">
                                            <a:effectLst/>
                                            <a:latin typeface="Cambria Math"/>
                                          </a:rPr>
                                          <m:t>𝓁</m:t>
                                        </m:r>
                                      </m:e>
                                      <m:sub>
                                        <m:r>
                                          <a:rPr lang="es-CR" sz="2000">
                                            <a:effectLst/>
                                            <a:latin typeface="Cambria Math"/>
                                          </a:rPr>
                                          <m:t>𝑡</m:t>
                                        </m:r>
                                        <m:r>
                                          <a:rPr lang="es-CR" sz="2000">
                                            <a:effectLst/>
                                            <a:latin typeface="Cambria Math"/>
                                          </a:rPr>
                                          <m:t>−1</m:t>
                                        </m:r>
                                      </m:sub>
                                    </m:sSub>
                                  </m:e>
                                </m:d>
                                <m:r>
                                  <a:rPr lang="es-CR" sz="2000">
                                    <a:effectLst/>
                                    <a:latin typeface="Cambria Math"/>
                                  </a:rPr>
                                  <m:t>+(1−</m:t>
                                </m:r>
                                <m:sSup>
                                  <m:sSupPr>
                                    <m:ctrlPr>
                                      <a:rPr lang="es-CR" sz="2000" i="1">
                                        <a:effectLst/>
                                        <a:latin typeface="Cambria Math"/>
                                      </a:rPr>
                                    </m:ctrlPr>
                                  </m:sSupPr>
                                  <m:e>
                                    <m:r>
                                      <a:rPr lang="es-CR" sz="2000">
                                        <a:effectLst/>
                                        <a:latin typeface="Cambria Math"/>
                                      </a:rPr>
                                      <m:t>𝛽</m:t>
                                    </m:r>
                                  </m:e>
                                  <m:sup>
                                    <m:r>
                                      <a:rPr lang="es-CR" sz="2000">
                                        <a:effectLst/>
                                        <a:latin typeface="Cambria Math"/>
                                      </a:rPr>
                                      <m:t>∗</m:t>
                                    </m:r>
                                  </m:sup>
                                </m:sSup>
                                <m:r>
                                  <a:rPr lang="es-CR" sz="2000">
                                    <a:effectLst/>
                                    <a:latin typeface="Cambria Math"/>
                                  </a:rPr>
                                  <m:t>)</m:t>
                                </m:r>
                                <m:sSub>
                                  <m:sSubPr>
                                    <m:ctrlPr>
                                      <a:rPr lang="es-CR" sz="2000" i="1">
                                        <a:effectLst/>
                                        <a:latin typeface="Cambria Math"/>
                                      </a:rPr>
                                    </m:ctrlPr>
                                  </m:sSubPr>
                                  <m:e>
                                    <m:r>
                                      <a:rPr lang="es-CR" sz="2000">
                                        <a:effectLst/>
                                        <a:latin typeface="Cambria Math"/>
                                      </a:rPr>
                                      <m:t>𝑏</m:t>
                                    </m:r>
                                  </m:e>
                                  <m:sub>
                                    <m:r>
                                      <a:rPr lang="es-CR" sz="2000">
                                        <a:effectLst/>
                                        <a:latin typeface="Cambria Math"/>
                                      </a:rPr>
                                      <m:t>𝑡</m:t>
                                    </m:r>
                                    <m:r>
                                      <a:rPr lang="es-CR" sz="2000">
                                        <a:effectLst/>
                                        <a:latin typeface="Cambria Math"/>
                                      </a:rPr>
                                      <m:t>−1</m:t>
                                    </m:r>
                                  </m:sub>
                                </m:sSub>
                              </m:oMath>
                            </m:oMathPara>
                          </a14:m>
                          <a:endParaRPr lang="es-C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70434063"/>
                      </a:ext>
                    </a:extLst>
                  </a:tr>
                </a:tbl>
              </a:graphicData>
            </a:graphic>
          </p:graphicFrame>
        </mc:Choice>
        <mc:Fallback xmlns="">
          <p:graphicFrame>
            <p:nvGraphicFramePr>
              <p:cNvPr id="5" name="Tabla 4"/>
              <p:cNvGraphicFramePr>
                <a:graphicFrameLocks noGrp="1"/>
              </p:cNvGraphicFramePr>
              <p:nvPr>
                <p:extLst>
                  <p:ext uri="{D42A27DB-BD31-4B8C-83A1-F6EECF244321}">
                    <p14:modId xmlns:p14="http://schemas.microsoft.com/office/powerpoint/2010/main" val="3545611552"/>
                  </p:ext>
                </p:extLst>
              </p:nvPr>
            </p:nvGraphicFramePr>
            <p:xfrm>
              <a:off x="935596" y="1845381"/>
              <a:ext cx="7272808" cy="1007555"/>
            </p:xfrm>
            <a:graphic>
              <a:graphicData uri="http://schemas.openxmlformats.org/drawingml/2006/table">
                <a:tbl>
                  <a:tblPr firstRow="1" firstCol="1" bandRow="1">
                    <a:tableStyleId>{5C22544A-7EE6-4342-B048-85BDC9FD1C3A}</a:tableStyleId>
                  </a:tblPr>
                  <a:tblGrid>
                    <a:gridCol w="1631192">
                      <a:extLst>
                        <a:ext uri="{9D8B030D-6E8A-4147-A177-3AD203B41FA5}">
                          <a16:colId xmlns:a16="http://schemas.microsoft.com/office/drawing/2014/main" val="2254467125"/>
                        </a:ext>
                      </a:extLst>
                    </a:gridCol>
                    <a:gridCol w="5641616">
                      <a:extLst>
                        <a:ext uri="{9D8B030D-6E8A-4147-A177-3AD203B41FA5}">
                          <a16:colId xmlns:a16="http://schemas.microsoft.com/office/drawing/2014/main" val="2961675924"/>
                        </a:ext>
                      </a:extLst>
                    </a:gridCol>
                  </a:tblGrid>
                  <a:tr h="355283">
                    <a:tc>
                      <a:txBody>
                        <a:bodyPr/>
                        <a:lstStyle/>
                        <a:p>
                          <a:endParaRPr lang="es-CR"/>
                        </a:p>
                      </a:txBody>
                      <a:tcPr marL="68580" marR="68580" marT="0" marB="0">
                        <a:blipFill>
                          <a:blip r:embed="rId3"/>
                          <a:stretch>
                            <a:fillRect l="-373" t="-11864" r="-347015" b="-208475"/>
                          </a:stretch>
                        </a:blipFill>
                      </a:tcPr>
                    </a:tc>
                    <a:tc>
                      <a:txBody>
                        <a:bodyPr/>
                        <a:lstStyle/>
                        <a:p>
                          <a:endParaRPr lang="es-CR"/>
                        </a:p>
                      </a:txBody>
                      <a:tcPr marL="68580" marR="68580" marT="0" marB="0">
                        <a:blipFill>
                          <a:blip r:embed="rId3"/>
                          <a:stretch>
                            <a:fillRect l="-29050" t="-11864" r="-432" b="-208475"/>
                          </a:stretch>
                        </a:blipFill>
                      </a:tcPr>
                    </a:tc>
                    <a:extLst>
                      <a:ext uri="{0D108BD9-81ED-4DB2-BD59-A6C34878D82A}">
                        <a16:rowId xmlns:a16="http://schemas.microsoft.com/office/drawing/2014/main" val="203762163"/>
                      </a:ext>
                    </a:extLst>
                  </a:tr>
                  <a:tr h="326136">
                    <a:tc>
                      <a:txBody>
                        <a:bodyPr/>
                        <a:lstStyle/>
                        <a:p>
                          <a:endParaRPr lang="es-CR"/>
                        </a:p>
                      </a:txBody>
                      <a:tcPr marL="68580" marR="68580" marT="0" marB="0">
                        <a:blipFill>
                          <a:blip r:embed="rId3"/>
                          <a:stretch>
                            <a:fillRect l="-373" t="-122222" r="-347015" b="-127778"/>
                          </a:stretch>
                        </a:blipFill>
                      </a:tcPr>
                    </a:tc>
                    <a:tc>
                      <a:txBody>
                        <a:bodyPr/>
                        <a:lstStyle/>
                        <a:p>
                          <a:endParaRPr lang="es-CR"/>
                        </a:p>
                      </a:txBody>
                      <a:tcPr marL="68580" marR="68580" marT="0" marB="0">
                        <a:blipFill>
                          <a:blip r:embed="rId3"/>
                          <a:stretch>
                            <a:fillRect l="-29050" t="-122222" r="-432" b="-127778"/>
                          </a:stretch>
                        </a:blipFill>
                      </a:tcPr>
                    </a:tc>
                    <a:extLst>
                      <a:ext uri="{0D108BD9-81ED-4DB2-BD59-A6C34878D82A}">
                        <a16:rowId xmlns:a16="http://schemas.microsoft.com/office/drawing/2014/main" val="1741679079"/>
                      </a:ext>
                    </a:extLst>
                  </a:tr>
                  <a:tr h="326136">
                    <a:tc>
                      <a:txBody>
                        <a:bodyPr/>
                        <a:lstStyle/>
                        <a:p>
                          <a:endParaRPr lang="es-CR"/>
                        </a:p>
                      </a:txBody>
                      <a:tcPr marL="68580" marR="68580" marT="0" marB="0">
                        <a:blipFill>
                          <a:blip r:embed="rId3"/>
                          <a:stretch>
                            <a:fillRect l="-373" t="-222222" r="-347015" b="-27778"/>
                          </a:stretch>
                        </a:blipFill>
                      </a:tcPr>
                    </a:tc>
                    <a:tc>
                      <a:txBody>
                        <a:bodyPr/>
                        <a:lstStyle/>
                        <a:p>
                          <a:endParaRPr lang="es-CR"/>
                        </a:p>
                      </a:txBody>
                      <a:tcPr marL="68580" marR="68580" marT="0" marB="0">
                        <a:blipFill>
                          <a:blip r:embed="rId3"/>
                          <a:stretch>
                            <a:fillRect l="-29050" t="-222222" r="-432" b="-27778"/>
                          </a:stretch>
                        </a:blipFill>
                      </a:tcPr>
                    </a:tc>
                    <a:extLst>
                      <a:ext uri="{0D108BD9-81ED-4DB2-BD59-A6C34878D82A}">
                        <a16:rowId xmlns:a16="http://schemas.microsoft.com/office/drawing/2014/main" val="1070434063"/>
                      </a:ext>
                    </a:extLst>
                  </a:tr>
                </a:tbl>
              </a:graphicData>
            </a:graphic>
          </p:graphicFrame>
        </mc:Fallback>
      </mc:AlternateContent>
    </p:spTree>
    <p:extLst>
      <p:ext uri="{BB962C8B-B14F-4D97-AF65-F5344CB8AC3E}">
        <p14:creationId xmlns:p14="http://schemas.microsoft.com/office/powerpoint/2010/main" val="2170538403"/>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a:t>
            </a:r>
            <a:r>
              <a:rPr lang="es-CR" sz="3600" dirty="0" err="1"/>
              <a:t>Holt</a:t>
            </a:r>
            <a:endParaRPr lang="es-CR" sz="3600"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836712"/>
                <a:ext cx="8928992" cy="5805264"/>
              </a:xfrm>
            </p:spPr>
            <p:txBody>
              <a:bodyPr>
                <a:normAutofit/>
              </a:bodyPr>
              <a:lstStyle/>
              <a:p>
                <a:pPr marL="0" indent="0" algn="just">
                  <a:buNone/>
                </a:pPr>
                <a:r>
                  <a:rPr lang="es-CR" sz="2000" dirty="0"/>
                  <a:t>Utilicemos el siguiente ejemplo sobre datos australianos de pasajeros aéreos (millones de pasajeros). Los parámetros de suavizamiento </a:t>
                </a:r>
                <a14:m>
                  <m:oMath xmlns:m="http://schemas.openxmlformats.org/officeDocument/2006/math">
                    <m:r>
                      <a:rPr lang="es-CR" sz="2000" i="1">
                        <a:latin typeface="Cambria Math"/>
                      </a:rPr>
                      <m:t>𝛼</m:t>
                    </m:r>
                  </m:oMath>
                </a14:m>
                <a:r>
                  <a:rPr lang="es-CR" sz="2000" dirty="0"/>
                  <a:t> y </a:t>
                </a:r>
                <a14:m>
                  <m:oMath xmlns:m="http://schemas.openxmlformats.org/officeDocument/2006/math">
                    <m:sSup>
                      <m:sSupPr>
                        <m:ctrlPr>
                          <a:rPr lang="es-CR" sz="2000" i="1">
                            <a:latin typeface="Cambria Math"/>
                          </a:rPr>
                        </m:ctrlPr>
                      </m:sSupPr>
                      <m:e>
                        <m:r>
                          <a:rPr lang="es-CR" sz="2000" i="1">
                            <a:latin typeface="Cambria Math"/>
                          </a:rPr>
                          <m:t>𝛽</m:t>
                        </m:r>
                      </m:e>
                      <m:sup>
                        <m:r>
                          <a:rPr lang="es-CR" sz="2000" i="1">
                            <a:latin typeface="Cambria Math"/>
                          </a:rPr>
                          <m:t>∗</m:t>
                        </m:r>
                      </m:sup>
                    </m:sSup>
                  </m:oMath>
                </a14:m>
                <a:r>
                  <a:rPr lang="es-CR" sz="2000" dirty="0"/>
                  <a:t> , y los parámetros de iniciación </a:t>
                </a:r>
                <a14:m>
                  <m:oMath xmlns:m="http://schemas.openxmlformats.org/officeDocument/2006/math">
                    <m:sSub>
                      <m:sSubPr>
                        <m:ctrlPr>
                          <a:rPr lang="es-CR" sz="2000" i="1">
                            <a:latin typeface="Cambria Math"/>
                          </a:rPr>
                        </m:ctrlPr>
                      </m:sSubPr>
                      <m:e>
                        <m:r>
                          <a:rPr lang="es-CR" sz="2000">
                            <a:latin typeface="Cambria Math" panose="02040503050406030204" pitchFamily="18" charset="0"/>
                          </a:rPr>
                          <m:t>𝓁</m:t>
                        </m:r>
                      </m:e>
                      <m:sub>
                        <m:r>
                          <a:rPr lang="es-CR" sz="2000" b="0" i="1" smtClean="0">
                            <a:latin typeface="Cambria Math" panose="02040503050406030204" pitchFamily="18" charset="0"/>
                          </a:rPr>
                          <m:t>0</m:t>
                        </m:r>
                      </m:sub>
                    </m:sSub>
                    <m:r>
                      <a:rPr lang="es-CR" sz="2000" b="0" i="0" smtClean="0">
                        <a:latin typeface="Cambria Math" panose="02040503050406030204" pitchFamily="18" charset="0"/>
                      </a:rPr>
                      <m:t> </m:t>
                    </m:r>
                    <m:r>
                      <m:rPr>
                        <m:sty m:val="p"/>
                      </m:rPr>
                      <a:rPr lang="es-CR" sz="2000" b="0" i="0" smtClean="0">
                        <a:latin typeface="Cambria Math" panose="02040503050406030204" pitchFamily="18" charset="0"/>
                      </a:rPr>
                      <m:t>y</m:t>
                    </m:r>
                    <m:r>
                      <a:rPr lang="es-CR" sz="2000" b="0" i="0" smtClean="0">
                        <a:latin typeface="Cambria Math" panose="02040503050406030204" pitchFamily="18" charset="0"/>
                      </a:rPr>
                      <m:t> </m:t>
                    </m:r>
                    <m:sSub>
                      <m:sSubPr>
                        <m:ctrlPr>
                          <a:rPr lang="es-CR" sz="2000" i="1">
                            <a:latin typeface="Cambria Math"/>
                          </a:rPr>
                        </m:ctrlPr>
                      </m:sSubPr>
                      <m:e>
                        <m:r>
                          <a:rPr lang="es-CR" sz="2000">
                            <a:latin typeface="Cambria Math" panose="02040503050406030204" pitchFamily="18" charset="0"/>
                          </a:rPr>
                          <m:t>𝑏</m:t>
                        </m:r>
                      </m:e>
                      <m:sub>
                        <m:r>
                          <a:rPr lang="es-CR" sz="2000" b="0" i="0" smtClean="0">
                            <a:latin typeface="Cambria Math" panose="02040503050406030204" pitchFamily="18" charset="0"/>
                          </a:rPr>
                          <m:t>0</m:t>
                        </m:r>
                      </m:sub>
                    </m:sSub>
                  </m:oMath>
                </a14:m>
                <a:r>
                  <a:rPr lang="es-CR" sz="2000" dirty="0"/>
                  <a:t> se estiman minimizando el SSE por optimización numérica. El siguiente modelo brinda un </a:t>
                </a:r>
                <a14:m>
                  <m:oMath xmlns:m="http://schemas.openxmlformats.org/officeDocument/2006/math">
                    <m:r>
                      <a:rPr lang="es-CR" sz="2000" i="1">
                        <a:latin typeface="Cambria Math" panose="02040503050406030204" pitchFamily="18" charset="0"/>
                      </a:rPr>
                      <m:t>𝛼</m:t>
                    </m:r>
                    <m:r>
                      <a:rPr lang="es-CR" sz="2000" b="0" i="1" smtClean="0">
                        <a:latin typeface="Cambria Math" panose="02040503050406030204" pitchFamily="18" charset="0"/>
                      </a:rPr>
                      <m:t>=0.8321</m:t>
                    </m:r>
                  </m:oMath>
                </a14:m>
                <a:r>
                  <a:rPr lang="es-CR" sz="2000" dirty="0"/>
                  <a:t> y </a:t>
                </a:r>
                <a14:m>
                  <m:oMath xmlns:m="http://schemas.openxmlformats.org/officeDocument/2006/math">
                    <m:sSup>
                      <m:sSupPr>
                        <m:ctrlPr>
                          <a:rPr lang="es-CR" sz="2000" i="1">
                            <a:latin typeface="Cambria Math"/>
                          </a:rPr>
                        </m:ctrlPr>
                      </m:sSupPr>
                      <m:e>
                        <m:r>
                          <a:rPr lang="es-CR" sz="2000" i="1">
                            <a:latin typeface="Cambria Math" panose="02040503050406030204" pitchFamily="18" charset="0"/>
                          </a:rPr>
                          <m:t>𝛽</m:t>
                        </m:r>
                      </m:e>
                      <m:sup>
                        <m:r>
                          <a:rPr lang="es-CR" sz="2000" i="1">
                            <a:latin typeface="Cambria Math" panose="02040503050406030204" pitchFamily="18" charset="0"/>
                          </a:rPr>
                          <m:t>∗</m:t>
                        </m:r>
                      </m:sup>
                    </m:sSup>
                    <m:r>
                      <a:rPr lang="es-CR" sz="2000" b="0" i="1" smtClean="0">
                        <a:latin typeface="Cambria Math" panose="02040503050406030204" pitchFamily="18" charset="0"/>
                      </a:rPr>
                      <m:t>=0,0001</m:t>
                    </m:r>
                  </m:oMath>
                </a14:m>
                <a:r>
                  <a:rPr lang="es-CR" sz="2000" dirty="0"/>
                  <a:t>.</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836712"/>
                <a:ext cx="8928992" cy="5805264"/>
              </a:xfrm>
              <a:blipFill>
                <a:blip r:embed="rId2"/>
                <a:stretch>
                  <a:fillRect l="-751" t="-525" r="-751"/>
                </a:stretch>
              </a:blipFill>
            </p:spPr>
            <p:txBody>
              <a:bodyPr/>
              <a:lstStyle/>
              <a:p>
                <a:r>
                  <a:rPr lang="es-CR">
                    <a:noFill/>
                  </a:rPr>
                  <a:t> </a:t>
                </a:r>
              </a:p>
            </p:txBody>
          </p:sp>
        </mc:Fallback>
      </mc:AlternateContent>
      <p:pic>
        <p:nvPicPr>
          <p:cNvPr id="6" name="Imagen 5"/>
          <p:cNvPicPr>
            <a:picLocks noChangeAspect="1"/>
          </p:cNvPicPr>
          <p:nvPr/>
        </p:nvPicPr>
        <p:blipFill>
          <a:blip r:embed="rId3"/>
          <a:stretch>
            <a:fillRect/>
          </a:stretch>
        </p:blipFill>
        <p:spPr>
          <a:xfrm>
            <a:off x="971600" y="2253060"/>
            <a:ext cx="3814859" cy="4560316"/>
          </a:xfrm>
          <a:prstGeom prst="rect">
            <a:avLst/>
          </a:prstGeom>
        </p:spPr>
      </p:pic>
      <mc:AlternateContent xmlns:mc="http://schemas.openxmlformats.org/markup-compatibility/2006" xmlns:a14="http://schemas.microsoft.com/office/drawing/2010/main">
        <mc:Choice Requires="a14">
          <p:sp>
            <p:nvSpPr>
              <p:cNvPr id="7" name="CuadroTexto 6"/>
              <p:cNvSpPr txBox="1"/>
              <p:nvPr/>
            </p:nvSpPr>
            <p:spPr>
              <a:xfrm>
                <a:off x="5508104" y="2636912"/>
                <a:ext cx="3528392" cy="2031325"/>
              </a:xfrm>
              <a:prstGeom prst="rect">
                <a:avLst/>
              </a:prstGeom>
              <a:noFill/>
            </p:spPr>
            <p:txBody>
              <a:bodyPr wrap="square" rtlCol="0">
                <a:spAutoFit/>
              </a:bodyPr>
              <a:lstStyle/>
              <a:p>
                <a:r>
                  <a:rPr lang="es-CR" dirty="0"/>
                  <a:t>Nótese que:</a:t>
                </a:r>
              </a:p>
              <a:p>
                <a:endParaRPr lang="es-CR" dirty="0"/>
              </a:p>
              <a:p>
                <a:r>
                  <a:rPr lang="es-CR" dirty="0"/>
                  <a:t>1.</a:t>
                </a:r>
                <a14:m>
                  <m:oMath xmlns:m="http://schemas.openxmlformats.org/officeDocument/2006/math">
                    <m:sSub>
                      <m:sSubPr>
                        <m:ctrlPr>
                          <a:rPr lang="es-CR" i="1">
                            <a:latin typeface="Cambria Math"/>
                          </a:rPr>
                        </m:ctrlPr>
                      </m:sSubPr>
                      <m:e>
                        <m:r>
                          <a:rPr lang="es-CR">
                            <a:latin typeface="Cambria Math" panose="02040503050406030204" pitchFamily="18" charset="0"/>
                          </a:rPr>
                          <m:t>𝑏</m:t>
                        </m:r>
                      </m:e>
                      <m:sub>
                        <m:r>
                          <m:rPr>
                            <m:sty m:val="p"/>
                          </m:rPr>
                          <a:rPr lang="es-CR" b="0" i="0" smtClean="0">
                            <a:latin typeface="Cambria Math" panose="02040503050406030204" pitchFamily="18" charset="0"/>
                          </a:rPr>
                          <m:t>t</m:t>
                        </m:r>
                      </m:sub>
                    </m:sSub>
                  </m:oMath>
                </a14:m>
                <a:r>
                  <a:rPr lang="es-CR" dirty="0"/>
                  <a:t> es constante</a:t>
                </a:r>
              </a:p>
              <a:p>
                <a:r>
                  <a:rPr lang="es-CR" dirty="0"/>
                  <a:t>2. El pronóstico es la suma de: </a:t>
                </a:r>
                <a:endParaRPr lang="es-C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CR" i="1">
                              <a:latin typeface="Cambria Math"/>
                            </a:rPr>
                          </m:ctrlPr>
                        </m:sSubPr>
                        <m:e>
                          <m:r>
                            <a:rPr lang="es-CR">
                              <a:latin typeface="Cambria Math" panose="02040503050406030204" pitchFamily="18" charset="0"/>
                            </a:rPr>
                            <m:t>𝓁</m:t>
                          </m:r>
                        </m:e>
                        <m:sub>
                          <m:r>
                            <a:rPr lang="es-CR" b="0" i="1" smtClean="0">
                              <a:latin typeface="Cambria Math" panose="02040503050406030204" pitchFamily="18" charset="0"/>
                            </a:rPr>
                            <m:t>𝑡</m:t>
                          </m:r>
                        </m:sub>
                      </m:sSub>
                      <m:r>
                        <a:rPr lang="es-CR" b="0" i="1" smtClean="0">
                          <a:latin typeface="Cambria Math" panose="02040503050406030204" pitchFamily="18" charset="0"/>
                        </a:rPr>
                        <m:t>+</m:t>
                      </m:r>
                      <m:sSub>
                        <m:sSubPr>
                          <m:ctrlPr>
                            <a:rPr lang="es-CR" i="1">
                              <a:latin typeface="Cambria Math"/>
                            </a:rPr>
                          </m:ctrlPr>
                        </m:sSubPr>
                        <m:e>
                          <m:r>
                            <a:rPr lang="es-CR">
                              <a:latin typeface="Cambria Math" panose="02040503050406030204" pitchFamily="18" charset="0"/>
                            </a:rPr>
                            <m:t>𝑏</m:t>
                          </m:r>
                        </m:e>
                        <m:sub>
                          <m:r>
                            <m:rPr>
                              <m:sty m:val="p"/>
                            </m:rPr>
                            <a:rPr lang="es-CR">
                              <a:latin typeface="Cambria Math" panose="02040503050406030204" pitchFamily="18" charset="0"/>
                            </a:rPr>
                            <m:t>t</m:t>
                          </m:r>
                        </m:sub>
                      </m:sSub>
                    </m:oMath>
                  </m:oMathPara>
                </a14:m>
                <a:endParaRPr lang="es-CR" dirty="0"/>
              </a:p>
              <a:p>
                <a:r>
                  <a:rPr lang="es-CR" dirty="0"/>
                  <a:t>3. ¿Por qué no una relación </a:t>
                </a:r>
                <a:br>
                  <a:rPr lang="es-CR" dirty="0"/>
                </a:br>
                <a:r>
                  <a:rPr lang="es-CR" dirty="0"/>
                  <a:t>    multiplicativa para la tendencia?</a:t>
                </a:r>
              </a:p>
            </p:txBody>
          </p:sp>
        </mc:Choice>
        <mc:Fallback xmlns="">
          <p:sp>
            <p:nvSpPr>
              <p:cNvPr id="7" name="CuadroTexto 6"/>
              <p:cNvSpPr txBox="1">
                <a:spLocks noRot="1" noChangeAspect="1" noMove="1" noResize="1" noEditPoints="1" noAdjustHandles="1" noChangeArrowheads="1" noChangeShapeType="1" noTextEdit="1"/>
              </p:cNvSpPr>
              <p:nvPr/>
            </p:nvSpPr>
            <p:spPr>
              <a:xfrm>
                <a:off x="5508104" y="2636912"/>
                <a:ext cx="3528392" cy="2031325"/>
              </a:xfrm>
              <a:prstGeom prst="rect">
                <a:avLst/>
              </a:prstGeom>
              <a:blipFill>
                <a:blip r:embed="rId4"/>
                <a:stretch>
                  <a:fillRect l="-1557" t="-1802" b="-3904"/>
                </a:stretch>
              </a:blipFill>
            </p:spPr>
            <p:txBody>
              <a:bodyPr/>
              <a:lstStyle/>
              <a:p>
                <a:r>
                  <a:rPr lang="es-CR">
                    <a:noFill/>
                  </a:rPr>
                  <a:t> </a:t>
                </a:r>
              </a:p>
            </p:txBody>
          </p:sp>
        </mc:Fallback>
      </mc:AlternateContent>
    </p:spTree>
    <p:extLst>
      <p:ext uri="{BB962C8B-B14F-4D97-AF65-F5344CB8AC3E}">
        <p14:creationId xmlns:p14="http://schemas.microsoft.com/office/powerpoint/2010/main" val="116067017"/>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a:t>
            </a:r>
            <a:r>
              <a:rPr lang="es-CR" sz="3600" dirty="0" err="1"/>
              <a:t>Holt</a:t>
            </a:r>
            <a:endParaRPr lang="es-CR" sz="3600" dirty="0"/>
          </a:p>
        </p:txBody>
      </p:sp>
      <mc:AlternateContent xmlns:mc="http://schemas.openxmlformats.org/markup-compatibility/2006" xmlns:a14="http://schemas.microsoft.com/office/drawing/2010/main">
        <mc:Choice Requires="a14">
          <p:sp>
            <p:nvSpPr>
              <p:cNvPr id="5" name="Marcador de contenido 2"/>
              <p:cNvSpPr>
                <a:spLocks noGrp="1"/>
              </p:cNvSpPr>
              <p:nvPr>
                <p:ph idx="1"/>
              </p:nvPr>
            </p:nvSpPr>
            <p:spPr>
              <a:xfrm>
                <a:off x="107504" y="836712"/>
                <a:ext cx="8928992" cy="5805264"/>
              </a:xfrm>
            </p:spPr>
            <p:txBody>
              <a:bodyPr>
                <a:normAutofit/>
              </a:bodyPr>
              <a:lstStyle/>
              <a:p>
                <a:pPr marL="0" indent="0" algn="just">
                  <a:buNone/>
                </a:pPr>
                <a:r>
                  <a:rPr lang="es-CR" sz="2000" dirty="0"/>
                  <a:t>Pronosticando los datos anteriores para un determinado </a:t>
                </a:r>
                <a14:m>
                  <m:oMath xmlns:m="http://schemas.openxmlformats.org/officeDocument/2006/math">
                    <m:r>
                      <a:rPr lang="es-CR" sz="2000" i="1" dirty="0">
                        <a:latin typeface="Cambria Math" panose="02040503050406030204" pitchFamily="18" charset="0"/>
                      </a:rPr>
                      <m:t>h</m:t>
                    </m:r>
                  </m:oMath>
                </a14:m>
                <a:r>
                  <a:rPr lang="es-CR" sz="2000" dirty="0"/>
                  <a:t>, así más o menos se visualiza la serie. ¿Qué piensa del pronóstico? ¿No les parece como vertical?...</a:t>
                </a:r>
              </a:p>
            </p:txBody>
          </p:sp>
        </mc:Choice>
        <mc:Fallback xmlns="">
          <p:sp>
            <p:nvSpPr>
              <p:cNvPr id="5" name="Marcador de contenido 2"/>
              <p:cNvSpPr>
                <a:spLocks noGrp="1" noRot="1" noChangeAspect="1" noMove="1" noResize="1" noEditPoints="1" noAdjustHandles="1" noChangeArrowheads="1" noChangeShapeType="1" noTextEdit="1"/>
              </p:cNvSpPr>
              <p:nvPr>
                <p:ph idx="1"/>
              </p:nvPr>
            </p:nvSpPr>
            <p:spPr>
              <a:xfrm>
                <a:off x="107504" y="836712"/>
                <a:ext cx="8928992" cy="5805264"/>
              </a:xfrm>
              <a:blipFill>
                <a:blip r:embed="rId2"/>
                <a:stretch>
                  <a:fillRect l="-751" t="-525" r="-751"/>
                </a:stretch>
              </a:blipFill>
            </p:spPr>
            <p:txBody>
              <a:bodyPr/>
              <a:lstStyle/>
              <a:p>
                <a:r>
                  <a:rPr lang="es-CR">
                    <a:noFill/>
                  </a:rPr>
                  <a:t> </a:t>
                </a:r>
              </a:p>
            </p:txBody>
          </p:sp>
        </mc:Fallback>
      </mc:AlternateContent>
      <p:pic>
        <p:nvPicPr>
          <p:cNvPr id="6" name="Imagen 5"/>
          <p:cNvPicPr>
            <a:picLocks noChangeAspect="1"/>
          </p:cNvPicPr>
          <p:nvPr/>
        </p:nvPicPr>
        <p:blipFill rotWithShape="1">
          <a:blip r:embed="rId3"/>
          <a:srcRect t="3433"/>
          <a:stretch/>
        </p:blipFill>
        <p:spPr>
          <a:xfrm>
            <a:off x="755576" y="1949919"/>
            <a:ext cx="7308812" cy="4764065"/>
          </a:xfrm>
          <a:prstGeom prst="rect">
            <a:avLst/>
          </a:prstGeom>
        </p:spPr>
      </p:pic>
    </p:spTree>
    <p:extLst>
      <p:ext uri="{BB962C8B-B14F-4D97-AF65-F5344CB8AC3E}">
        <p14:creationId xmlns:p14="http://schemas.microsoft.com/office/powerpoint/2010/main" val="2842312618"/>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9B97EFE2-A1A6-4068-AA48-162546CE055C}"/>
              </a:ext>
            </a:extLst>
          </p:cNvPr>
          <p:cNvSpPr>
            <a:spLocks noGrp="1"/>
          </p:cNvSpPr>
          <p:nvPr>
            <p:ph type="title"/>
          </p:nvPr>
        </p:nvSpPr>
        <p:spPr>
          <a:xfrm>
            <a:off x="107504" y="58614"/>
            <a:ext cx="8928991" cy="634082"/>
          </a:xfrm>
        </p:spPr>
        <p:txBody>
          <a:bodyPr>
            <a:noAutofit/>
          </a:bodyPr>
          <a:lstStyle/>
          <a:p>
            <a:r>
              <a:rPr lang="es-CR" sz="3600" dirty="0"/>
              <a:t>Modelos de suavizamiento exponencial: </a:t>
            </a:r>
            <a:r>
              <a:rPr lang="es-CR" sz="3600" dirty="0" err="1"/>
              <a:t>Holt</a:t>
            </a:r>
            <a:endParaRPr lang="es-CR" sz="3600" dirty="0"/>
          </a:p>
        </p:txBody>
      </p:sp>
      <p:sp>
        <p:nvSpPr>
          <p:cNvPr id="5" name="Marcador de contenido 2"/>
          <p:cNvSpPr>
            <a:spLocks noGrp="1"/>
          </p:cNvSpPr>
          <p:nvPr>
            <p:ph idx="1"/>
          </p:nvPr>
        </p:nvSpPr>
        <p:spPr>
          <a:xfrm>
            <a:off x="107504" y="836712"/>
            <a:ext cx="8928992" cy="5976664"/>
          </a:xfrm>
        </p:spPr>
        <p:txBody>
          <a:bodyPr>
            <a:normAutofit/>
          </a:bodyPr>
          <a:lstStyle/>
          <a:p>
            <a:pPr marL="0" indent="0" algn="just">
              <a:buNone/>
            </a:pPr>
            <a:r>
              <a:rPr lang="es-CR" sz="2000" dirty="0"/>
              <a:t>Los pronósticos generados por el método lineal de </a:t>
            </a:r>
            <a:r>
              <a:rPr lang="es-CR" sz="2000" dirty="0" err="1"/>
              <a:t>Holt</a:t>
            </a:r>
            <a:r>
              <a:rPr lang="es-CR" sz="2000" dirty="0"/>
              <a:t> muestran una tendencia constante (aumentando o disminuyendo) indefinidamente en el futuro. La evidencia empírica indica que estos métodos tienden a sobre-pronosticar, especialmente para horizontes de pronóstico más largos. Gardner y </a:t>
            </a:r>
            <a:r>
              <a:rPr lang="es-CR" sz="2000" dirty="0" err="1"/>
              <a:t>McKenzie</a:t>
            </a:r>
            <a:r>
              <a:rPr lang="es-CR" sz="2000" dirty="0"/>
              <a:t> (1985) introdujeron un parámetro que “amortiguación” (</a:t>
            </a:r>
            <a:r>
              <a:rPr lang="es-CR" sz="2000" dirty="0" err="1"/>
              <a:t>damped</a:t>
            </a:r>
            <a:r>
              <a:rPr lang="es-CR" sz="2000" dirty="0"/>
              <a:t>) para tendencia a una línea plana en algún momento en el futuro. Los métodos que incluyen una tendencia amortiguada han demostrado ser muy exitosos, y podrían decirse que son los métodos individuales más populares cuando se requieren pronósticos automáticamente para muchas series para horizontes considerablemente largos.</a:t>
            </a:r>
          </a:p>
        </p:txBody>
      </p:sp>
      <p:pic>
        <p:nvPicPr>
          <p:cNvPr id="819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789040"/>
            <a:ext cx="5760640" cy="292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1166"/>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9B97EFE2-A1A6-4068-AA48-162546CE055C}"/>
              </a:ext>
            </a:extLst>
          </p:cNvPr>
          <p:cNvSpPr>
            <a:spLocks noGrp="1"/>
          </p:cNvSpPr>
          <p:nvPr>
            <p:ph type="title"/>
          </p:nvPr>
        </p:nvSpPr>
        <p:spPr>
          <a:xfrm>
            <a:off x="0" y="44624"/>
            <a:ext cx="9144000" cy="720080"/>
          </a:xfrm>
        </p:spPr>
        <p:txBody>
          <a:bodyPr>
            <a:normAutofit/>
          </a:bodyPr>
          <a:lstStyle/>
          <a:p>
            <a:r>
              <a:rPr lang="es-CR" sz="3600" dirty="0"/>
              <a:t>Modelos de suavizamiento exponencial: </a:t>
            </a:r>
            <a:r>
              <a:rPr lang="es-CR" sz="3600" dirty="0" err="1"/>
              <a:t>Holt</a:t>
            </a:r>
            <a:endParaRPr lang="es-CR" sz="3600" dirty="0"/>
          </a:p>
        </p:txBody>
      </p:sp>
      <mc:AlternateContent xmlns:mc="http://schemas.openxmlformats.org/markup-compatibility/2006" xmlns:a14="http://schemas.microsoft.com/office/drawing/2010/main">
        <mc:Choice Requires="a14">
          <p:sp>
            <p:nvSpPr>
              <p:cNvPr id="6" name="Marcador de contenido 2"/>
              <p:cNvSpPr>
                <a:spLocks noGrp="1"/>
              </p:cNvSpPr>
              <p:nvPr>
                <p:ph idx="1"/>
              </p:nvPr>
            </p:nvSpPr>
            <p:spPr>
              <a:xfrm>
                <a:off x="107504" y="836712"/>
                <a:ext cx="8928992" cy="5976664"/>
              </a:xfrm>
            </p:spPr>
            <p:txBody>
              <a:bodyPr>
                <a:normAutofit/>
              </a:bodyPr>
              <a:lstStyle/>
              <a:p>
                <a:pPr marL="0" indent="0" algn="just">
                  <a:buNone/>
                </a:pPr>
                <a:r>
                  <a:rPr lang="es-CR" sz="2000" dirty="0"/>
                  <a:t>En conjunción con los parámetros de suavizamiento, </a:t>
                </a:r>
                <a14:m>
                  <m:oMath xmlns:m="http://schemas.openxmlformats.org/officeDocument/2006/math">
                    <m:r>
                      <a:rPr lang="es-CR" sz="2000" i="1">
                        <a:latin typeface="Cambria Math" panose="02040503050406030204" pitchFamily="18" charset="0"/>
                      </a:rPr>
                      <m:t>𝛼</m:t>
                    </m:r>
                  </m:oMath>
                </a14:m>
                <a:r>
                  <a:rPr lang="es-CR" sz="2000" dirty="0"/>
                  <a:t> y </a:t>
                </a:r>
                <a14:m>
                  <m:oMath xmlns:m="http://schemas.openxmlformats.org/officeDocument/2006/math">
                    <m:sSup>
                      <m:sSupPr>
                        <m:ctrlPr>
                          <a:rPr lang="es-CR" sz="2000" i="1">
                            <a:latin typeface="Cambria Math"/>
                          </a:rPr>
                        </m:ctrlPr>
                      </m:sSupPr>
                      <m:e>
                        <m:r>
                          <a:rPr lang="es-CR" sz="2000" i="1">
                            <a:latin typeface="Cambria Math" panose="02040503050406030204" pitchFamily="18" charset="0"/>
                          </a:rPr>
                          <m:t>𝛽</m:t>
                        </m:r>
                      </m:e>
                      <m:sup>
                        <m:r>
                          <a:rPr lang="es-CR" sz="2000" i="1">
                            <a:latin typeface="Cambria Math" panose="02040503050406030204" pitchFamily="18" charset="0"/>
                          </a:rPr>
                          <m:t>∗</m:t>
                        </m:r>
                      </m:sup>
                    </m:sSup>
                  </m:oMath>
                </a14:m>
                <a:r>
                  <a:rPr lang="es-CR" sz="2000" dirty="0"/>
                  <a:t> (con valores entre 0 y 1 como en el método de Holt), este método también incluye un parámetro de amortiguación </a:t>
                </a:r>
                <a14:m>
                  <m:oMath xmlns:m="http://schemas.openxmlformats.org/officeDocument/2006/math">
                    <m:r>
                      <a:rPr lang="es-CR" sz="2000" i="1">
                        <a:latin typeface="Cambria Math"/>
                      </a:rPr>
                      <m:t>𝜙</m:t>
                    </m:r>
                  </m:oMath>
                </a14:m>
                <a:r>
                  <a:rPr lang="es-CR" sz="2000" dirty="0"/>
                  <a:t>, tal que </a:t>
                </a:r>
                <a14:m>
                  <m:oMath xmlns:m="http://schemas.openxmlformats.org/officeDocument/2006/math">
                    <m:r>
                      <a:rPr lang="es-CR" sz="2000" i="1">
                        <a:latin typeface="Cambria Math"/>
                      </a:rPr>
                      <m:t>0&lt;</m:t>
                    </m:r>
                    <m:r>
                      <a:rPr lang="es-CR" sz="2000" i="1">
                        <a:latin typeface="Cambria Math"/>
                      </a:rPr>
                      <m:t>𝜙</m:t>
                    </m:r>
                    <m:r>
                      <a:rPr lang="es-CR" sz="2000" i="1">
                        <a:latin typeface="Cambria Math"/>
                      </a:rPr>
                      <m:t>&lt;1</m:t>
                    </m:r>
                  </m:oMath>
                </a14:m>
                <a:r>
                  <a:rPr lang="es-CR" sz="2000" dirty="0"/>
                  <a:t>. La forma del modelo con </a:t>
                </a:r>
                <a14:m>
                  <m:oMath xmlns:m="http://schemas.openxmlformats.org/officeDocument/2006/math">
                    <m:r>
                      <a:rPr lang="es-CR" sz="2000" i="1">
                        <a:latin typeface="Cambria Math"/>
                      </a:rPr>
                      <m:t>𝜙</m:t>
                    </m:r>
                  </m:oMath>
                </a14:m>
                <a:r>
                  <a:rPr lang="es-CR" sz="2000" dirty="0"/>
                  <a:t> sería:</a:t>
                </a:r>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endParaRPr lang="es-CR" sz="2000" dirty="0"/>
              </a:p>
              <a:p>
                <a:pPr marL="0" indent="0" algn="just">
                  <a:buNone/>
                </a:pPr>
                <a:r>
                  <a:rPr lang="es-CR" sz="2000" dirty="0"/>
                  <a:t>Si </a:t>
                </a:r>
                <a14:m>
                  <m:oMath xmlns:m="http://schemas.openxmlformats.org/officeDocument/2006/math">
                    <m:r>
                      <a:rPr lang="es-CR" sz="2000" i="1">
                        <a:latin typeface="Cambria Math"/>
                      </a:rPr>
                      <m:t>𝜙</m:t>
                    </m:r>
                    <m:r>
                      <a:rPr lang="es-CR" sz="2000" i="1">
                        <a:latin typeface="Cambria Math"/>
                      </a:rPr>
                      <m:t>=1</m:t>
                    </m:r>
                  </m:oMath>
                </a14:m>
                <a:r>
                  <a:rPr lang="es-CR" sz="2000" dirty="0"/>
                  <a:t>, el método es idéntico al método o lineal de </a:t>
                </a:r>
                <a:r>
                  <a:rPr lang="es-CR" sz="2000" dirty="0" err="1"/>
                  <a:t>Holt</a:t>
                </a:r>
                <a:r>
                  <a:rPr lang="es-CR" sz="2000" dirty="0"/>
                  <a:t>. Para valores entre 0 y 1, </a:t>
                </a:r>
                <a14:m>
                  <m:oMath xmlns:m="http://schemas.openxmlformats.org/officeDocument/2006/math">
                    <m:r>
                      <a:rPr lang="es-CR" sz="2000" i="1">
                        <a:latin typeface="Cambria Math"/>
                      </a:rPr>
                      <m:t>𝜙</m:t>
                    </m:r>
                  </m:oMath>
                </a14:m>
                <a:r>
                  <a:rPr lang="es-CR" sz="2000" dirty="0"/>
                  <a:t> amortigua la tendencia para que se acerque a una constante en algún momento en el futuro. De hecho, las previsiones convergen a </a:t>
                </a:r>
                <a14:m>
                  <m:oMath xmlns:m="http://schemas.openxmlformats.org/officeDocument/2006/math">
                    <m:sSub>
                      <m:sSubPr>
                        <m:ctrlPr>
                          <a:rPr lang="es-CR" sz="2000" i="1">
                            <a:latin typeface="Cambria Math"/>
                          </a:rPr>
                        </m:ctrlPr>
                      </m:sSubPr>
                      <m:e>
                        <m:r>
                          <a:rPr lang="es-CR" sz="2000" i="1">
                            <a:latin typeface="Cambria Math"/>
                          </a:rPr>
                          <m:t>𝓁</m:t>
                        </m:r>
                      </m:e>
                      <m:sub>
                        <m:r>
                          <a:rPr lang="es-CR" sz="2000" i="1">
                            <a:latin typeface="Cambria Math"/>
                          </a:rPr>
                          <m:t>𝑡</m:t>
                        </m:r>
                      </m:sub>
                    </m:sSub>
                    <m:r>
                      <a:rPr lang="es-CR" sz="2000" i="1">
                        <a:latin typeface="Cambria Math"/>
                      </a:rPr>
                      <m:t>+</m:t>
                    </m:r>
                    <m:r>
                      <a:rPr lang="es-CR" sz="2000" i="1">
                        <a:latin typeface="Cambria Math"/>
                      </a:rPr>
                      <m:t>𝜙</m:t>
                    </m:r>
                    <m:sSub>
                      <m:sSubPr>
                        <m:ctrlPr>
                          <a:rPr lang="es-CR" sz="2000" i="1">
                            <a:latin typeface="Cambria Math"/>
                          </a:rPr>
                        </m:ctrlPr>
                      </m:sSubPr>
                      <m:e>
                        <m:r>
                          <a:rPr lang="es-CR" sz="2000" i="1">
                            <a:latin typeface="Cambria Math"/>
                          </a:rPr>
                          <m:t>𝑏</m:t>
                        </m:r>
                      </m:e>
                      <m:sub>
                        <m:r>
                          <a:rPr lang="es-CR" sz="2000" i="1">
                            <a:latin typeface="Cambria Math"/>
                          </a:rPr>
                          <m:t>𝑡</m:t>
                        </m:r>
                      </m:sub>
                    </m:sSub>
                    <m:r>
                      <a:rPr lang="es-CR" sz="2000" i="1">
                        <a:latin typeface="Cambria Math"/>
                      </a:rPr>
                      <m:t>/(1−</m:t>
                    </m:r>
                    <m:r>
                      <a:rPr lang="es-CR" sz="2000" i="1">
                        <a:latin typeface="Cambria Math"/>
                      </a:rPr>
                      <m:t>𝜙</m:t>
                    </m:r>
                    <m:r>
                      <a:rPr lang="es-CR" sz="2000" i="1">
                        <a:latin typeface="Cambria Math"/>
                      </a:rPr>
                      <m:t>)</m:t>
                    </m:r>
                  </m:oMath>
                </a14:m>
                <a:r>
                  <a:rPr lang="es-CR" sz="1400" dirty="0"/>
                  <a:t> </a:t>
                </a:r>
                <a:r>
                  <a:rPr lang="es-CR" sz="2000" dirty="0"/>
                  <a:t>com </a:t>
                </a:r>
                <a14:m>
                  <m:oMath xmlns:m="http://schemas.openxmlformats.org/officeDocument/2006/math">
                    <m:r>
                      <a:rPr lang="es-CR" sz="2000" i="1">
                        <a:latin typeface="Cambria Math"/>
                      </a:rPr>
                      <m:t>h</m:t>
                    </m:r>
                    <m:r>
                      <a:rPr lang="es-CR" sz="2000" i="1">
                        <a:latin typeface="Cambria Math"/>
                      </a:rPr>
                      <m:t>→∞</m:t>
                    </m:r>
                  </m:oMath>
                </a14:m>
                <a:r>
                  <a:rPr lang="es-CR" sz="1400" dirty="0"/>
                  <a:t>  </a:t>
                </a:r>
                <a:r>
                  <a:rPr lang="es-CR" sz="2000" dirty="0"/>
                  <a:t>para cualquier valor de </a:t>
                </a:r>
                <a14:m>
                  <m:oMath xmlns:m="http://schemas.openxmlformats.org/officeDocument/2006/math">
                    <m:r>
                      <a:rPr lang="es-CR" sz="2000" i="1">
                        <a:latin typeface="Cambria Math"/>
                      </a:rPr>
                      <m:t>0&lt;</m:t>
                    </m:r>
                    <m:r>
                      <a:rPr lang="es-CR" sz="2000" i="1">
                        <a:latin typeface="Cambria Math"/>
                      </a:rPr>
                      <m:t>𝜙</m:t>
                    </m:r>
                    <m:r>
                      <a:rPr lang="es-CR" sz="2000" i="1">
                        <a:latin typeface="Cambria Math"/>
                      </a:rPr>
                      <m:t>&lt;1</m:t>
                    </m:r>
                  </m:oMath>
                </a14:m>
                <a:r>
                  <a:rPr lang="es-CR" sz="2000" dirty="0"/>
                  <a:t>. Esto significa que los pronósticos a corto plazo tienen tendencia mientras que los pronósticos a largo plazo son constantes. </a:t>
                </a:r>
              </a:p>
              <a:p>
                <a:pPr marL="0" indent="0" algn="just">
                  <a:buNone/>
                </a:pPr>
                <a:endParaRPr lang="es-CR" sz="2000" dirty="0"/>
              </a:p>
              <a:p>
                <a:pPr marL="0" indent="0" algn="just">
                  <a:buNone/>
                </a:pPr>
                <a:r>
                  <a:rPr lang="es-CR" sz="2000" dirty="0"/>
                  <a:t>En la práctica </a:t>
                </a:r>
                <a14:m>
                  <m:oMath xmlns:m="http://schemas.openxmlformats.org/officeDocument/2006/math">
                    <m:r>
                      <a:rPr lang="es-CR" sz="2000" i="1">
                        <a:latin typeface="Cambria Math" panose="02040503050406030204" pitchFamily="18" charset="0"/>
                      </a:rPr>
                      <m:t>𝜙</m:t>
                    </m:r>
                  </m:oMath>
                </a14:m>
                <a:r>
                  <a:rPr lang="es-CR" sz="2000" dirty="0"/>
                  <a:t> es rara vez es menor a 0.8 ya que la amortiguación tiene un efecto muy fuerte para valores más pequeños. Valores de </a:t>
                </a:r>
                <a14:m>
                  <m:oMath xmlns:m="http://schemas.openxmlformats.org/officeDocument/2006/math">
                    <m:r>
                      <a:rPr lang="es-CR" sz="2000" i="1">
                        <a:latin typeface="Cambria Math" panose="02040503050406030204" pitchFamily="18" charset="0"/>
                      </a:rPr>
                      <m:t>𝜙</m:t>
                    </m:r>
                  </m:oMath>
                </a14:m>
                <a:r>
                  <a:rPr lang="es-CR" sz="2000" dirty="0"/>
                  <a:t> cerca de 1 significa que un modelo amortiguado no se puede distinguir de un modelo no amortiguado. Por estas razones, se suele restringir </a:t>
                </a:r>
                <a14:m>
                  <m:oMath xmlns:m="http://schemas.openxmlformats.org/officeDocument/2006/math">
                    <m:r>
                      <a:rPr lang="es-CR" sz="2000" i="1">
                        <a:latin typeface="Cambria Math" panose="02040503050406030204" pitchFamily="18" charset="0"/>
                      </a:rPr>
                      <m:t>𝜙</m:t>
                    </m:r>
                  </m:oMath>
                </a14:m>
                <a:r>
                  <a:rPr lang="es-CR" sz="2000" dirty="0"/>
                  <a:t> a un mínimo de 0.8 y un máximo de 0.98.</a:t>
                </a:r>
              </a:p>
            </p:txBody>
          </p:sp>
        </mc:Choice>
        <mc:Fallback xmlns="">
          <p:sp>
            <p:nvSpPr>
              <p:cNvPr id="6" name="Marcador de contenido 2"/>
              <p:cNvSpPr>
                <a:spLocks noGrp="1" noRot="1" noChangeAspect="1" noMove="1" noResize="1" noEditPoints="1" noAdjustHandles="1" noChangeArrowheads="1" noChangeShapeType="1" noTextEdit="1"/>
              </p:cNvSpPr>
              <p:nvPr>
                <p:ph idx="1"/>
              </p:nvPr>
            </p:nvSpPr>
            <p:spPr>
              <a:xfrm>
                <a:off x="107504" y="836712"/>
                <a:ext cx="8928992" cy="5976664"/>
              </a:xfrm>
              <a:blipFill>
                <a:blip r:embed="rId2"/>
                <a:stretch>
                  <a:fillRect l="-751" t="-510" r="-751"/>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graphicFrame>
            <p:nvGraphicFramePr>
              <p:cNvPr id="7" name="Tabla 6"/>
              <p:cNvGraphicFramePr>
                <a:graphicFrameLocks noGrp="1"/>
              </p:cNvGraphicFramePr>
              <p:nvPr>
                <p:extLst>
                  <p:ext uri="{D42A27DB-BD31-4B8C-83A1-F6EECF244321}">
                    <p14:modId xmlns:p14="http://schemas.microsoft.com/office/powerpoint/2010/main" val="2099914850"/>
                  </p:ext>
                </p:extLst>
              </p:nvPr>
            </p:nvGraphicFramePr>
            <p:xfrm>
              <a:off x="935596" y="2060848"/>
              <a:ext cx="7272808" cy="937767"/>
            </p:xfrm>
            <a:graphic>
              <a:graphicData uri="http://schemas.openxmlformats.org/drawingml/2006/table">
                <a:tbl>
                  <a:tblPr firstRow="1" firstCol="1" bandRow="1">
                    <a:tableStyleId>{5C22544A-7EE6-4342-B048-85BDC9FD1C3A}</a:tableStyleId>
                  </a:tblPr>
                  <a:tblGrid>
                    <a:gridCol w="1631192">
                      <a:extLst>
                        <a:ext uri="{9D8B030D-6E8A-4147-A177-3AD203B41FA5}">
                          <a16:colId xmlns:a16="http://schemas.microsoft.com/office/drawing/2014/main" xmlns="" val="2254467125"/>
                        </a:ext>
                      </a:extLst>
                    </a:gridCol>
                    <a:gridCol w="5641616">
                      <a:extLst>
                        <a:ext uri="{9D8B030D-6E8A-4147-A177-3AD203B41FA5}">
                          <a16:colId xmlns:a16="http://schemas.microsoft.com/office/drawing/2014/main" xmlns="" val="2961675924"/>
                        </a:ext>
                      </a:extLst>
                    </a:gridCol>
                  </a:tblGrid>
                  <a:tr h="330188">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𝑃𝑟𝑜𝑛</m:t>
                                </m:r>
                                <m:r>
                                  <a:rPr lang="es-CR" sz="1200">
                                    <a:effectLst/>
                                    <a:latin typeface="Cambria Math"/>
                                  </a:rPr>
                                  <m:t>ó</m:t>
                                </m:r>
                                <m:r>
                                  <a:rPr lang="es-CR" sz="1200">
                                    <a:effectLst/>
                                    <a:latin typeface="Cambria Math"/>
                                  </a:rPr>
                                  <m:t>𝑠𝑡𝑖𝑐𝑜</m:t>
                                </m:r>
                                <m:r>
                                  <a:rPr lang="es-CR" sz="1200">
                                    <a:effectLst/>
                                    <a:latin typeface="Cambria Math"/>
                                  </a:rPr>
                                  <m:t>   </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R" sz="1800" b="1" i="1" kern="1200" smtClean="0">
                                        <a:solidFill>
                                          <a:schemeClr val="lt1"/>
                                        </a:solidFill>
                                        <a:effectLst/>
                                        <a:latin typeface="Cambria Math"/>
                                        <a:ea typeface="+mn-ea"/>
                                        <a:cs typeface="+mn-cs"/>
                                      </a:rPr>
                                    </m:ctrlPr>
                                  </m:sSubPr>
                                  <m:e>
                                    <m:acc>
                                      <m:accPr>
                                        <m:chr m:val="̂"/>
                                        <m:ctrlPr>
                                          <a:rPr lang="es-CR" sz="1800" b="1" i="1" kern="1200">
                                            <a:solidFill>
                                              <a:schemeClr val="lt1"/>
                                            </a:solidFill>
                                            <a:effectLst/>
                                            <a:latin typeface="Cambria Math"/>
                                            <a:ea typeface="+mn-ea"/>
                                            <a:cs typeface="+mn-cs"/>
                                          </a:rPr>
                                        </m:ctrlPr>
                                      </m:accPr>
                                      <m:e>
                                        <m:r>
                                          <a:rPr lang="es-CR" sz="1800" b="1" i="1" kern="1200">
                                            <a:solidFill>
                                              <a:schemeClr val="lt1"/>
                                            </a:solidFill>
                                            <a:effectLst/>
                                            <a:latin typeface="Cambria Math"/>
                                            <a:ea typeface="+mn-ea"/>
                                            <a:cs typeface="+mn-cs"/>
                                          </a:rPr>
                                          <m:t>𝑦</m:t>
                                        </m:r>
                                      </m:e>
                                    </m:acc>
                                  </m:e>
                                  <m:sub>
                                    <m:r>
                                      <a:rPr lang="es-CR" sz="1800" b="1" i="1" kern="1200">
                                        <a:solidFill>
                                          <a:schemeClr val="lt1"/>
                                        </a:solidFill>
                                        <a:effectLst/>
                                        <a:latin typeface="Cambria Math"/>
                                        <a:ea typeface="+mn-ea"/>
                                        <a:cs typeface="+mn-cs"/>
                                      </a:rPr>
                                      <m:t>𝑡</m:t>
                                    </m:r>
                                    <m:r>
                                      <a:rPr lang="es-CR" sz="1800" b="1" i="1" kern="1200">
                                        <a:solidFill>
                                          <a:schemeClr val="lt1"/>
                                        </a:solidFill>
                                        <a:effectLst/>
                                        <a:latin typeface="Cambria Math"/>
                                        <a:ea typeface="+mn-ea"/>
                                        <a:cs typeface="+mn-cs"/>
                                      </a:rPr>
                                      <m:t>+</m:t>
                                    </m:r>
                                    <m:r>
                                      <a:rPr lang="es-CR" sz="1800" b="1" i="1" kern="1200">
                                        <a:solidFill>
                                          <a:schemeClr val="lt1"/>
                                        </a:solidFill>
                                        <a:effectLst/>
                                        <a:latin typeface="Cambria Math"/>
                                        <a:ea typeface="+mn-ea"/>
                                        <a:cs typeface="+mn-cs"/>
                                      </a:rPr>
                                      <m:t>h</m:t>
                                    </m:r>
                                    <m:r>
                                      <a:rPr lang="es-CR" sz="1800" b="1" i="1" kern="1200">
                                        <a:solidFill>
                                          <a:schemeClr val="lt1"/>
                                        </a:solidFill>
                                        <a:effectLst/>
                                        <a:latin typeface="Cambria Math"/>
                                        <a:ea typeface="+mn-ea"/>
                                        <a:cs typeface="+mn-cs"/>
                                      </a:rPr>
                                      <m:t>|</m:t>
                                    </m:r>
                                    <m:r>
                                      <a:rPr lang="es-CR" sz="1800" b="1" i="1" kern="1200">
                                        <a:solidFill>
                                          <a:schemeClr val="lt1"/>
                                        </a:solidFill>
                                        <a:effectLst/>
                                        <a:latin typeface="Cambria Math"/>
                                        <a:ea typeface="+mn-ea"/>
                                        <a:cs typeface="+mn-cs"/>
                                      </a:rPr>
                                      <m:t>𝑡</m:t>
                                    </m:r>
                                  </m:sub>
                                </m:sSub>
                                <m:r>
                                  <a:rPr lang="es-CR" sz="1800" b="1" i="1" kern="1200">
                                    <a:solidFill>
                                      <a:schemeClr val="lt1"/>
                                    </a:solidFill>
                                    <a:effectLst/>
                                    <a:latin typeface="Cambria Math"/>
                                    <a:ea typeface="+mn-ea"/>
                                    <a:cs typeface="+mn-cs"/>
                                  </a:rPr>
                                  <m:t>=</m:t>
                                </m:r>
                                <m:sSub>
                                  <m:sSubPr>
                                    <m:ctrlPr>
                                      <a:rPr lang="es-CR" sz="1800" b="1" i="1" kern="1200">
                                        <a:solidFill>
                                          <a:schemeClr val="lt1"/>
                                        </a:solidFill>
                                        <a:effectLst/>
                                        <a:latin typeface="Cambria Math"/>
                                        <a:ea typeface="+mn-ea"/>
                                        <a:cs typeface="+mn-cs"/>
                                      </a:rPr>
                                    </m:ctrlPr>
                                  </m:sSubPr>
                                  <m:e>
                                    <m:r>
                                      <a:rPr lang="es-CR" sz="1800" b="1" i="1" kern="1200">
                                        <a:solidFill>
                                          <a:schemeClr val="lt1"/>
                                        </a:solidFill>
                                        <a:effectLst/>
                                        <a:latin typeface="Cambria Math"/>
                                        <a:ea typeface="+mn-ea"/>
                                        <a:cs typeface="+mn-cs"/>
                                      </a:rPr>
                                      <m:t>𝓁</m:t>
                                    </m:r>
                                  </m:e>
                                  <m:sub>
                                    <m:r>
                                      <a:rPr lang="es-CR" sz="1800" b="1" i="1" kern="1200">
                                        <a:solidFill>
                                          <a:schemeClr val="lt1"/>
                                        </a:solidFill>
                                        <a:effectLst/>
                                        <a:latin typeface="Cambria Math"/>
                                        <a:ea typeface="+mn-ea"/>
                                        <a:cs typeface="+mn-cs"/>
                                      </a:rPr>
                                      <m:t>𝑡</m:t>
                                    </m:r>
                                  </m:sub>
                                </m:sSub>
                                <m:r>
                                  <a:rPr lang="es-CR" sz="1800" b="1" i="1" kern="1200">
                                    <a:solidFill>
                                      <a:schemeClr val="lt1"/>
                                    </a:solidFill>
                                    <a:effectLst/>
                                    <a:latin typeface="Cambria Math"/>
                                    <a:ea typeface="+mn-ea"/>
                                    <a:cs typeface="+mn-cs"/>
                                  </a:rPr>
                                  <m:t>+(</m:t>
                                </m:r>
                                <m:r>
                                  <a:rPr lang="es-CR" sz="1800" b="1" i="1" kern="1200">
                                    <a:solidFill>
                                      <a:schemeClr val="lt1"/>
                                    </a:solidFill>
                                    <a:effectLst/>
                                    <a:latin typeface="Cambria Math"/>
                                    <a:ea typeface="+mn-ea"/>
                                    <a:cs typeface="+mn-cs"/>
                                  </a:rPr>
                                  <m:t>𝜙</m:t>
                                </m:r>
                                <m:r>
                                  <a:rPr lang="es-CR" sz="1800" b="1" i="1" kern="1200">
                                    <a:solidFill>
                                      <a:schemeClr val="lt1"/>
                                    </a:solidFill>
                                    <a:effectLst/>
                                    <a:latin typeface="Cambria Math"/>
                                    <a:ea typeface="+mn-ea"/>
                                    <a:cs typeface="+mn-cs"/>
                                  </a:rPr>
                                  <m:t>+</m:t>
                                </m:r>
                                <m:sSup>
                                  <m:sSupPr>
                                    <m:ctrlPr>
                                      <a:rPr lang="es-CR" sz="1800" b="1" i="1" kern="1200">
                                        <a:solidFill>
                                          <a:schemeClr val="lt1"/>
                                        </a:solidFill>
                                        <a:effectLst/>
                                        <a:latin typeface="Cambria Math"/>
                                        <a:ea typeface="+mn-ea"/>
                                        <a:cs typeface="+mn-cs"/>
                                      </a:rPr>
                                    </m:ctrlPr>
                                  </m:sSupPr>
                                  <m:e>
                                    <m:r>
                                      <a:rPr lang="es-CR" sz="1800" b="1" i="1" kern="1200">
                                        <a:solidFill>
                                          <a:schemeClr val="lt1"/>
                                        </a:solidFill>
                                        <a:effectLst/>
                                        <a:latin typeface="Cambria Math"/>
                                        <a:ea typeface="+mn-ea"/>
                                        <a:cs typeface="+mn-cs"/>
                                      </a:rPr>
                                      <m:t>𝜙</m:t>
                                    </m:r>
                                  </m:e>
                                  <m:sup>
                                    <m:r>
                                      <a:rPr lang="es-CR" sz="1800" b="1" i="1" kern="1200">
                                        <a:solidFill>
                                          <a:schemeClr val="lt1"/>
                                        </a:solidFill>
                                        <a:effectLst/>
                                        <a:latin typeface="Cambria Math"/>
                                        <a:ea typeface="+mn-ea"/>
                                        <a:cs typeface="+mn-cs"/>
                                      </a:rPr>
                                      <m:t>2</m:t>
                                    </m:r>
                                  </m:sup>
                                </m:sSup>
                                <m:r>
                                  <a:rPr lang="es-CR" sz="1800" b="1" i="1" kern="1200">
                                    <a:solidFill>
                                      <a:schemeClr val="lt1"/>
                                    </a:solidFill>
                                    <a:effectLst/>
                                    <a:latin typeface="Cambria Math"/>
                                    <a:ea typeface="+mn-ea"/>
                                    <a:cs typeface="+mn-cs"/>
                                  </a:rPr>
                                  <m:t>+…+</m:t>
                                </m:r>
                                <m:sSup>
                                  <m:sSupPr>
                                    <m:ctrlPr>
                                      <a:rPr lang="es-CR" sz="1800" b="1" i="1" kern="1200">
                                        <a:solidFill>
                                          <a:schemeClr val="lt1"/>
                                        </a:solidFill>
                                        <a:effectLst/>
                                        <a:latin typeface="Cambria Math"/>
                                        <a:ea typeface="+mn-ea"/>
                                        <a:cs typeface="+mn-cs"/>
                                      </a:rPr>
                                    </m:ctrlPr>
                                  </m:sSupPr>
                                  <m:e>
                                    <m:r>
                                      <a:rPr lang="es-CR" sz="1800" b="1" i="1" kern="1200">
                                        <a:solidFill>
                                          <a:schemeClr val="lt1"/>
                                        </a:solidFill>
                                        <a:effectLst/>
                                        <a:latin typeface="Cambria Math"/>
                                        <a:ea typeface="+mn-ea"/>
                                        <a:cs typeface="+mn-cs"/>
                                      </a:rPr>
                                      <m:t>𝜙</m:t>
                                    </m:r>
                                  </m:e>
                                  <m:sup>
                                    <m:r>
                                      <a:rPr lang="es-CR" sz="1800" b="1" i="1" kern="1200">
                                        <a:solidFill>
                                          <a:schemeClr val="lt1"/>
                                        </a:solidFill>
                                        <a:effectLst/>
                                        <a:latin typeface="Cambria Math"/>
                                        <a:ea typeface="+mn-ea"/>
                                        <a:cs typeface="+mn-cs"/>
                                      </a:rPr>
                                      <m:t>h</m:t>
                                    </m:r>
                                  </m:sup>
                                </m:sSup>
                                <m:r>
                                  <a:rPr lang="es-CR" sz="1800" b="1" i="1" kern="1200">
                                    <a:solidFill>
                                      <a:schemeClr val="lt1"/>
                                    </a:solidFill>
                                    <a:effectLst/>
                                    <a:latin typeface="Cambria Math"/>
                                    <a:ea typeface="+mn-ea"/>
                                    <a:cs typeface="+mn-cs"/>
                                  </a:rPr>
                                  <m:t>)</m:t>
                                </m:r>
                                <m:sSub>
                                  <m:sSubPr>
                                    <m:ctrlPr>
                                      <a:rPr lang="es-CR" sz="1800" b="1" i="1" kern="1200">
                                        <a:solidFill>
                                          <a:schemeClr val="lt1"/>
                                        </a:solidFill>
                                        <a:effectLst/>
                                        <a:latin typeface="Cambria Math"/>
                                        <a:ea typeface="+mn-ea"/>
                                        <a:cs typeface="+mn-cs"/>
                                      </a:rPr>
                                    </m:ctrlPr>
                                  </m:sSubPr>
                                  <m:e>
                                    <m:r>
                                      <a:rPr lang="es-CR" sz="1800" b="1" i="1" kern="1200">
                                        <a:solidFill>
                                          <a:schemeClr val="lt1"/>
                                        </a:solidFill>
                                        <a:effectLst/>
                                        <a:latin typeface="Cambria Math"/>
                                        <a:ea typeface="+mn-ea"/>
                                        <a:cs typeface="+mn-cs"/>
                                      </a:rPr>
                                      <m:t>𝑏</m:t>
                                    </m:r>
                                  </m:e>
                                  <m:sub>
                                    <m:r>
                                      <a:rPr lang="es-CR" sz="1800" b="1" i="1" kern="1200">
                                        <a:solidFill>
                                          <a:schemeClr val="lt1"/>
                                        </a:solidFill>
                                        <a:effectLst/>
                                        <a:latin typeface="Cambria Math"/>
                                        <a:ea typeface="+mn-ea"/>
                                        <a:cs typeface="+mn-cs"/>
                                      </a:rPr>
                                      <m:t>𝑡</m:t>
                                    </m:r>
                                  </m:sub>
                                </m:sSub>
                              </m:oMath>
                            </m:oMathPara>
                          </a14:m>
                          <a:endParaRPr lang="es-CR" sz="18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xmlns="" val="203762163"/>
                      </a:ext>
                    </a:extLst>
                  </a:tr>
                  <a:tr h="302958">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𝑁𝑖𝑣𝑒𝑙</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R" sz="1800" i="1" kern="1200" smtClean="0">
                                        <a:solidFill>
                                          <a:schemeClr val="dk1"/>
                                        </a:solidFill>
                                        <a:effectLst/>
                                        <a:latin typeface="Cambria Math"/>
                                        <a:ea typeface="+mn-ea"/>
                                        <a:cs typeface="+mn-cs"/>
                                      </a:rPr>
                                    </m:ctrlPr>
                                  </m:sSubPr>
                                  <m:e>
                                    <m:r>
                                      <a:rPr lang="es-CR" sz="1800" i="1" kern="1200">
                                        <a:solidFill>
                                          <a:schemeClr val="dk1"/>
                                        </a:solidFill>
                                        <a:effectLst/>
                                        <a:latin typeface="Cambria Math"/>
                                        <a:ea typeface="+mn-ea"/>
                                        <a:cs typeface="+mn-cs"/>
                                      </a:rPr>
                                      <m:t>𝓁</m:t>
                                    </m:r>
                                  </m:e>
                                  <m:sub>
                                    <m:r>
                                      <a:rPr lang="es-CR" sz="1800" i="1" kern="1200">
                                        <a:solidFill>
                                          <a:schemeClr val="dk1"/>
                                        </a:solidFill>
                                        <a:effectLst/>
                                        <a:latin typeface="Cambria Math"/>
                                        <a:ea typeface="+mn-ea"/>
                                        <a:cs typeface="+mn-cs"/>
                                      </a:rPr>
                                      <m:t>𝑡</m:t>
                                    </m:r>
                                  </m:sub>
                                </m:sSub>
                                <m:r>
                                  <a:rPr lang="es-CR" sz="1800" i="1" kern="1200">
                                    <a:solidFill>
                                      <a:schemeClr val="dk1"/>
                                    </a:solidFill>
                                    <a:effectLst/>
                                    <a:latin typeface="Cambria Math"/>
                                    <a:ea typeface="+mn-ea"/>
                                    <a:cs typeface="+mn-cs"/>
                                  </a:rPr>
                                  <m:t>=</m:t>
                                </m:r>
                                <m:r>
                                  <a:rPr lang="es-CR" sz="1800" i="1" kern="1200">
                                    <a:solidFill>
                                      <a:schemeClr val="dk1"/>
                                    </a:solidFill>
                                    <a:effectLst/>
                                    <a:latin typeface="Cambria Math"/>
                                    <a:ea typeface="+mn-ea"/>
                                    <a:cs typeface="+mn-cs"/>
                                  </a:rPr>
                                  <m:t>𝛼</m:t>
                                </m:r>
                                <m:sSub>
                                  <m:sSubPr>
                                    <m:ctrlPr>
                                      <a:rPr lang="es-CR" sz="1800" i="1" kern="1200">
                                        <a:solidFill>
                                          <a:schemeClr val="dk1"/>
                                        </a:solidFill>
                                        <a:effectLst/>
                                        <a:latin typeface="Cambria Math"/>
                                        <a:ea typeface="+mn-ea"/>
                                        <a:cs typeface="+mn-cs"/>
                                      </a:rPr>
                                    </m:ctrlPr>
                                  </m:sSubPr>
                                  <m:e>
                                    <m:r>
                                      <a:rPr lang="es-CR" sz="1800" i="1" kern="1200">
                                        <a:solidFill>
                                          <a:schemeClr val="dk1"/>
                                        </a:solidFill>
                                        <a:effectLst/>
                                        <a:latin typeface="Cambria Math"/>
                                        <a:ea typeface="+mn-ea"/>
                                        <a:cs typeface="+mn-cs"/>
                                      </a:rPr>
                                      <m:t>𝑦</m:t>
                                    </m:r>
                                  </m:e>
                                  <m:sub>
                                    <m:r>
                                      <a:rPr lang="es-CR" sz="1800" i="1" kern="1200">
                                        <a:solidFill>
                                          <a:schemeClr val="dk1"/>
                                        </a:solidFill>
                                        <a:effectLst/>
                                        <a:latin typeface="Cambria Math"/>
                                        <a:ea typeface="+mn-ea"/>
                                        <a:cs typeface="+mn-cs"/>
                                      </a:rPr>
                                      <m:t>𝑡</m:t>
                                    </m:r>
                                  </m:sub>
                                </m:sSub>
                                <m:r>
                                  <a:rPr lang="es-CR" sz="1800" i="1" kern="1200">
                                    <a:solidFill>
                                      <a:schemeClr val="dk1"/>
                                    </a:solidFill>
                                    <a:effectLst/>
                                    <a:latin typeface="Cambria Math"/>
                                    <a:ea typeface="+mn-ea"/>
                                    <a:cs typeface="+mn-cs"/>
                                  </a:rPr>
                                  <m:t>+(1−</m:t>
                                </m:r>
                                <m:r>
                                  <a:rPr lang="es-CR" sz="1800" i="1" kern="1200">
                                    <a:solidFill>
                                      <a:schemeClr val="dk1"/>
                                    </a:solidFill>
                                    <a:effectLst/>
                                    <a:latin typeface="Cambria Math"/>
                                    <a:ea typeface="+mn-ea"/>
                                    <a:cs typeface="+mn-cs"/>
                                  </a:rPr>
                                  <m:t>𝛼</m:t>
                                </m:r>
                                <m:r>
                                  <a:rPr lang="es-CR" sz="1800" i="1" kern="1200">
                                    <a:solidFill>
                                      <a:schemeClr val="dk1"/>
                                    </a:solidFill>
                                    <a:effectLst/>
                                    <a:latin typeface="Cambria Math"/>
                                    <a:ea typeface="+mn-ea"/>
                                    <a:cs typeface="+mn-cs"/>
                                  </a:rPr>
                                  <m:t>)(</m:t>
                                </m:r>
                                <m:sSub>
                                  <m:sSubPr>
                                    <m:ctrlPr>
                                      <a:rPr lang="es-CR" sz="1800" i="1" kern="1200">
                                        <a:solidFill>
                                          <a:schemeClr val="dk1"/>
                                        </a:solidFill>
                                        <a:effectLst/>
                                        <a:latin typeface="Cambria Math"/>
                                        <a:ea typeface="+mn-ea"/>
                                        <a:cs typeface="+mn-cs"/>
                                      </a:rPr>
                                    </m:ctrlPr>
                                  </m:sSubPr>
                                  <m:e>
                                    <m:r>
                                      <a:rPr lang="es-CR" sz="1800" i="1" kern="1200">
                                        <a:solidFill>
                                          <a:schemeClr val="dk1"/>
                                        </a:solidFill>
                                        <a:effectLst/>
                                        <a:latin typeface="Cambria Math"/>
                                        <a:ea typeface="+mn-ea"/>
                                        <a:cs typeface="+mn-cs"/>
                                      </a:rPr>
                                      <m:t>𝓁</m:t>
                                    </m:r>
                                  </m:e>
                                  <m:sub>
                                    <m:r>
                                      <a:rPr lang="es-CR" sz="1800" i="1" kern="1200">
                                        <a:solidFill>
                                          <a:schemeClr val="dk1"/>
                                        </a:solidFill>
                                        <a:effectLst/>
                                        <a:latin typeface="Cambria Math"/>
                                        <a:ea typeface="+mn-ea"/>
                                        <a:cs typeface="+mn-cs"/>
                                      </a:rPr>
                                      <m:t>𝑡</m:t>
                                    </m:r>
                                    <m:r>
                                      <a:rPr lang="es-CR" sz="1800" i="1" kern="1200">
                                        <a:solidFill>
                                          <a:schemeClr val="dk1"/>
                                        </a:solidFill>
                                        <a:effectLst/>
                                        <a:latin typeface="Cambria Math"/>
                                        <a:ea typeface="+mn-ea"/>
                                        <a:cs typeface="+mn-cs"/>
                                      </a:rPr>
                                      <m:t>−1</m:t>
                                    </m:r>
                                  </m:sub>
                                </m:sSub>
                                <m:r>
                                  <a:rPr lang="es-CR" sz="1800" i="1" kern="1200">
                                    <a:solidFill>
                                      <a:schemeClr val="dk1"/>
                                    </a:solidFill>
                                    <a:effectLst/>
                                    <a:latin typeface="Cambria Math"/>
                                    <a:ea typeface="+mn-ea"/>
                                    <a:cs typeface="+mn-cs"/>
                                  </a:rPr>
                                  <m:t>+</m:t>
                                </m:r>
                                <m:r>
                                  <a:rPr lang="es-CR" sz="1800" i="1" kern="1200">
                                    <a:solidFill>
                                      <a:schemeClr val="dk1"/>
                                    </a:solidFill>
                                    <a:effectLst/>
                                    <a:latin typeface="Cambria Math"/>
                                    <a:ea typeface="+mn-ea"/>
                                    <a:cs typeface="+mn-cs"/>
                                  </a:rPr>
                                  <m:t>𝜙</m:t>
                                </m:r>
                                <m:sSub>
                                  <m:sSubPr>
                                    <m:ctrlPr>
                                      <a:rPr lang="es-CR" sz="1800" i="1" kern="1200">
                                        <a:solidFill>
                                          <a:schemeClr val="dk1"/>
                                        </a:solidFill>
                                        <a:effectLst/>
                                        <a:latin typeface="Cambria Math"/>
                                        <a:ea typeface="+mn-ea"/>
                                        <a:cs typeface="+mn-cs"/>
                                      </a:rPr>
                                    </m:ctrlPr>
                                  </m:sSubPr>
                                  <m:e>
                                    <m:r>
                                      <a:rPr lang="es-CR" sz="1800" i="1" kern="1200">
                                        <a:solidFill>
                                          <a:schemeClr val="dk1"/>
                                        </a:solidFill>
                                        <a:effectLst/>
                                        <a:latin typeface="Cambria Math"/>
                                        <a:ea typeface="+mn-ea"/>
                                        <a:cs typeface="+mn-cs"/>
                                      </a:rPr>
                                      <m:t>𝑏</m:t>
                                    </m:r>
                                  </m:e>
                                  <m:sub>
                                    <m:r>
                                      <a:rPr lang="es-CR" sz="1800" i="1" kern="1200">
                                        <a:solidFill>
                                          <a:schemeClr val="dk1"/>
                                        </a:solidFill>
                                        <a:effectLst/>
                                        <a:latin typeface="Cambria Math"/>
                                        <a:ea typeface="+mn-ea"/>
                                        <a:cs typeface="+mn-cs"/>
                                      </a:rPr>
                                      <m:t>𝑡</m:t>
                                    </m:r>
                                    <m:r>
                                      <a:rPr lang="es-CR" sz="1800" i="1" kern="1200">
                                        <a:solidFill>
                                          <a:schemeClr val="dk1"/>
                                        </a:solidFill>
                                        <a:effectLst/>
                                        <a:latin typeface="Cambria Math"/>
                                        <a:ea typeface="+mn-ea"/>
                                        <a:cs typeface="+mn-cs"/>
                                      </a:rPr>
                                      <m:t>−1</m:t>
                                    </m:r>
                                  </m:sub>
                                </m:sSub>
                                <m:r>
                                  <a:rPr lang="es-CR" sz="1800" i="1" kern="1200">
                                    <a:solidFill>
                                      <a:schemeClr val="dk1"/>
                                    </a:solidFill>
                                    <a:effectLst/>
                                    <a:latin typeface="Cambria Math"/>
                                    <a:ea typeface="+mn-ea"/>
                                    <a:cs typeface="+mn-cs"/>
                                  </a:rPr>
                                  <m:t>)</m:t>
                                </m:r>
                              </m:oMath>
                            </m:oMathPara>
                          </a14:m>
                          <a:endParaRPr lang="es-CR" sz="18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xmlns="" val="1741679079"/>
                      </a:ext>
                    </a:extLst>
                  </a:tr>
                  <a:tr h="302958">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s-CR" sz="1200">
                                    <a:effectLst/>
                                    <a:latin typeface="Cambria Math"/>
                                  </a:rPr>
                                  <m:t>𝑇𝑒𝑛𝑑𝑒𝑛𝑐𝑖𝑎</m:t>
                                </m:r>
                              </m:oMath>
                            </m:oMathPara>
                          </a14:m>
                          <a:endParaRPr lang="es-C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R" sz="1800" i="1" kern="1200" smtClean="0">
                                        <a:solidFill>
                                          <a:schemeClr val="dk1"/>
                                        </a:solidFill>
                                        <a:effectLst/>
                                        <a:latin typeface="Cambria Math"/>
                                        <a:ea typeface="+mn-ea"/>
                                        <a:cs typeface="+mn-cs"/>
                                      </a:rPr>
                                    </m:ctrlPr>
                                  </m:sSubPr>
                                  <m:e>
                                    <m:r>
                                      <a:rPr lang="es-CR" sz="1800" i="1" kern="1200">
                                        <a:solidFill>
                                          <a:schemeClr val="dk1"/>
                                        </a:solidFill>
                                        <a:effectLst/>
                                        <a:latin typeface="Cambria Math"/>
                                        <a:ea typeface="+mn-ea"/>
                                        <a:cs typeface="+mn-cs"/>
                                      </a:rPr>
                                      <m:t>𝑏</m:t>
                                    </m:r>
                                  </m:e>
                                  <m:sub>
                                    <m:r>
                                      <a:rPr lang="es-CR" sz="1800" i="1" kern="1200">
                                        <a:solidFill>
                                          <a:schemeClr val="dk1"/>
                                        </a:solidFill>
                                        <a:effectLst/>
                                        <a:latin typeface="Cambria Math"/>
                                        <a:ea typeface="+mn-ea"/>
                                        <a:cs typeface="+mn-cs"/>
                                      </a:rPr>
                                      <m:t>𝑡</m:t>
                                    </m:r>
                                  </m:sub>
                                </m:sSub>
                                <m:r>
                                  <a:rPr lang="es-CR" sz="1800" i="1" kern="1200">
                                    <a:solidFill>
                                      <a:schemeClr val="dk1"/>
                                    </a:solidFill>
                                    <a:effectLst/>
                                    <a:latin typeface="Cambria Math"/>
                                    <a:ea typeface="+mn-ea"/>
                                    <a:cs typeface="+mn-cs"/>
                                  </a:rPr>
                                  <m:t>=</m:t>
                                </m:r>
                                <m:sSup>
                                  <m:sSupPr>
                                    <m:ctrlPr>
                                      <a:rPr lang="es-CR" sz="1800" i="1" kern="1200">
                                        <a:solidFill>
                                          <a:schemeClr val="dk1"/>
                                        </a:solidFill>
                                        <a:effectLst/>
                                        <a:latin typeface="Cambria Math"/>
                                        <a:ea typeface="+mn-ea"/>
                                        <a:cs typeface="+mn-cs"/>
                                      </a:rPr>
                                    </m:ctrlPr>
                                  </m:sSupPr>
                                  <m:e>
                                    <m:r>
                                      <a:rPr lang="es-CR" sz="1800" i="1" kern="1200">
                                        <a:solidFill>
                                          <a:schemeClr val="dk1"/>
                                        </a:solidFill>
                                        <a:effectLst/>
                                        <a:latin typeface="Cambria Math"/>
                                        <a:ea typeface="+mn-ea"/>
                                        <a:cs typeface="+mn-cs"/>
                                      </a:rPr>
                                      <m:t>𝛽</m:t>
                                    </m:r>
                                  </m:e>
                                  <m:sup>
                                    <m:r>
                                      <a:rPr lang="es-CR" sz="1800" i="1" kern="1200">
                                        <a:solidFill>
                                          <a:schemeClr val="dk1"/>
                                        </a:solidFill>
                                        <a:effectLst/>
                                        <a:latin typeface="Cambria Math"/>
                                        <a:ea typeface="+mn-ea"/>
                                        <a:cs typeface="+mn-cs"/>
                                      </a:rPr>
                                      <m:t>∗</m:t>
                                    </m:r>
                                  </m:sup>
                                </m:sSup>
                                <m:d>
                                  <m:dPr>
                                    <m:ctrlPr>
                                      <a:rPr lang="es-CR" sz="1800" i="1" kern="1200">
                                        <a:solidFill>
                                          <a:schemeClr val="dk1"/>
                                        </a:solidFill>
                                        <a:effectLst/>
                                        <a:latin typeface="Cambria Math"/>
                                        <a:ea typeface="+mn-ea"/>
                                        <a:cs typeface="+mn-cs"/>
                                      </a:rPr>
                                    </m:ctrlPr>
                                  </m:dPr>
                                  <m:e>
                                    <m:sSub>
                                      <m:sSubPr>
                                        <m:ctrlPr>
                                          <a:rPr lang="es-CR" sz="1800" i="1" kern="1200">
                                            <a:solidFill>
                                              <a:schemeClr val="dk1"/>
                                            </a:solidFill>
                                            <a:effectLst/>
                                            <a:latin typeface="Cambria Math"/>
                                            <a:ea typeface="+mn-ea"/>
                                            <a:cs typeface="+mn-cs"/>
                                          </a:rPr>
                                        </m:ctrlPr>
                                      </m:sSubPr>
                                      <m:e>
                                        <m:r>
                                          <a:rPr lang="es-CR" sz="1800" i="1" kern="1200">
                                            <a:solidFill>
                                              <a:schemeClr val="dk1"/>
                                            </a:solidFill>
                                            <a:effectLst/>
                                            <a:latin typeface="Cambria Math"/>
                                            <a:ea typeface="+mn-ea"/>
                                            <a:cs typeface="+mn-cs"/>
                                          </a:rPr>
                                          <m:t>𝓁</m:t>
                                        </m:r>
                                      </m:e>
                                      <m:sub>
                                        <m:r>
                                          <a:rPr lang="es-CR" sz="1800" i="1" kern="1200">
                                            <a:solidFill>
                                              <a:schemeClr val="dk1"/>
                                            </a:solidFill>
                                            <a:effectLst/>
                                            <a:latin typeface="Cambria Math"/>
                                            <a:ea typeface="+mn-ea"/>
                                            <a:cs typeface="+mn-cs"/>
                                          </a:rPr>
                                          <m:t>𝑡</m:t>
                                        </m:r>
                                      </m:sub>
                                    </m:sSub>
                                    <m:r>
                                      <a:rPr lang="es-CR" sz="1800" i="1" kern="1200">
                                        <a:solidFill>
                                          <a:schemeClr val="dk1"/>
                                        </a:solidFill>
                                        <a:effectLst/>
                                        <a:latin typeface="Cambria Math"/>
                                        <a:ea typeface="+mn-ea"/>
                                        <a:cs typeface="+mn-cs"/>
                                      </a:rPr>
                                      <m:t>−</m:t>
                                    </m:r>
                                    <m:sSub>
                                      <m:sSubPr>
                                        <m:ctrlPr>
                                          <a:rPr lang="es-CR" sz="1800" i="1" kern="1200">
                                            <a:solidFill>
                                              <a:schemeClr val="dk1"/>
                                            </a:solidFill>
                                            <a:effectLst/>
                                            <a:latin typeface="Cambria Math"/>
                                            <a:ea typeface="+mn-ea"/>
                                            <a:cs typeface="+mn-cs"/>
                                          </a:rPr>
                                        </m:ctrlPr>
                                      </m:sSubPr>
                                      <m:e>
                                        <m:r>
                                          <a:rPr lang="es-CR" sz="1800" i="1" kern="1200">
                                            <a:solidFill>
                                              <a:schemeClr val="dk1"/>
                                            </a:solidFill>
                                            <a:effectLst/>
                                            <a:latin typeface="Cambria Math"/>
                                            <a:ea typeface="+mn-ea"/>
                                            <a:cs typeface="+mn-cs"/>
                                          </a:rPr>
                                          <m:t>𝓁</m:t>
                                        </m:r>
                                      </m:e>
                                      <m:sub>
                                        <m:r>
                                          <a:rPr lang="es-CR" sz="1800" i="1" kern="1200">
                                            <a:solidFill>
                                              <a:schemeClr val="dk1"/>
                                            </a:solidFill>
                                            <a:effectLst/>
                                            <a:latin typeface="Cambria Math"/>
                                            <a:ea typeface="+mn-ea"/>
                                            <a:cs typeface="+mn-cs"/>
                                          </a:rPr>
                                          <m:t>𝑡</m:t>
                                        </m:r>
                                        <m:r>
                                          <a:rPr lang="es-CR" sz="1800" i="1" kern="1200">
                                            <a:solidFill>
                                              <a:schemeClr val="dk1"/>
                                            </a:solidFill>
                                            <a:effectLst/>
                                            <a:latin typeface="Cambria Math"/>
                                            <a:ea typeface="+mn-ea"/>
                                            <a:cs typeface="+mn-cs"/>
                                          </a:rPr>
                                          <m:t>−1</m:t>
                                        </m:r>
                                      </m:sub>
                                    </m:sSub>
                                  </m:e>
                                </m:d>
                                <m:r>
                                  <a:rPr lang="es-CR" sz="1800" i="1" kern="1200">
                                    <a:solidFill>
                                      <a:schemeClr val="dk1"/>
                                    </a:solidFill>
                                    <a:effectLst/>
                                    <a:latin typeface="Cambria Math"/>
                                    <a:ea typeface="+mn-ea"/>
                                    <a:cs typeface="+mn-cs"/>
                                  </a:rPr>
                                  <m:t>+(1−</m:t>
                                </m:r>
                                <m:sSup>
                                  <m:sSupPr>
                                    <m:ctrlPr>
                                      <a:rPr lang="es-CR" sz="1800" i="1" kern="1200">
                                        <a:solidFill>
                                          <a:schemeClr val="dk1"/>
                                        </a:solidFill>
                                        <a:effectLst/>
                                        <a:latin typeface="Cambria Math"/>
                                        <a:ea typeface="+mn-ea"/>
                                        <a:cs typeface="+mn-cs"/>
                                      </a:rPr>
                                    </m:ctrlPr>
                                  </m:sSupPr>
                                  <m:e>
                                    <m:r>
                                      <a:rPr lang="es-CR" sz="1800" i="1" kern="1200">
                                        <a:solidFill>
                                          <a:schemeClr val="dk1"/>
                                        </a:solidFill>
                                        <a:effectLst/>
                                        <a:latin typeface="Cambria Math"/>
                                        <a:ea typeface="+mn-ea"/>
                                        <a:cs typeface="+mn-cs"/>
                                      </a:rPr>
                                      <m:t>𝛽</m:t>
                                    </m:r>
                                  </m:e>
                                  <m:sup>
                                    <m:r>
                                      <a:rPr lang="es-CR" sz="1800" i="1" kern="1200">
                                        <a:solidFill>
                                          <a:schemeClr val="dk1"/>
                                        </a:solidFill>
                                        <a:effectLst/>
                                        <a:latin typeface="Cambria Math"/>
                                        <a:ea typeface="+mn-ea"/>
                                        <a:cs typeface="+mn-cs"/>
                                      </a:rPr>
                                      <m:t>∗</m:t>
                                    </m:r>
                                  </m:sup>
                                </m:sSup>
                                <m:r>
                                  <a:rPr lang="es-CR" sz="1800" i="1" kern="1200">
                                    <a:solidFill>
                                      <a:schemeClr val="dk1"/>
                                    </a:solidFill>
                                    <a:effectLst/>
                                    <a:latin typeface="Cambria Math"/>
                                    <a:ea typeface="+mn-ea"/>
                                    <a:cs typeface="+mn-cs"/>
                                  </a:rPr>
                                  <m:t>)</m:t>
                                </m:r>
                                <m:r>
                                  <a:rPr lang="es-CR" sz="1800" i="1" kern="1200">
                                    <a:solidFill>
                                      <a:schemeClr val="dk1"/>
                                    </a:solidFill>
                                    <a:effectLst/>
                                    <a:latin typeface="Cambria Math"/>
                                    <a:ea typeface="+mn-ea"/>
                                    <a:cs typeface="+mn-cs"/>
                                  </a:rPr>
                                  <m:t>𝜙</m:t>
                                </m:r>
                                <m:sSub>
                                  <m:sSubPr>
                                    <m:ctrlPr>
                                      <a:rPr lang="es-CR" sz="1800" i="1" kern="1200">
                                        <a:solidFill>
                                          <a:schemeClr val="dk1"/>
                                        </a:solidFill>
                                        <a:effectLst/>
                                        <a:latin typeface="Cambria Math"/>
                                        <a:ea typeface="+mn-ea"/>
                                        <a:cs typeface="+mn-cs"/>
                                      </a:rPr>
                                    </m:ctrlPr>
                                  </m:sSubPr>
                                  <m:e>
                                    <m:r>
                                      <a:rPr lang="es-CR" sz="1800" i="1" kern="1200">
                                        <a:solidFill>
                                          <a:schemeClr val="dk1"/>
                                        </a:solidFill>
                                        <a:effectLst/>
                                        <a:latin typeface="Cambria Math"/>
                                        <a:ea typeface="+mn-ea"/>
                                        <a:cs typeface="+mn-cs"/>
                                      </a:rPr>
                                      <m:t>𝑏</m:t>
                                    </m:r>
                                  </m:e>
                                  <m:sub>
                                    <m:r>
                                      <a:rPr lang="es-CR" sz="1800" i="1" kern="1200">
                                        <a:solidFill>
                                          <a:schemeClr val="dk1"/>
                                        </a:solidFill>
                                        <a:effectLst/>
                                        <a:latin typeface="Cambria Math"/>
                                        <a:ea typeface="+mn-ea"/>
                                        <a:cs typeface="+mn-cs"/>
                                      </a:rPr>
                                      <m:t>𝑡</m:t>
                                    </m:r>
                                    <m:r>
                                      <a:rPr lang="es-CR" sz="1800" i="1" kern="1200">
                                        <a:solidFill>
                                          <a:schemeClr val="dk1"/>
                                        </a:solidFill>
                                        <a:effectLst/>
                                        <a:latin typeface="Cambria Math"/>
                                        <a:ea typeface="+mn-ea"/>
                                        <a:cs typeface="+mn-cs"/>
                                      </a:rPr>
                                      <m:t>−1</m:t>
                                    </m:r>
                                  </m:sub>
                                </m:sSub>
                              </m:oMath>
                            </m:oMathPara>
                          </a14:m>
                          <a:endParaRPr lang="es-CR" sz="18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xmlns="" val="1070434063"/>
                      </a:ext>
                    </a:extLst>
                  </a:tr>
                </a:tbl>
              </a:graphicData>
            </a:graphic>
          </p:graphicFrame>
        </mc:Choice>
        <mc:Fallback xmlns="">
          <p:graphicFrame>
            <p:nvGraphicFramePr>
              <p:cNvPr id="7" name="Tabla 6"/>
              <p:cNvGraphicFramePr>
                <a:graphicFrameLocks noGrp="1"/>
              </p:cNvGraphicFramePr>
              <p:nvPr>
                <p:extLst>
                  <p:ext uri="{D42A27DB-BD31-4B8C-83A1-F6EECF244321}">
                    <p14:modId xmlns:p14="http://schemas.microsoft.com/office/powerpoint/2010/main" val="2099914850"/>
                  </p:ext>
                </p:extLst>
              </p:nvPr>
            </p:nvGraphicFramePr>
            <p:xfrm>
              <a:off x="935596" y="2060848"/>
              <a:ext cx="7272808" cy="943419"/>
            </p:xfrm>
            <a:graphic>
              <a:graphicData uri="http://schemas.openxmlformats.org/drawingml/2006/table">
                <a:tbl>
                  <a:tblPr firstRow="1" firstCol="1" bandRow="1">
                    <a:tableStyleId>{5C22544A-7EE6-4342-B048-85BDC9FD1C3A}</a:tableStyleId>
                  </a:tblPr>
                  <a:tblGrid>
                    <a:gridCol w="1631192">
                      <a:extLst>
                        <a:ext uri="{9D8B030D-6E8A-4147-A177-3AD203B41FA5}">
                          <a16:colId xmlns:a16="http://schemas.microsoft.com/office/drawing/2014/main" val="2254467125"/>
                        </a:ext>
                      </a:extLst>
                    </a:gridCol>
                    <a:gridCol w="5641616">
                      <a:extLst>
                        <a:ext uri="{9D8B030D-6E8A-4147-A177-3AD203B41FA5}">
                          <a16:colId xmlns:a16="http://schemas.microsoft.com/office/drawing/2014/main" val="2961675924"/>
                        </a:ext>
                      </a:extLst>
                    </a:gridCol>
                  </a:tblGrid>
                  <a:tr h="337503">
                    <a:tc>
                      <a:txBody>
                        <a:bodyPr/>
                        <a:lstStyle/>
                        <a:p>
                          <a:endParaRPr lang="es-CR"/>
                        </a:p>
                      </a:txBody>
                      <a:tcPr marL="68580" marR="68580" marT="0" marB="0">
                        <a:blipFill>
                          <a:blip r:embed="rId3"/>
                          <a:stretch>
                            <a:fillRect l="-373" t="-9091" r="-347015" b="-203636"/>
                          </a:stretch>
                        </a:blipFill>
                      </a:tcPr>
                    </a:tc>
                    <a:tc>
                      <a:txBody>
                        <a:bodyPr/>
                        <a:lstStyle/>
                        <a:p>
                          <a:endParaRPr lang="es-CR"/>
                        </a:p>
                      </a:txBody>
                      <a:tcPr marL="68580" marR="68580" marT="0" marB="0">
                        <a:blipFill>
                          <a:blip r:embed="rId3"/>
                          <a:stretch>
                            <a:fillRect l="-29050" t="-9091" r="-432" b="-203636"/>
                          </a:stretch>
                        </a:blipFill>
                      </a:tcPr>
                    </a:tc>
                    <a:extLst>
                      <a:ext uri="{0D108BD9-81ED-4DB2-BD59-A6C34878D82A}">
                        <a16:rowId xmlns:a16="http://schemas.microsoft.com/office/drawing/2014/main" val="203762163"/>
                      </a:ext>
                    </a:extLst>
                  </a:tr>
                  <a:tr h="302958">
                    <a:tc>
                      <a:txBody>
                        <a:bodyPr/>
                        <a:lstStyle/>
                        <a:p>
                          <a:endParaRPr lang="es-CR"/>
                        </a:p>
                      </a:txBody>
                      <a:tcPr marL="68580" marR="68580" marT="0" marB="0">
                        <a:blipFill>
                          <a:blip r:embed="rId3"/>
                          <a:stretch>
                            <a:fillRect l="-373" t="-120000" r="-347015" b="-124000"/>
                          </a:stretch>
                        </a:blipFill>
                      </a:tcPr>
                    </a:tc>
                    <a:tc>
                      <a:txBody>
                        <a:bodyPr/>
                        <a:lstStyle/>
                        <a:p>
                          <a:endParaRPr lang="es-CR"/>
                        </a:p>
                      </a:txBody>
                      <a:tcPr marL="68580" marR="68580" marT="0" marB="0">
                        <a:blipFill>
                          <a:blip r:embed="rId3"/>
                          <a:stretch>
                            <a:fillRect l="-29050" t="-120000" r="-432" b="-124000"/>
                          </a:stretch>
                        </a:blipFill>
                      </a:tcPr>
                    </a:tc>
                    <a:extLst>
                      <a:ext uri="{0D108BD9-81ED-4DB2-BD59-A6C34878D82A}">
                        <a16:rowId xmlns:a16="http://schemas.microsoft.com/office/drawing/2014/main" val="1741679079"/>
                      </a:ext>
                    </a:extLst>
                  </a:tr>
                  <a:tr h="302958">
                    <a:tc>
                      <a:txBody>
                        <a:bodyPr/>
                        <a:lstStyle/>
                        <a:p>
                          <a:endParaRPr lang="es-CR"/>
                        </a:p>
                      </a:txBody>
                      <a:tcPr marL="68580" marR="68580" marT="0" marB="0">
                        <a:blipFill>
                          <a:blip r:embed="rId3"/>
                          <a:stretch>
                            <a:fillRect l="-373" t="-220000" r="-347015" b="-24000"/>
                          </a:stretch>
                        </a:blipFill>
                      </a:tcPr>
                    </a:tc>
                    <a:tc>
                      <a:txBody>
                        <a:bodyPr/>
                        <a:lstStyle/>
                        <a:p>
                          <a:endParaRPr lang="es-CR"/>
                        </a:p>
                      </a:txBody>
                      <a:tcPr marL="68580" marR="68580" marT="0" marB="0">
                        <a:blipFill>
                          <a:blip r:embed="rId3"/>
                          <a:stretch>
                            <a:fillRect l="-29050" t="-220000" r="-432" b="-24000"/>
                          </a:stretch>
                        </a:blipFill>
                      </a:tcPr>
                    </a:tc>
                    <a:extLst>
                      <a:ext uri="{0D108BD9-81ED-4DB2-BD59-A6C34878D82A}">
                        <a16:rowId xmlns:a16="http://schemas.microsoft.com/office/drawing/2014/main" val="1070434063"/>
                      </a:ext>
                    </a:extLst>
                  </a:tr>
                </a:tbl>
              </a:graphicData>
            </a:graphic>
          </p:graphicFrame>
        </mc:Fallback>
      </mc:AlternateContent>
    </p:spTree>
    <p:extLst>
      <p:ext uri="{BB962C8B-B14F-4D97-AF65-F5344CB8AC3E}">
        <p14:creationId xmlns:p14="http://schemas.microsoft.com/office/powerpoint/2010/main" val="4286624008"/>
      </p:ext>
    </p:extLst>
  </p:cSld>
  <p:clrMapOvr>
    <a:masterClrMapping/>
  </p:clrMapOvr>
  <p:transition spd="slow">
    <p:wipe/>
  </p:transition>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4791</TotalTime>
  <Words>12743</Words>
  <Application>Microsoft Office PowerPoint</Application>
  <PresentationFormat>Presentación en pantalla (4:3)</PresentationFormat>
  <Paragraphs>968</Paragraphs>
  <Slides>142</Slides>
  <Notes>0</Notes>
  <HiddenSlides>0</HiddenSlides>
  <MMClips>0</MMClips>
  <ScaleCrop>false</ScaleCrop>
  <HeadingPairs>
    <vt:vector size="4" baseType="variant">
      <vt:variant>
        <vt:lpstr>Tema</vt:lpstr>
      </vt:variant>
      <vt:variant>
        <vt:i4>1</vt:i4>
      </vt:variant>
      <vt:variant>
        <vt:lpstr>Títulos de diapositiva</vt:lpstr>
      </vt:variant>
      <vt:variant>
        <vt:i4>142</vt:i4>
      </vt:variant>
    </vt:vector>
  </HeadingPairs>
  <TitlesOfParts>
    <vt:vector size="143" baseType="lpstr">
      <vt:lpstr>Tema de Office</vt:lpstr>
      <vt:lpstr>Medias móviles, técnicas de descomposición  y los modelos exponenciales. </vt:lpstr>
      <vt:lpstr>Introducción</vt:lpstr>
      <vt:lpstr>Introducción</vt:lpstr>
      <vt:lpstr>Introducción</vt:lpstr>
      <vt:lpstr>Índice</vt:lpstr>
      <vt:lpstr>Índice</vt:lpstr>
      <vt:lpstr>Índice</vt:lpstr>
      <vt:lpstr>Fundamentos de las medias móviles</vt:lpstr>
      <vt:lpstr>Fundamentos de las medias móviles</vt:lpstr>
      <vt:lpstr>Presentación de PowerPoint</vt:lpstr>
      <vt:lpstr>Presentación de PowerPoint</vt:lpstr>
      <vt:lpstr>Índice</vt:lpstr>
      <vt:lpstr>Método de media móvil clásico</vt:lpstr>
      <vt:lpstr>Presentación de PowerPoint</vt:lpstr>
      <vt:lpstr>Método de media móvil clásico</vt:lpstr>
      <vt:lpstr>Presentación de PowerPoint</vt:lpstr>
      <vt:lpstr>Presentación de PowerPoint</vt:lpstr>
      <vt:lpstr>Método de media móvil centrada</vt:lpstr>
      <vt:lpstr>Método de media móvil centrada</vt:lpstr>
      <vt:lpstr>Presentación de PowerPoint</vt:lpstr>
      <vt:lpstr>Método de media móvil  tendencia-ciclo </vt:lpstr>
      <vt:lpstr>Método de media móvil: aplicación</vt:lpstr>
      <vt:lpstr>Método de media móvil: aplicación</vt:lpstr>
      <vt:lpstr>Método de media móvil: aplicación</vt:lpstr>
      <vt:lpstr>Método de media móvil: aplicación</vt:lpstr>
      <vt:lpstr>Método de media móvil: aplicación</vt:lpstr>
      <vt:lpstr>Método de media móvil: aplicación</vt:lpstr>
      <vt:lpstr>Método de media móvil: aplicación</vt:lpstr>
      <vt:lpstr>Media móvil centrada  </vt:lpstr>
      <vt:lpstr>Presentación de PowerPoint</vt:lpstr>
      <vt:lpstr>Presentación de PowerPoint</vt:lpstr>
      <vt:lpstr>Presentación de PowerPoint</vt:lpstr>
      <vt:lpstr>Media móvil ponderada</vt:lpstr>
      <vt:lpstr>Media móvil: ¿pronóstico?</vt:lpstr>
      <vt:lpstr>Conclusión sobre los métodos MA</vt:lpstr>
      <vt:lpstr>Índice</vt:lpstr>
      <vt:lpstr>¿Por qué analizar la descomposición?</vt:lpstr>
      <vt:lpstr>¿Por qué analizar la descomposición?</vt:lpstr>
      <vt:lpstr>Índice</vt:lpstr>
      <vt:lpstr>Índice</vt:lpstr>
      <vt:lpstr>Métodos de descomposición: fundamento</vt:lpstr>
      <vt:lpstr>Métodos de descomposición: fundamento</vt:lpstr>
      <vt:lpstr>Métodos de descomposición: fundamento</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Índice</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Índice</vt:lpstr>
      <vt:lpstr>Estimación por optimización numérica</vt:lpstr>
      <vt:lpstr>Estimación por optimización numérica</vt:lpstr>
      <vt:lpstr>Estimación por optimización numérica</vt:lpstr>
      <vt:lpstr>Estimación por optimización numérica</vt:lpstr>
      <vt:lpstr>Estimación por optimización numérica</vt:lpstr>
      <vt:lpstr>Estimación por optimización numérica</vt:lpstr>
      <vt:lpstr>Índice</vt:lpstr>
      <vt:lpstr>Índice</vt:lpstr>
      <vt:lpstr>Índice</vt:lpstr>
      <vt:lpstr>Modelos de suavizamiento exponencial: fundamentos</vt:lpstr>
      <vt:lpstr>Índice</vt:lpstr>
      <vt:lpstr>Modelos de suavizamiento exponencial: SES</vt:lpstr>
      <vt:lpstr>Modelos de suavizamiento exponencial: SES</vt:lpstr>
      <vt:lpstr>Modelos de suavizamiento exponencial: SES</vt:lpstr>
      <vt:lpstr>Modelos de suavizamiento exponencial: SES</vt:lpstr>
      <vt:lpstr>Modelos de suavizamiento exponencial: SES</vt:lpstr>
      <vt:lpstr>Modelos de suavizamiento exponencial: SES</vt:lpstr>
      <vt:lpstr>Modelos de suavizamiento exponencial: SES</vt:lpstr>
      <vt:lpstr>Modelos de suavizamiento exponencial: SES</vt:lpstr>
      <vt:lpstr>Modelos de suavizamiento exponencial: SES</vt:lpstr>
      <vt:lpstr>Modelos de suavizamiento exponencial: SES</vt:lpstr>
      <vt:lpstr>Modelos de suavizamiento exponencial: SES</vt:lpstr>
      <vt:lpstr>Modelos de suavizamiento exponencial: SES</vt:lpstr>
      <vt:lpstr>Índice</vt:lpstr>
      <vt:lpstr>Modelos de suavizamiento exponencial: Holt</vt:lpstr>
      <vt:lpstr>Modelos de suavizamiento exponencial: Holt</vt:lpstr>
      <vt:lpstr>Modelos de suavizamiento exponencial: Holt</vt:lpstr>
      <vt:lpstr>Modelos de suavizamiento exponencial: Holt</vt:lpstr>
      <vt:lpstr>Modelos de suavizamiento exponencial: Holt</vt:lpstr>
      <vt:lpstr>Modelos de suavizamiento exponencial: Holt</vt:lpstr>
      <vt:lpstr>Índice</vt:lpstr>
      <vt:lpstr>Modelos de suavizamiento exponencial: Holt-Winters</vt:lpstr>
      <vt:lpstr>Modelos de suavizamiento exponencial: Holt-Winters</vt:lpstr>
      <vt:lpstr>Modelos de suavizamiento exponencial: Holt-Winters</vt:lpstr>
      <vt:lpstr>Modelos de suavizamiento exponencial: Holt-Winters</vt:lpstr>
      <vt:lpstr>Modelos de suavizamiento exponencial: Holt-Winters</vt:lpstr>
      <vt:lpstr>Modelos de suavizamiento exponencial: Holt-Winters</vt:lpstr>
      <vt:lpstr>Modelos de suavizamiento exponencial: Holt-Winters</vt:lpstr>
      <vt:lpstr>Modelos de suavizamiento exponencial: Holt-Winters</vt:lpstr>
      <vt:lpstr>Modelos de suavizamiento exponencial: Holt-Winters</vt:lpstr>
      <vt:lpstr>Modelos de suavizamiento exponencial: Holt-Winters</vt:lpstr>
      <vt:lpstr>Índice</vt:lpstr>
      <vt:lpstr>Índice</vt:lpstr>
      <vt:lpstr>Índice</vt:lpstr>
      <vt:lpstr>Modelos de suavizamiento exponencial: ETS()</vt:lpstr>
      <vt:lpstr>Modelos de suavizamiento exponencial: ETS()</vt:lpstr>
      <vt:lpstr>Modelos de suavizamiento exponencial: ETS()</vt:lpstr>
      <vt:lpstr>Modelos de suavizamiento exponencial: ETS()</vt:lpstr>
      <vt:lpstr>Modelos de suavizamiento exponencial: ETS()</vt:lpstr>
      <vt:lpstr>Modelos de suavizamiento exponencial: ETS()</vt:lpstr>
      <vt:lpstr>Índice</vt:lpstr>
      <vt:lpstr>Modelos de suavizamiento exponencial: ETS()</vt:lpstr>
      <vt:lpstr>Modelos de suavizamiento exponencial: ETS()</vt:lpstr>
      <vt:lpstr>Modelos de suavizamiento exponencial: ETS()</vt:lpstr>
      <vt:lpstr>Modelos de suavizamiento exponencial: ETS()</vt:lpstr>
      <vt:lpstr>Modelos de suavizamiento exponencial: ETS()</vt:lpstr>
      <vt:lpstr>Índice</vt:lpstr>
      <vt:lpstr>Modelos de suavizamiento exponencial: ETS()</vt:lpstr>
      <vt:lpstr>Índice</vt:lpstr>
      <vt:lpstr>Modelos de suavizamiento exponencial: ETS()</vt:lpstr>
      <vt:lpstr>Índice</vt:lpstr>
      <vt:lpstr>Modelos de suavizamiento exponencial: ETS()</vt:lpstr>
      <vt:lpstr>Modelos de suavizamiento exponencial: ETS()</vt:lpstr>
      <vt:lpstr>Modelos de suavizamiento exponencial: ETS()</vt:lpstr>
      <vt:lpstr>Modelos de suavizamiento exponencial: ETS()</vt:lpstr>
      <vt:lpstr>Índice</vt:lpstr>
      <vt:lpstr>Introducción</vt:lpstr>
      <vt:lpstr>¿Qué sucedió con el componente ciclo?</vt:lpstr>
      <vt:lpstr>¿Qué sucedió con el componente ciclo?</vt:lpstr>
      <vt:lpstr>¿Qué sucedió con el componente ciclo?</vt:lpstr>
      <vt:lpstr>Conclusión</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Técnicas de suavizamiento exponencial</dc:title>
  <dc:creator>Oscar Centeno Mora</dc:creator>
  <cp:lastModifiedBy>Oscar Centeno Mora</cp:lastModifiedBy>
  <cp:revision>251</cp:revision>
  <dcterms:created xsi:type="dcterms:W3CDTF">2017-07-21T15:12:31Z</dcterms:created>
  <dcterms:modified xsi:type="dcterms:W3CDTF">2018-09-18T21:03:48Z</dcterms:modified>
</cp:coreProperties>
</file>